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20" r:id="rId1"/>
  </p:sldMasterIdLst>
  <p:notesMasterIdLst>
    <p:notesMasterId r:id="rId38"/>
  </p:notesMasterIdLst>
  <p:sldIdLst>
    <p:sldId id="256" r:id="rId2"/>
    <p:sldId id="288" r:id="rId3"/>
    <p:sldId id="818" r:id="rId4"/>
    <p:sldId id="819" r:id="rId5"/>
    <p:sldId id="822" r:id="rId6"/>
    <p:sldId id="858" r:id="rId7"/>
    <p:sldId id="820" r:id="rId8"/>
    <p:sldId id="825" r:id="rId9"/>
    <p:sldId id="852" r:id="rId10"/>
    <p:sldId id="853" r:id="rId11"/>
    <p:sldId id="832" r:id="rId12"/>
    <p:sldId id="834" r:id="rId13"/>
    <p:sldId id="835" r:id="rId14"/>
    <p:sldId id="838" r:id="rId15"/>
    <p:sldId id="837" r:id="rId16"/>
    <p:sldId id="319" r:id="rId17"/>
    <p:sldId id="856" r:id="rId18"/>
    <p:sldId id="857" r:id="rId19"/>
    <p:sldId id="860" r:id="rId20"/>
    <p:sldId id="859" r:id="rId21"/>
    <p:sldId id="854" r:id="rId22"/>
    <p:sldId id="840" r:id="rId23"/>
    <p:sldId id="841" r:id="rId24"/>
    <p:sldId id="842" r:id="rId25"/>
    <p:sldId id="843" r:id="rId26"/>
    <p:sldId id="844" r:id="rId27"/>
    <p:sldId id="845" r:id="rId28"/>
    <p:sldId id="846" r:id="rId29"/>
    <p:sldId id="847" r:id="rId30"/>
    <p:sldId id="848" r:id="rId31"/>
    <p:sldId id="855" r:id="rId32"/>
    <p:sldId id="849" r:id="rId33"/>
    <p:sldId id="850" r:id="rId34"/>
    <p:sldId id="851" r:id="rId35"/>
    <p:sldId id="839" r:id="rId36"/>
    <p:sldId id="82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7ACC"/>
    <a:srgbClr val="C62828"/>
    <a:srgbClr val="FFCC33"/>
    <a:srgbClr val="DDDDDD"/>
    <a:srgbClr val="FF8000"/>
    <a:srgbClr val="D9822B"/>
    <a:srgbClr val="E6F0FF"/>
    <a:srgbClr val="004D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0"/>
    <p:restoredTop sz="67726"/>
  </p:normalViewPr>
  <p:slideViewPr>
    <p:cSldViewPr snapToGrid="0">
      <p:cViewPr>
        <p:scale>
          <a:sx n="93" d="100"/>
          <a:sy n="93" d="100"/>
        </p:scale>
        <p:origin x="2784" y="240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A6883-4B4C-314C-9BF6-6C305AE1BB59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1D51-F9B6-9C4C-AAA6-7CAC9217D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was done with Ali, Kaveh from ETH Zurich, Michele from ABB Research and my advisor Moin Qureshi from Georgia Tech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C68F-E59D-03FB-F1B5-7F17EE2E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87036-D847-F54B-7A1E-C9D76422A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0AE19-227E-584B-8AFC-8A3DA4D22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leads us to the first insight of this work, which is to make MINT reactive using ABO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**Whenever MINT needs time, it asks for it using ABO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might seem nice, but we find MINT+ABO has similar performance overhead to MINT+RFM.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**Why? Because you're still stalling every W activations,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whether the MC proactively gives you time using RFM or you ask for it reactively using ABO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So simply replacing RFM with ABO doesn't help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 what we now have is a substrate that allows us to sometimes get time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sometimes skip getting 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[Transition] This brings us to our second insight - coarse grained filtering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93D47-4E0C-CE42-4CD2-A4BA41C11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3236F-3C60-AF4B-9BE4-BA50886A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20BBE-B5D0-BEA7-3743-2F9B7F55F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6F2A5-66B4-E36F-E5B1-E83BDAF03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brings us to our second insight - coarse grained filtering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Tracker like MINT are designed for worst-case patterns where the same row is accessed repeatedly.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But that's not how typical workloads behave.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actually spread out their activations to different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If you look at a region of 1000 rows, the total number of times they get activated in a refresh interval of 32ms is actually quite small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Between 100 to 1500 times for a region of 1000 rows, compared to the worst case of 621K</a:t>
            </a:r>
          </a:p>
          <a:p>
            <a:pPr marL="171450" indent="-171450">
              <a:buFontTx/>
              <a:buChar char="-"/>
            </a:pPr>
            <a:r>
              <a:rPr lang="en-US" dirty="0"/>
              <a:t>**So if the activation counts of a region are almost always low, below the RH threshold, we don’t need to do any mitigations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**So what we could instead is that</a:t>
            </a:r>
          </a:p>
          <a:p>
            <a:pPr marL="171450" indent="-171450">
              <a:buFontTx/>
              <a:buChar char="-"/>
            </a:pPr>
            <a:r>
              <a:rPr lang="en-US" dirty="0"/>
              <a:t> is if the number of ACTs to a region is low, don’t do MINT, the probability of selection is zero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 the count reaches a particular filtering threshold then start doing MINT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</a:t>
            </a:r>
            <a:r>
              <a:rPr lang="en-US" dirty="0" err="1"/>
              <a:t>Infact</a:t>
            </a:r>
            <a:r>
              <a:rPr lang="en-US" dirty="0"/>
              <a:t> for a FTH of 1500, we can skip mitigation for 99% of ACTs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That’s our proposal with MIRZA, where we use CGF and reactive mitigation to minimize storage, slowdown and refresh power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reason this works is that now we have a choice: we request mitigation time only when needed using ABO.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we don't need it, there's no overhead.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D309-183E-172C-78A5-900E04C88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A114C-9DDD-11D8-CD15-6312732E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196FD-886E-F0A8-24F5-DCC6BB104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1216F-D623-738A-EA23-F4EDFF214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let me walk you through the design of MIRZA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an activation arrives, we first check the Region Count Table,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 each region tracks the number ACTs to a group of rows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counter is below the filtering threshold, we increment it and we're done - this is 99% of activations.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For the remaining 1% of ACTs, when the counter exceeds FTH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go to MINT for probabilistic selection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Now, What should be the window size for MINT?</a:t>
            </a:r>
          </a:p>
          <a:p>
            <a:pPr marL="171450" indent="-171450">
              <a:buFontTx/>
              <a:buChar char="-"/>
            </a:pPr>
            <a:r>
              <a:rPr lang="en-US" dirty="0"/>
              <a:t>**For a double-sided threshold of 1K, our total budget is 2000 activations per row.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In MINT + ABO without filtering, MINT guarantees that a row will not exceed 2000 ACTs, by using a window size of 48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But now with MIRZA, 1500 of that budget is consumed by filtering.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MINT needs to guarantee that no row receives more than 500 ACTs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handle that need to use a MINT window size of 12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To understand the performance impact of MIRZA 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lets define mitigation overhead as the ratio of number of mitigations to number of activations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For MINT+ABO the mitigation overhead would be 1/48 since MINT will select a row every 48 ACTs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However, for MIRZA, the mitigation overhead would be 1% times 1/12, equals 1/1200.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even though in MIRZA we do more frequent mitigation once a group of rows cross the filtering threshold - We do them only 1% of the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Thus, MIRZA reduces the Mitigation overhead of MINT by 25x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D922A-5096-0329-E6F2-95E47D744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EAE2-81AC-95D6-46DE-8EC6FA5D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F807D-EF4B-3CB1-D8C9-D9624F7B4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D922E-DB1E-C115-C9D6-87517F712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let's look at the performance impact of MIRZA.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graph compares slowdown across three schemes: MINT+RFM, PRAC+ABO, and MIRZA at different thresholds.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MINT+RFM, has a slowdown of 11% at a threshold of 500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the slowdown reduces as we increase threshold since the frequency of mitigations reduce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observe that PRAC+ABO has a constant 6.5% slowdown,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Which comes entirely from increased memory timings.</a:t>
            </a:r>
          </a:p>
          <a:p>
            <a:pPr marL="171450" indent="-171450">
              <a:buFontTx/>
              <a:buChar char="-"/>
            </a:pPr>
            <a:r>
              <a:rPr lang="en-US" dirty="0"/>
              <a:t>Finally we can see that MIRZA outperform both PRAC+ABO and MINT+RFM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a threshold of 1K, MIRZA incurs an average slowdown of just 0..4% as compared to 5.6 and 6.5% slowdown from MINT and PRAC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E2B37-D520-2ED8-BEA8-FD0832A67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31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B4B9-B475-5457-2CC8-5D7A8F02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A1A78-F7AD-603A-48DA-FCE07D4EE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3834E-B961-D69D-3583-E67BABE60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Next, let's look at the impact on refresh power.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measure refresh power overhead as the ratio of victim refreshes to demand refreshes.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 the left, MINT with proactive mitigations incurs significant overhead</a:t>
            </a:r>
          </a:p>
          <a:p>
            <a:pPr marL="171450" indent="-171450">
              <a:buFontTx/>
              <a:buChar char="-"/>
            </a:pPr>
            <a:r>
              <a:rPr lang="en-US" dirty="0"/>
              <a:t>Up to 16% at a threshold of 500, and around 8% at threshold 1K.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 the right, MIRZA dramatically reduces this.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we only trigger mitigations when needed,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overhead drops to less than 1% at threshold 1K.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Reactive mitigations of MIRZA reduce the refresh power by 10 to 125x.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4304D-EB7E-F6F6-94D1-2D3E3A5B1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6390-5D46-6BFA-5A46-4CC2DE958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57309-92B3-9035-0A16-96AFF6AC0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48076-1EF8-0663-2B62-CCEFB31BB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Here are the SRAM overhead of MIRZA at different threshold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a threshold of 1K, MIRZA requires the SRAM budget is just 196 bytes per bank.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**So MIRZA provides secure mitigation with minimal storage and no refresh cannibalization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far we've been talking about a threshold of 1K.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 what if someone wants to handle the current publicly available threshold of 4.8K?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**In that case, you can do filtering at a much coarser granularity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**which only consumes 72 bytes of SRAM per bank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**And this is even less overhead than the TRR mitigation  deployed today in DDR4 devices which are insecure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**So, MIRZA requires very little SRAM overhead, making it practical for deployment.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7834-CA86-BC19-A758-FCEE75C47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0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28F5B-73B5-A4AD-ED00-8CDC78B6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88BD1-3E7C-C5FC-4207-E3CA6082D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793CF-9A97-2CAA-0B4A-08D010D69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 conclude, this is the first paper to enable low-cost, randomized, reactive in-DRAM mitigation.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ABO provides a way for DRAM to reactively request time for mitigation,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simply replacing RFM with ABO in MINT doesn't reduce the slowdown — you still get frequent mitigations.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key insight is to use Coarse-Grained Filtering to selectively invoke MINT only when needed.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With MIRZA we can achieve a slowdown of just 0.4% compared to 6.5% with PRAC at a threshold of 1K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a much lower refresh power overhead of just 0.3% as compared to 8.2% of MINT</a:t>
            </a:r>
          </a:p>
          <a:p>
            <a:pPr marL="171450" indent="-171450">
              <a:buFontTx/>
              <a:buChar char="-"/>
            </a:pPr>
            <a:r>
              <a:rPr lang="en-US" dirty="0"/>
              <a:t>**Thank you for listening and I will now take any questions.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4A659-481E-FA11-37DC-99682C44F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D9F7B-0C0E-4462-0B9C-0B6B8917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764DB-03D5-E9BB-17A8-FA778E1D4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07ADC-DB81-7781-BED4-4716F8DB5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In-DRAM defense needs three resources: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storage to track aggressor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**time to perform mitigations,</a:t>
            </a:r>
          </a:p>
          <a:p>
            <a:pPr marL="171450" indent="-171450">
              <a:buFontTx/>
              <a:buChar char="-"/>
            </a:pPr>
            <a:r>
              <a:rPr lang="en-US" dirty="0"/>
              <a:t>**power to perform mitigative refreshes.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Ideally, we want all three to be low 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 storage overhead, 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 time for mitigation so that we don’t take too much time taken away from demand requests,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not too much power for mitigative refreshes.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So how do we minimize these overheads?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Let's look at two state-of-the-art schemes.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84506-C3A5-C7C0-A111-A035FD165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8EF90-93D9-2991-9E97-2B1248598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86354-FB9F-AF28-FEED-29024C6F3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280C3-EFE4-159A-D16E-9BD054562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First, MINT is a recently proposed design that minimizes storage by using probabilistic tracking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Here's how it works: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MINT defines a window of W activations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And at the start of a window it decides a priori which of the W activations it is going to sample,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For example activation 2 gets sampled, at the end of the window the address corresponding activation 2 gets mitigated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Now to perform this mitigation You can either borrow time from REF, </a:t>
            </a:r>
          </a:p>
          <a:p>
            <a:pPr marL="171450" indent="-171450">
              <a:buFontTx/>
              <a:buChar char="-"/>
            </a:pPr>
            <a:r>
              <a:rPr lang="en-US" dirty="0"/>
              <a:t>Or if you need more frequent mitigations, you can use the RFM command introduced in DDR5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 the memory controller provides 350ns for mitigation after every N activations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Depending on the Rowhammer threshold, you can have a different window size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a double-sided threshold of 1K, MINT requires a mitigation every 48 activations.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So performing these frequent activations results in high time and power overheads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 the storage overhead of MINT is very low, it requires only 20 bytes of SRAM per bank.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Now, lets look at another SOTA tracker: PRAC+ABO.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0F845-006A-7D8E-D7CB-BE3059BC2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0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28991-CEF9-DC4D-ED6A-CF2EC624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6F7DF-1DD9-2473-493F-188A37D48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EB6E0-189B-AC75-59DB-537847370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brings us to our second insight - coarse grained filtering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leads us to the second insight of MIRZA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Which is to reduce the number of mitigations by using coarse grained filtering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So, Why are we doing mitigations all the time?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Tracker like MINT are designed for worst-case patterns where the same row is accessed repeatedly.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that's not how typical workloads behave.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They actually spread out their activations to different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If you look at a group of rows, the number of times they get activated in a refresh interval of 32ms is actually quite small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between 500-1500 times for a group of 1000 rows, compared to the worst case number of 621K</a:t>
            </a:r>
          </a:p>
          <a:p>
            <a:pPr marL="171450" indent="-171450">
              <a:buFontTx/>
              <a:buChar char="-"/>
            </a:pPr>
            <a:r>
              <a:rPr lang="en-US" dirty="0"/>
              <a:t>**So, Rather than having a counter per row, what if we had a counter per region consisting of 1000 rows? This saves storage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For typical workloads, these counters won't reach a very high value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these cases we don't really need any mitigations.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if they cross a threshold, we can start doing mitigations using ABO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</a:t>
            </a:r>
            <a:r>
              <a:rPr lang="en-US" dirty="0" err="1"/>
              <a:t>Infact</a:t>
            </a:r>
            <a:r>
              <a:rPr lang="en-US" dirty="0"/>
              <a:t> for a FTH of 1500, we can skip mitigation for 99% of ACTs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That’s our proposal with MIRZA, where we use CGF and reactive mitigation to minimize storage, slowdown and refresh power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reason this works is that now we have a choice: we request mitigation time only when needed using ABO.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we don't need it, there's no overhead.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277C5-AB79-E2F8-FB27-A7E60F157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Rowhammer is a hardware vulnerability that has persisted for over a decade now.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As DRAM scales for higher capacity, cells are packed so closely that accessing one row causes charge leakage in neighboring rows.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Rowhammer attacks exploit this phenomenon by accessing a DRAM row rapidly in a short window of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ends up causing bit-flips in neighboring rows.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The row being rapidly activated is called an aggressor row and the row incurring bit flips is a called a victim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So, Rowhammer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a serious security threat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example, an attacker can take over the system by flipping bits in the page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2BB03-0E74-E48A-F33E-79D855FC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E0C2A-3085-F00C-E3B9-872FDC312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5275A-E0FE-B0C0-5306-CC50DBD07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PRAC+ABO is an emerging design that minimizes mitigations by allowing DRAM to reactively ask for time using ABO (the ALERT Back-Off protocol)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PRAC specifies that each DRAM row now has an inline activation counter.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Once a row’s counter crosses the TRH the Rowhammer threshold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The DRAM raises an ALERT pin which indicates the MC to issue an RFM command so that DRAM can perform RH mitigations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 the storage overhead of this per row counter is significant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Infact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us to update these per row counter we need to change the DRAM timings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each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requires RMW which increases DRAM time and causes performance overhead of about 6.5%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 The good thing about such a design is that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because you reactively ask for time for mitigation and most rows never reach a threshold of 1000,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you don't pay any mitigation time or refresh power overhead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 fact, for RH thresholds above 250 PRAC+ABO requires virtually no mitigations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1885A-C58E-71C5-FFB0-031A7313F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9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ABD8-D1EA-A214-4F1A-5D2D3035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63709-B465-87D4-B430-5C90A262C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10539-7602-8450-3A4B-E9C0C6BAD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far we've been talking about a threshold of 1K.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 what if someone wants to handle the current publicly available threshold of 4.8K?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 that case, you can do filtering at a much coarser granularity which only consumes 72 bytes of SRAM per bank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this is even less overhead than the TRR designs deployed today which are insecure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take time away from normal refresh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B9FFD-F8AC-42E6-98F3-248285438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5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77A7-7A0B-3CF2-00C0-A393CD8E2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1040C-D1C4-8330-C7C6-0C5C9339A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542BB-B5DD-073D-6E75-2CCB6C2C2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Because DRAM is a passive device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The MC needs to provide DRAM time to perform the mitigative action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Conventionally this is done by borrowing time from normal refresh,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However this is not scalable, because with every new generation the reliability of DRAM itself if worsening and it needs more frequent refreshes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So, DDR5 introduces a new Refresh management command which when issued provides DRAM 350 ns to perform RH mitigations to victim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RFM allows in-DRAM trackers to perform mitigation without cannibalizing on normal refresh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553D0-8450-80B2-D827-8BF5088C9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5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928F7-CA0A-B126-0EC2-EC7E489B5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AE2D0-B24E-739E-DBF8-6856A3BC9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79BB1-891E-C237-BF84-92B3020F3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RFM interface works by configuring the MC to issue an RFM command every N activations to a bank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MINT the low cost probabilistic tracker,  exploits this interface by performing windowed sampling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MINT defines a window of W activations and configures the MC to issue an RFM every W activations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And at the start of a window it decides a priori which of the W activations it is going to sample,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For example activation 2 gets sampled, at the end of the window the address corresponding activation 2 gets mitigated using RFM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Depending on the Rowhammer threshold, you can have a different window size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MINT issues an RFM command which takes 350 ns every 24 to 96 ACTs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and as you can imagine this can cause significant performance penalty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Indeed we observe that the average slowdown for different thresholds is quite high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example, at a threshold of 1000, the average slowdown is around 6%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lets understand why this is happening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400D5-A5A5-7708-BB41-49C42F272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C4197-1447-CA74-ECF3-F42E32715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874D0-579D-5E22-A709-4D0CD27EB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D28BA-8AF1-807F-92D4-DFC1F000D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With the RFM interface the MC proactively provides time for mitigations to DRAM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interface of proactive mitigations from the MC forces the in-DRAM trackers to be designed in such a way that they have to perform periodic and frequent mitigations which results in high slowdowns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if DRAM could reactively ask for time from the MC when it needs?</a:t>
            </a:r>
          </a:p>
          <a:p>
            <a:pPr marL="171450" indent="-171450">
              <a:buFontTx/>
              <a:buChar char="-"/>
            </a:pPr>
            <a:r>
              <a:rPr lang="en-US" dirty="0"/>
              <a:t>Indeed A recent proposal from JEDEC enables that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091C0-9808-90A9-95E1-881048C0B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1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6FDE-929C-0E98-6ACA-1C6486C9B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718EC-FB37-DFBB-B5EA-6DE065F90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3CC99-EF35-1F19-09A6-5B3FBDC9D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PRAC+ABO framework allows for DRAM to reactively perform mitigations only when necessary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PRAC specifies that each DRAM row now has an inline activation counter.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Once a row’s counter crosses the TRH the Rowhammer threshold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DRAM raises an ALERT pin which indicates the MC to issue an RFM command to perform RH mitigations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Recent implementations of the PRAC+ABO framework, such as MOAT and QPRAC, are highly effective. In fact, they require no mitigations for TRH &gt;= 250.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A31D1-63DA-2F6F-F3D5-B74CDD282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0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1DAD-7F0A-3105-51C0-5CAFE06AB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87BE9-F54C-B28F-0CA1-6BB4BFDA4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2912C-6CBD-5997-62D7-FCC5CD0A9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However implementing PRAC requires modifying DRAM timing parameters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Normally, when DRAM needs to access a row that isn’t open, it first must</a:t>
            </a:r>
          </a:p>
          <a:p>
            <a:pPr marL="171450" indent="-171450">
              <a:buFontTx/>
              <a:buChar char="-"/>
            </a:pPr>
            <a:r>
              <a:rPr lang="en-US" dirty="0"/>
              <a:t>Close the row buffer, which requires a </a:t>
            </a:r>
            <a:r>
              <a:rPr lang="en-US" dirty="0" err="1"/>
              <a:t>precharge</a:t>
            </a:r>
            <a:r>
              <a:rPr lang="en-US" dirty="0"/>
              <a:t> that takes 14ns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Activate the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read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Overall, the time to read a conflicting row is 40ns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PRAC specifies that a </a:t>
            </a:r>
            <a:r>
              <a:rPr lang="en-US" dirty="0" err="1"/>
              <a:t>precharge</a:t>
            </a:r>
            <a:r>
              <a:rPr lang="en-US" dirty="0"/>
              <a:t> must also update a row’s counter. Now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Precharge</a:t>
            </a:r>
            <a:r>
              <a:rPr lang="en-US" dirty="0"/>
              <a:t> latency increases to 36ns because DRAM must perform a read-modify-write on a row’s counter.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also causes the time to read a conflicting row to increase to 62 ns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55% increase in the read latency causes an average slowdown of 6.5%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the goal of this work is to enable a low cost randomized tracker which doesn’t encounter the overheads of PRAC or the SRAM cost of a counter based tracker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EBC9-7A0A-A8EA-FEAB-93AFC7233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1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A0B0F-959E-1769-6667-52353C6E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8B7E9-D666-DCD1-C8D8-D9E8E41A8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E21A81-03E6-748F-EAA7-F56B530B7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Our first step towards enabling MIRZA is to replace the proactive mitigations using RFM in MINT with reactive mitigations using ABO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our design MINT first selects one address out of W activations to a bank and buffer it in a 4 entry MIRZA-Q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MIRZA-Q buffers the entries with a counter to track the number of activations received when buffered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MIRZA-Q is full or if the queued entry exceeds QTH activations an ALERT is triggered (for mitigation)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an ABO arrives each bank mitigates the row with the highest counter value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 we observe that the slowdown of naïve mirza is still very high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a MIRZA-Q 4, the slowdown for MINT W 48 which corresponds to TRH of 1000, the slowdown is 5.8% which is similar to the 5.6% slowdown with 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simply replacing RFM with ABO doesn’t reduce slowdowns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93C61-183F-9B67-0FE6-E1A0799B6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87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49A9-65A0-D0B4-55BD-8888FEA04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F2B80A-9F24-4229-94FF-1FD12EF72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8EF907-2486-82DA-D730-AD6E3A166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key insight of DREAM is to reduce the number of mitigations to the DRAM by using coarse grained filtering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main observation is that adversarial patterns that are used to cause RH typically tend to focus their ACTs on a small set of 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benign workloads typically spread out their activations to different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measure this behavior by counting the total number of ACTs in 32ms to a group of 1K rows in a bank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observe that for benign workloads the total number of acts to a group of 1K rows is actually between between 500-1500 ACTs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in the worst case the total number of ACTs to these 1K rows is 621K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MINT is designed to handle the MAX number of activations, it results in frequent mitigations that incur high slowdowns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So, we try to minimize the number of mitigations for the common case of benign workloads, where the number of ACTs to a row are significantly lower than the worst case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our design MIRZA, we propose coarse grained activation tracking and filtering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bank in the DRAM maintains the count of number of ACTs to a region of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On every ACTs the in-DRAM tracker first check the region counter table,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activations in a region are below a filtering threshold, we skip mitigation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Otherwise, we forward to the row to participate in randomized mitigations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goal with this design is to skip most of the mitigations for benign workloads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The effectiveness of CGF depends on which set of rows we select in a region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F71D-9B17-BB8E-39BC-C4703C173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0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F28A4-EF51-3FFE-BF14-76C57B072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2ADAB-5470-6981-020C-FD55CA993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644CE-303B-BB7A-BDE0-FE59E7B7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 understand this, we test 2 Row to region ID mappings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Sequential mapping, we assign the same region ID to physically contiguous rows.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example, the first 1K rows are assigned region ID 0, the second 1K rows region ID 1, and so 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Whereas in </a:t>
            </a:r>
            <a:r>
              <a:rPr lang="en-US" dirty="0" err="1"/>
              <a:t>Strided</a:t>
            </a:r>
            <a:r>
              <a:rPr lang="en-US" dirty="0"/>
              <a:t> Mapping, we stripe consecutive rows across different region IDs.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row 0 maps to region 0, row 1 maps to region 1, row 2 maps to region 2, and so on. Then row 128 wraps back to region 0, row 129 to region 1, and so forth.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table on the right shows the filtering effectiveness for different filtering thresholds.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With Sequential mapping, only about 5-6% of activations get filtered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because spatial locality in workloads can concentrate accesses on a few contiguous rows, which all fall into the same region.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with </a:t>
            </a:r>
            <a:r>
              <a:rPr lang="en-US" dirty="0" err="1"/>
              <a:t>Strided</a:t>
            </a:r>
            <a:r>
              <a:rPr lang="en-US" dirty="0"/>
              <a:t> mapping, we see a dramatic improvement. At a filtering threshold of 1500, we filter out over 99% of activations.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happens because </a:t>
            </a:r>
            <a:r>
              <a:rPr lang="en-US" dirty="0" err="1"/>
              <a:t>strided</a:t>
            </a:r>
            <a:r>
              <a:rPr lang="en-US" dirty="0"/>
              <a:t> mapping spreads spatially local accesses across many different regions, so no single region accumulates too many activations.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CGF with </a:t>
            </a:r>
            <a:r>
              <a:rPr lang="en-US" dirty="0" err="1"/>
              <a:t>Strided</a:t>
            </a:r>
            <a:r>
              <a:rPr lang="en-US" dirty="0"/>
              <a:t> Row-to-</a:t>
            </a:r>
            <a:r>
              <a:rPr lang="en-US" dirty="0" err="1"/>
              <a:t>RegionID</a:t>
            </a:r>
            <a:r>
              <a:rPr lang="en-US" dirty="0"/>
              <a:t> mapping can filter out 99% of ACTs, leaving only 1% to go through MINT-based probabilistic selection.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36F38-4BB5-E778-4367-DBC53D107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EDB9A-F101-980F-7795-98D1A4BC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97821-EBD8-63D2-2813-68B98BC81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00DD9-EF19-B8E6-D93F-39213C0A9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Mitigating Rowhammer consists of 2 parts, first tracking the aggressor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And second performing the mitigative action of refreshing the neighboring victim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Once the number of activations to a row breach a threshold which we call the Rowhammer threshold the RH defense perform a mitigative action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Tracking can be done either at the MC or within the DRAM,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The in-DRAM approach is appealing as it solves Rowhammer transparently within DRAM</a:t>
            </a:r>
          </a:p>
          <a:p>
            <a:pPr marL="171450" indent="-171450">
              <a:buFontTx/>
              <a:buChar char="-"/>
            </a:pPr>
            <a:r>
              <a:rPr lang="en-US" dirty="0"/>
              <a:t>So, in this work we will focus on in-DRAM RH defense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60327-91A3-6938-EC5E-B374FAB6D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1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F74D4-CB01-E026-3485-EFD492A2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45F0C-2DDC-DD13-9735-A37B2F3A5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A8D1C-58DF-1762-2781-71258104D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let me walk you through the MIRZA design.</a:t>
            </a:r>
          </a:p>
          <a:p>
            <a:pPr marL="171450" indent="-171450">
              <a:buFontTx/>
              <a:buChar char="-"/>
            </a:pPr>
            <a:r>
              <a:rPr lang="en-US" dirty="0"/>
              <a:t>Without CGF, a naive MIRZA would need a MINT window of 48 activations to tolerate a threshold of 1000. This means one mitigation every 48 ACTs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with CGF, we actually have to use a </a:t>
            </a:r>
            <a:r>
              <a:rPr lang="en-US" i="1" dirty="0"/>
              <a:t>smaller</a:t>
            </a:r>
            <a:r>
              <a:rPr lang="en-US" dirty="0"/>
              <a:t> MINT window of 12 activations. Why?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in the worst case, an attacker could target all the filtering threshold activations to just one row within a region.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the filtering threshold consumes part of Rowhammer threshold,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MINT has to handle the remaining budget with more frequent mitigations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1 out of every 12 activations that escape the filter.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CGF is the saving grace here.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 though MINT now mitigates more frequently, </a:t>
            </a:r>
          </a:p>
          <a:p>
            <a:pPr marL="171450" indent="-171450">
              <a:buFontTx/>
              <a:buChar char="-"/>
            </a:pPr>
            <a:r>
              <a:rPr lang="en-US" dirty="0"/>
              <a:t>CGF doesn't allow too many activations to reach MINT in the first place. 99% of activations are filtered out by the RCT and never participate in mitigation.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Here's how it works: When an activation arrives, we first look up the Region Count Table using the region ID.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counter is less than or equal to the filtering threshold, we increment the counter and we're done — 99% of activations take this path.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Only when the counter exceeds the filtering threshold does the activation proceed to MINT.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MINT performs its 1-in-12 selection, the selected row is buffered in MIRZA-Q, and an ABO is triggered only when needed.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the effective mitigation rate becomes 1% times 1/12, which equals 1/1200. MIRZA reduces the probability of ACT selection from 1/48 to 1/1200.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1F94-369D-371B-DEAB-ADC723648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46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14722-2347-177A-88FE-D5EE4EA5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350EB-2A6E-1539-B1DA-BFFD59B13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F55F9-AD1B-FE46-0AEF-50D3ADDAC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leads us to the key insight of MIRZA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Which is to reduce the number of mitigations by using coarse grained filtering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So, Why are we doing mitigations all the time?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Tracker like MINT are designed for worst-case patterns where the same row is accessed repeatedly.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that's not how typical workloads behave.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They actually spread out their activations to different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If you look at a group of rows, the number of times they get activated in a refresh interval of 32ms is actually quite small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between 500-1500 times for a group of 1000 rows, compared to the worst case number of 621K</a:t>
            </a:r>
          </a:p>
          <a:p>
            <a:pPr marL="171450" indent="-171450">
              <a:buFontTx/>
              <a:buChar char="-"/>
            </a:pPr>
            <a:r>
              <a:rPr lang="en-US" dirty="0"/>
              <a:t>**So, Rather than having a counter per row, what if we had a counter per region consisting of 1000 rows? This saves storage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For typical workloads, these counters won't reach a very high value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these cases we don't really need any mitigations.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if they cross a threshold, we can start doing mitigations using ABO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</a:t>
            </a:r>
            <a:r>
              <a:rPr lang="en-US" dirty="0" err="1"/>
              <a:t>Infact</a:t>
            </a:r>
            <a:r>
              <a:rPr lang="en-US" dirty="0"/>
              <a:t> for a FTH of 1500, we can skip mitigation for 99% of ACTs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That’s our proposal with MIRZA, where we use CGF and reactive mitigation to minimize storage, slowdown and refresh power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reason this works is that now we have a choice: we request mitigation time only when needed using ABO.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we don't need it, there's no overhead.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9686D-3024-30D0-C793-A9229DEEB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9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1D37E-3A67-1448-6608-C2ADA9A6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A53A7-7BCB-72D1-E54E-2CE8B6433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10F3F-F94E-5168-E372-D6A616BA2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let's look at the performance results.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top graph shows normalized performance comparing PRAC+ABO against MIRZA at different thresholds.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brown bars show PRAC+ABO slowdown for different threshold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observe a constant value of 6.5% slowdown, which is entirely from increased memory timings.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MIRZA, shown in the colored bars, significantly outperforms PRAC across almost all workloads.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a threshold of 1K, MIRZA incurs an average slowdown of just 0.36%.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bottom graph shows ALERTs per 100 REF intervals.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PRAC triggers essentially zero ALERTs, so its slowdown is purely from timing overhead.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MIRZA triggers some ALERTs, but infrequently enough that overall performance impact remains very low.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a threshold of 1K, MIRZA incurs just 0.36% slowdown versus 6.5% for PRAC.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44062-6168-C2EA-C931-15941E08D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13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6F59E-C8E7-357A-A8E9-890BCE74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D8997-6A27-6BF1-896F-9FA612933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95CBE-9C5D-0CAB-E5AD-89917B2F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let's look at the SRAM overhead of MIRZA.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top table shows MIRZA configurations for different thresholds.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a threshold of 1K, MIRZA requires a filtering threshold of 1500, a MINT window of 12, 128 regions per bank, and just 196 bytes of SRAM per bank.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bottom table compares MIRZA against existing trackers at the last publicly available threshold of 4.8K.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TRR which is deployed in current systems uses 84 bytes but isn't secure.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MINT uses just 20 bytes and is secure, but as we discussed, it requires frequent proactive mitigations.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MIRZA uses 72 bytes, provides secure tracking, and enables efficient reactive mitigation.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MIRZA requires very little SRAM overhead, making it practical for deployment.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TODO: PRAC Overheads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32DA4-126A-763F-B07D-132E8B33D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4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90BAB-7EC9-888D-43F6-596A1BB58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E3446-4F39-D01E-8DFF-E54152F18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4A93F-3647-1FA9-A2AF-B0D5C64FC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Finally, let's look at the impact on refresh power.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Mitigations require refreshing victim rows, which consumes additional energy. We measure this overhead as the ratio of victim refreshes to demand refreshes.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 the left, MINT with proactive mitigations incurs significant overhead</a:t>
            </a:r>
          </a:p>
          <a:p>
            <a:pPr marL="171450" indent="-171450">
              <a:buFontTx/>
              <a:buChar char="-"/>
            </a:pPr>
            <a:r>
              <a:rPr lang="en-US" dirty="0"/>
              <a:t>Up to 16% at a threshold of 500, and around 8% at threshold 1K.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 the right, MIRZA dramatically reduces this.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we only trigger mitigations when needed, the overhead drops to around 2% at threshold 500 and less than 1% at threshold 1K.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Reactive mitigations of MIRZA reduce the refresh power by 10 to 125x.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A833-D537-7416-1889-72521560D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5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84F70-4234-C5BB-00C8-E06776AE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F49F0-9C79-02EC-2D55-9D064A707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25F09-50EE-4A20-7123-6C53763FA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Tracking aggressor rows using counter can quickly become expensive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 trackers like </a:t>
            </a:r>
            <a:r>
              <a:rPr lang="en-US" dirty="0" err="1"/>
              <a:t>ProTRR</a:t>
            </a:r>
            <a:r>
              <a:rPr lang="en-US" dirty="0"/>
              <a:t> and mithril which use optimal number of entries for a threshold, can require 1000s of entries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that's costly SRAM on the DRAM die.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However, recently proposed tracker like MINT and </a:t>
            </a:r>
            <a:r>
              <a:rPr lang="en-US" dirty="0" err="1"/>
              <a:t>PrIDE</a:t>
            </a:r>
            <a:r>
              <a:rPr lang="en-US" dirty="0"/>
              <a:t> solve this problem by sampling rows probabilistically instead of keeping track of the number of activations to a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This reduces the number of tracker entries to between 1 and 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But tracking is only half the problem — to perform mitigations, DRAM also needs time.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26C02-AC8D-9164-D796-DD4487DDF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9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373A4-EBB7-EF19-DFCF-BA4D9C2E2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A2BF2-F157-26B3-312F-16BD1CDDF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77813-AFE5-FBE9-2AC1-48B448BA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PRAC uses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7C337-98BE-2FB9-DC0A-F39C8235C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C0601-535F-DAA4-DF34-F4360C9B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7522D-D12B-1E3E-E741-802B27922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7CC9C-BE2A-3A31-34C3-2D6FAFE83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In-DRAM defense needs three resources:  storage to track aggressor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**time to perform mitigations,</a:t>
            </a:r>
          </a:p>
          <a:p>
            <a:pPr marL="171450" indent="-171450">
              <a:buFontTx/>
              <a:buChar char="-"/>
            </a:pPr>
            <a:r>
              <a:rPr lang="en-US" dirty="0"/>
              <a:t>**power to perform mitigative refreshes.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**Ideally, we want all three to be low: low storage overhead, 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 time for mitigation so that we don’t take time away from demand requests,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not too much power overhead for mitigative refreshes.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**In-DRAM Rowhammer solutions have already been deployed</a:t>
            </a:r>
          </a:p>
          <a:p>
            <a:pPr marL="171450" indent="-171450">
              <a:buFontTx/>
              <a:buChar char="-"/>
            </a:pPr>
            <a:r>
              <a:rPr lang="en-US" dirty="0"/>
              <a:t>DDR4/DDR5 already contain a tracker called Target Row Refresh or TRR</a:t>
            </a:r>
          </a:p>
          <a:p>
            <a:pPr marL="171450" indent="-171450">
              <a:buFontTx/>
              <a:buChar char="-"/>
            </a:pPr>
            <a:r>
              <a:rPr lang="en-US" dirty="0"/>
              <a:t>**But its not secure, 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tries to track only a small number of entries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has been broken by attacks like </a:t>
            </a:r>
            <a:r>
              <a:rPr lang="en-US" dirty="0" err="1"/>
              <a:t>TRRespass</a:t>
            </a:r>
            <a:r>
              <a:rPr lang="en-US" dirty="0"/>
              <a:t> and Phoenix</a:t>
            </a:r>
          </a:p>
          <a:p>
            <a:pPr marL="171450" indent="-171450">
              <a:buFontTx/>
              <a:buChar char="-"/>
            </a:pPr>
            <a:r>
              <a:rPr lang="en-US" dirty="0"/>
              <a:t>So, both industry and academia have been developing principled trackers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me tell you about 2 state of the art approaches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BC04-7979-868F-AC03-612E37293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9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740F-E4B8-58FA-1AC1-15B38941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7D7D5-FF51-A5F4-97B8-DBF35CBD4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AF952-AE67-E555-DFC6-884520E0E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First, MINT is a recently proposed design that minimizes storage by using probabilistic tracking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Here's how it works: MINT defines a window of W activations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And at the start of a window it decides a priori which of the W activations it is going to sample,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 activation 2 gets sampled,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at the end of the window the address corresponding activation 2 gets mitigated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Now, Depending on the Rowhammer threshold, you can have a different window size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So, For example by probabilistically selecting an aggressor every 48 ACTs, MINT can tolerate a RH threshold of 1000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The good thing about MINT is that it requires low storage overhead -- Around 20 bytes of SRAM per bank.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However, at low thresholds, you need frequent mitigations -- For instance, at threshold of 1K,  you mitigate once every 48 ACTs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you can't just hide these mitigations inside normal refresh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Fortunately, DDR5 introduces a new interface called Refresh Management, or RFM, which explicitly provides time for Rowhammer mitigation.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Let's see how MINT uses RFM to perform these frequent mitigations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4B70-DC7F-8938-4891-DC029D891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F0A2B-3176-1B3F-FC9E-C7F871FFF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1EDB3-2ECD-5D32-69AB-55E2727B8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9BB9-9638-1642-AE65-5E3D01E16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RFM proactively provides time by issuing an RFM command after every N ACTs to bank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**Here's how it works: The memory controller tracks the number of activations per bank using a counter.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**When this counter reaches a threshold - let's say W activations - the memory controller issues an RFM command which stalls the memory system for 350 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**MINT uses the time to mitigate the sampled row - in this case, row 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Now RFM doesn't know whether you actually need mitigation.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**It’ll just blindly gives you time after the next W activations and so on..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even if you're running a perfectly benign workload that's not hammering any rows,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RFM will proactively provide time for mitigation every W activations and stall your system.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**This leads to both high mitigation time overhead And high refresh power overhead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**So while MINT achieves low storage, it pays a heavy price in time and power due to these frequent proactive mitigations.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Now, let's look at another state-of-the-art tracker: PRAC+ABO.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1D80-B9A6-34AC-7F3C-0EE78858D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587E-D94A-D347-9634-FD485706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3BA35-6BF6-D155-54B3-2C7405B7C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006D7-6A2B-DE69-D04A-A311A9F4F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develop a secure tracker, the industry is moving towards a radically different design that provisions a counter with each row.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It's called PRAC, or Per-Row Activation Counting.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now on every activation, you read-modify-write to increment this counter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solves the tracking problem completely - because each row has its own counter, you can accurately track every single activation.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**They also solve the timing problem by giving DRAM the ability to ask for time as and when needed with a new protocol called Alert Backoff or ABO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way ABO works is that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**When a row's counter exceeds the threshold, the DRAM raises the ALERT pin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**upon which, the memory controller responds by providing 350 ns for mitigation.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now getting time is reactive – DRAM can ask for it when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**But the storage overhead of this per row counter is significant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top of that to update these per row counters we need to change the DRAM timings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causes performance overhead of about 6.5%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**But The good thing about reactively asking for time is that because most rows never reach the RH threshold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you almost never pay any mitigation time or refresh power overhead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 fact, for RH thresholds above 250, PRAC+ABO requires virtually no mitigations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AA27-5341-FD58-BDA0-1990A9E5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8F36E-CF82-AF2B-1EC2-CD304ABC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25D8B-1567-3C76-6D91-5092D682F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045EC-7E40-561A-0E09-AAD456EB4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So, With MINT, we have low storage but high performance and power overhead from frequent mitigations.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On the other hand With PRAC, we have high storage and performance overhead from timing changes, but low mitigation overhead</a:t>
            </a:r>
          </a:p>
          <a:p>
            <a:pPr marL="171450" indent="-171450">
              <a:buFontTx/>
              <a:buChar char="-"/>
            </a:pPr>
            <a:r>
              <a:rPr lang="en-US" dirty="0"/>
              <a:t>** Ideally, we want a design with low performance overhead, low storage, and low refresh power.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goal of this work is to design such a practical tracker.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that end, We propose MIRZA: Mitigating Rowhammer with Randomization and ALERT.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770F9-4EC5-18C4-DF1A-4AC4D2D0A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9CF48-C7AC-5FEF-A602-A9F89D0A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BF859-DE7D-4263-5168-1F78AE655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EB6F7-05B6-1015-7C88-43122086B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Broadly, there are two ways to get time for mitigation: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proactive with RFM, and reactive with ABO.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And two types of trackers: counter based and probabilistic.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MINT is a probabilistic tracker which gets time using RFM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And PRAC is a counter-based tracker which has the ability to reactive ask for time using ABO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Ideally, what we want is the low cost tracking of MINT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the ability to reactively get time like PRAC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 So what if we just make MINT reactive?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[Transition] This leads us to the first insight of this work, which is to make MINT reactive using ABO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89BF0-7B39-3F39-8CC1-DC9CAB70E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29D-32EB-4043-A149-D7F28C1BE3AA}" type="datetime1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E40D-E570-EA4E-9FE3-F60E15151651}" type="datetime1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F5E-AF19-874C-AA4A-4F613D20406D}" type="datetime1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DCE7-858D-3A46-A72E-B5EC8054A91A}" type="datetime1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7852EB16-07AF-5641-BD51-FA2DCC70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7CC-1493-0F41-A934-A95033C35A59}" type="datetime1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DD29-F3D7-7443-86D1-7339BE41EA9C}" type="datetime1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2C83-8C31-C341-A61F-284F1B178E3E}" type="datetime1">
              <a:rPr lang="en-US" smtClean="0"/>
              <a:t>1/29/26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2166-C19D-314D-A449-FB08AF633B09}" type="datetime1">
              <a:rPr lang="en-US" smtClean="0"/>
              <a:t>1/29/26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7216-D312-5446-9BF1-EB1729282AC0}" type="datetime1">
              <a:rPr lang="en-US" smtClean="0"/>
              <a:t>1/29/26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9AF-C3E3-484B-93EE-A1B995ED3BF0}" type="datetime1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3F59-A9F9-3A44-A000-47FD4B9571FD}" type="datetime1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45082-5630-B443-978D-8C5C65E496E9}" type="datetime1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EB16-07AF-5641-BD51-FA2DCC70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3.sv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A304-0C05-4ADA-1F7B-A6E08B9A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7342"/>
            <a:ext cx="12191999" cy="2301658"/>
          </a:xfrm>
        </p:spPr>
        <p:txBody>
          <a:bodyPr anchor="ctr">
            <a:normAutofit/>
          </a:bodyPr>
          <a:lstStyle/>
          <a:p>
            <a:r>
              <a:rPr lang="en-US" sz="4200" b="1" dirty="0">
                <a:latin typeface="Helvetica" pitchFamily="2" charset="0"/>
              </a:rPr>
              <a:t>MIRZA: Efficiently Mitigating Rowhammer</a:t>
            </a:r>
            <a:br>
              <a:rPr lang="en-US" sz="4200" b="1" dirty="0">
                <a:latin typeface="Helvetica" pitchFamily="2" charset="0"/>
              </a:rPr>
            </a:br>
            <a:r>
              <a:rPr lang="en-US" sz="4200" b="1" dirty="0">
                <a:latin typeface="Helvetica" pitchFamily="2" charset="0"/>
              </a:rPr>
              <a:t>with Randomization and ALERT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448C1-202E-CC3F-1FC1-1BE879F5C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5" y="3626070"/>
            <a:ext cx="10752083" cy="860594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Hritvik Taneja</a:t>
            </a:r>
            <a:r>
              <a:rPr lang="en-US" sz="3600" dirty="0"/>
              <a:t>, Ali </a:t>
            </a:r>
            <a:r>
              <a:rPr lang="en-US" sz="3600" dirty="0" err="1"/>
              <a:t>Hajiabadi</a:t>
            </a:r>
            <a:r>
              <a:rPr lang="en-US" sz="3600" dirty="0"/>
              <a:t>, Michele Marazzi, Kaveh Razavi and Moinuddin Qureshi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BA2EB18-1A55-8F06-DF71-B44079E8D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4683734"/>
            <a:ext cx="4907536" cy="1738085"/>
          </a:xfrm>
          <a:prstGeom prst="rect">
            <a:avLst/>
          </a:prstGeom>
          <a:ln>
            <a:noFill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B0D6A4A-860D-A523-D729-DCA60A34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3763" y="5221614"/>
            <a:ext cx="3973935" cy="6623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977ACA3-8CDE-7991-B8DC-623DBCC23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7027" y="5225367"/>
            <a:ext cx="1671754" cy="6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27C80-7F1E-B6AF-D8B3-A01BC299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5663-AA7B-2A4A-B63E-63DEC1B8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Insight #1: MINT+ABO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76090-A89E-E6BC-E4F2-11892939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0F5A8A-F880-037B-E82F-93CEC267BDF4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/>
              <a:t>Replacing RFM (5.6%) with ABO (5.8%) incurs similar slowdown</a:t>
            </a:r>
          </a:p>
        </p:txBody>
      </p:sp>
      <p:pic>
        <p:nvPicPr>
          <p:cNvPr id="5" name="Graphic 4" descr="Processor with solid fill">
            <a:extLst>
              <a:ext uri="{FF2B5EF4-FFF2-40B4-BE49-F238E27FC236}">
                <a16:creationId xmlns:a16="http://schemas.microsoft.com/office/drawing/2014/main" id="{9577E87F-6BA9-4E5D-B09A-C44B59DAF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04" y="4393433"/>
            <a:ext cx="1022161" cy="102216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08404A-0D05-10EC-09E9-A29995C923C8}"/>
              </a:ext>
            </a:extLst>
          </p:cNvPr>
          <p:cNvSpPr/>
          <p:nvPr/>
        </p:nvSpPr>
        <p:spPr>
          <a:xfrm>
            <a:off x="1149567" y="4536659"/>
            <a:ext cx="1808780" cy="661833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22FA91-75CC-ABC4-6408-F474C00E439A}"/>
              </a:ext>
            </a:extLst>
          </p:cNvPr>
          <p:cNvSpPr/>
          <p:nvPr/>
        </p:nvSpPr>
        <p:spPr>
          <a:xfrm>
            <a:off x="5455064" y="3574633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3F28794-9CD9-2707-BA8F-9441D676BFAD}"/>
              </a:ext>
            </a:extLst>
          </p:cNvPr>
          <p:cNvSpPr/>
          <p:nvPr/>
        </p:nvSpPr>
        <p:spPr>
          <a:xfrm>
            <a:off x="7909725" y="3567427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9D3D414-134C-500E-73AC-D0F1678C7C87}"/>
              </a:ext>
            </a:extLst>
          </p:cNvPr>
          <p:cNvSpPr/>
          <p:nvPr/>
        </p:nvSpPr>
        <p:spPr>
          <a:xfrm>
            <a:off x="2991684" y="3585648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5AD0534A-C9E9-41A5-F189-C98C6E7B05B9}"/>
              </a:ext>
            </a:extLst>
          </p:cNvPr>
          <p:cNvSpPr/>
          <p:nvPr/>
        </p:nvSpPr>
        <p:spPr>
          <a:xfrm rot="5400000">
            <a:off x="4520552" y="3284507"/>
            <a:ext cx="307357" cy="14649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B2914-D5F9-C307-DE8E-1977826CE493}"/>
              </a:ext>
            </a:extLst>
          </p:cNvPr>
          <p:cNvSpPr txBox="1"/>
          <p:nvPr/>
        </p:nvSpPr>
        <p:spPr>
          <a:xfrm>
            <a:off x="4145142" y="4147178"/>
            <a:ext cx="113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 ACTs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E4C08239-25E4-7914-EB4A-049CD7B787D2}"/>
              </a:ext>
            </a:extLst>
          </p:cNvPr>
          <p:cNvCxnSpPr>
            <a:cxnSpLocks/>
            <a:stCxn id="6" idx="3"/>
            <a:endCxn id="18" idx="2"/>
          </p:cNvCxnSpPr>
          <p:nvPr/>
        </p:nvCxnSpPr>
        <p:spPr>
          <a:xfrm flipV="1">
            <a:off x="2958347" y="3963347"/>
            <a:ext cx="488747" cy="90422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71AEFB7A-64F6-813C-2342-DFD3994A2A08}"/>
              </a:ext>
            </a:extLst>
          </p:cNvPr>
          <p:cNvCxnSpPr>
            <a:cxnSpLocks/>
            <a:stCxn id="6" idx="3"/>
            <a:endCxn id="12" idx="2"/>
          </p:cNvCxnSpPr>
          <p:nvPr/>
        </p:nvCxnSpPr>
        <p:spPr>
          <a:xfrm flipV="1">
            <a:off x="2958347" y="3952332"/>
            <a:ext cx="2952127" cy="91524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2AAEB10-5C24-F051-A2CB-24A2C62A6AF4}"/>
              </a:ext>
            </a:extLst>
          </p:cNvPr>
          <p:cNvCxnSpPr>
            <a:cxnSpLocks/>
            <a:stCxn id="6" idx="3"/>
            <a:endCxn id="17" idx="2"/>
          </p:cNvCxnSpPr>
          <p:nvPr/>
        </p:nvCxnSpPr>
        <p:spPr>
          <a:xfrm flipV="1">
            <a:off x="2958347" y="3945126"/>
            <a:ext cx="5406788" cy="92245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80955A-FA45-8F27-5BB0-F4D31C8199A0}"/>
              </a:ext>
            </a:extLst>
          </p:cNvPr>
          <p:cNvGrpSpPr/>
          <p:nvPr/>
        </p:nvGrpSpPr>
        <p:grpSpPr>
          <a:xfrm>
            <a:off x="2148149" y="2351960"/>
            <a:ext cx="9696200" cy="1429747"/>
            <a:chOff x="2148149" y="2351960"/>
            <a:chExt cx="9696200" cy="142974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88A21C2-3EDA-8E28-F0A5-EF7AD1A0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924" t="22168" r="6770" b="21442"/>
            <a:stretch>
              <a:fillRect/>
            </a:stretch>
          </p:blipFill>
          <p:spPr>
            <a:xfrm>
              <a:off x="10494493" y="2351960"/>
              <a:ext cx="1349856" cy="88195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B74853-2AFC-E1A8-60DC-D4AC70B6674A}"/>
                </a:ext>
              </a:extLst>
            </p:cNvPr>
            <p:cNvSpPr/>
            <p:nvPr/>
          </p:nvSpPr>
          <p:spPr>
            <a:xfrm>
              <a:off x="3941757" y="3396799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2BB0F-4F76-617B-34F8-693ABF0BF5EF}"/>
                </a:ext>
              </a:extLst>
            </p:cNvPr>
            <p:cNvSpPr/>
            <p:nvPr/>
          </p:nvSpPr>
          <p:spPr>
            <a:xfrm>
              <a:off x="4327621" y="3396799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49C31-3889-1C44-0990-E8641F4C5DDE}"/>
                </a:ext>
              </a:extLst>
            </p:cNvPr>
            <p:cNvSpPr/>
            <p:nvPr/>
          </p:nvSpPr>
          <p:spPr>
            <a:xfrm>
              <a:off x="4713485" y="3396798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B9471D-715B-AAAB-B197-1C234585F9C6}"/>
                </a:ext>
              </a:extLst>
            </p:cNvPr>
            <p:cNvSpPr/>
            <p:nvPr/>
          </p:nvSpPr>
          <p:spPr>
            <a:xfrm>
              <a:off x="5099349" y="3396798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DFE547-403B-C50C-ECF4-554B18EB6B06}"/>
                </a:ext>
              </a:extLst>
            </p:cNvPr>
            <p:cNvSpPr/>
            <p:nvPr/>
          </p:nvSpPr>
          <p:spPr>
            <a:xfrm>
              <a:off x="6399851" y="3404006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01D84E-06E2-D795-ED6D-A3731E1D2134}"/>
                </a:ext>
              </a:extLst>
            </p:cNvPr>
            <p:cNvSpPr/>
            <p:nvPr/>
          </p:nvSpPr>
          <p:spPr>
            <a:xfrm>
              <a:off x="6785715" y="3404006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B7FF48-2EA2-C058-67A3-1C7D6F2971F5}"/>
                </a:ext>
              </a:extLst>
            </p:cNvPr>
            <p:cNvSpPr/>
            <p:nvPr/>
          </p:nvSpPr>
          <p:spPr>
            <a:xfrm>
              <a:off x="7171579" y="3404005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CCACEA-EEB1-AC2E-4DDB-FB53FFBF4988}"/>
                </a:ext>
              </a:extLst>
            </p:cNvPr>
            <p:cNvSpPr/>
            <p:nvPr/>
          </p:nvSpPr>
          <p:spPr>
            <a:xfrm>
              <a:off x="7557443" y="3404005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F2F03C-B27F-1CAD-E48E-154339EE4C36}"/>
                </a:ext>
              </a:extLst>
            </p:cNvPr>
            <p:cNvSpPr/>
            <p:nvPr/>
          </p:nvSpPr>
          <p:spPr>
            <a:xfrm>
              <a:off x="2650990" y="3385782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34994D-37E8-206F-B177-134BF4D0EB6D}"/>
                </a:ext>
              </a:extLst>
            </p:cNvPr>
            <p:cNvSpPr/>
            <p:nvPr/>
          </p:nvSpPr>
          <p:spPr>
            <a:xfrm>
              <a:off x="8868905" y="3396798"/>
              <a:ext cx="307357" cy="3777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A3BF72-96D0-5016-F562-4ABC7F9AC8B3}"/>
                </a:ext>
              </a:extLst>
            </p:cNvPr>
            <p:cNvSpPr txBox="1"/>
            <p:nvPr/>
          </p:nvSpPr>
          <p:spPr>
            <a:xfrm>
              <a:off x="9230101" y="3344614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43F0FE-94D6-EE55-E9A9-E42926BD2830}"/>
                </a:ext>
              </a:extLst>
            </p:cNvPr>
            <p:cNvSpPr txBox="1"/>
            <p:nvPr/>
          </p:nvSpPr>
          <p:spPr>
            <a:xfrm>
              <a:off x="2148149" y="3333597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6EB08424-FD0C-C66C-4813-957B29558C17}"/>
                </a:ext>
              </a:extLst>
            </p:cNvPr>
            <p:cNvCxnSpPr>
              <a:cxnSpLocks/>
              <a:stCxn id="7" idx="1"/>
              <a:endCxn id="42" idx="0"/>
            </p:cNvCxnSpPr>
            <p:nvPr/>
          </p:nvCxnSpPr>
          <p:spPr>
            <a:xfrm rot="10800000" flipV="1">
              <a:off x="3447095" y="2792935"/>
              <a:ext cx="7047399" cy="36499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466B1AF-8517-280D-E80B-19B085D7733C}"/>
                </a:ext>
              </a:extLst>
            </p:cNvPr>
            <p:cNvSpPr/>
            <p:nvPr/>
          </p:nvSpPr>
          <p:spPr>
            <a:xfrm>
              <a:off x="2991684" y="3157929"/>
              <a:ext cx="910820" cy="377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ABO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52424FDC-4781-A93C-5106-DF018FB8026E}"/>
                </a:ext>
              </a:extLst>
            </p:cNvPr>
            <p:cNvCxnSpPr>
              <a:cxnSpLocks/>
              <a:stCxn id="7" idx="1"/>
              <a:endCxn id="50" idx="0"/>
            </p:cNvCxnSpPr>
            <p:nvPr/>
          </p:nvCxnSpPr>
          <p:spPr>
            <a:xfrm rot="10800000" flipV="1">
              <a:off x="5910475" y="2792935"/>
              <a:ext cx="4584019" cy="36407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BB349BD-5C55-2D61-7C64-CD427FEA7E23}"/>
                </a:ext>
              </a:extLst>
            </p:cNvPr>
            <p:cNvSpPr/>
            <p:nvPr/>
          </p:nvSpPr>
          <p:spPr>
            <a:xfrm>
              <a:off x="5455064" y="3157007"/>
              <a:ext cx="910820" cy="377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ABO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0AEF41B2-7208-C1E3-6480-D10CCFB56A8E}"/>
                </a:ext>
              </a:extLst>
            </p:cNvPr>
            <p:cNvCxnSpPr>
              <a:cxnSpLocks/>
              <a:stCxn id="7" idx="1"/>
              <a:endCxn id="54" idx="0"/>
            </p:cNvCxnSpPr>
            <p:nvPr/>
          </p:nvCxnSpPr>
          <p:spPr>
            <a:xfrm rot="10800000" flipV="1">
              <a:off x="8365135" y="2792936"/>
              <a:ext cx="2129358" cy="34483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B3ED356-46AF-2227-C3AC-AED17778CB89}"/>
                </a:ext>
              </a:extLst>
            </p:cNvPr>
            <p:cNvSpPr/>
            <p:nvPr/>
          </p:nvSpPr>
          <p:spPr>
            <a:xfrm>
              <a:off x="7909725" y="3137772"/>
              <a:ext cx="910820" cy="377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ABO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CA628D-D90C-E99B-CD3C-21A2F53D0EF5}"/>
              </a:ext>
            </a:extLst>
          </p:cNvPr>
          <p:cNvSpPr txBox="1"/>
          <p:nvPr/>
        </p:nvSpPr>
        <p:spPr>
          <a:xfrm>
            <a:off x="838199" y="1670812"/>
            <a:ext cx="1112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make MINT reactive by using ABO to ask for time</a:t>
            </a:r>
          </a:p>
        </p:txBody>
      </p:sp>
    </p:spTree>
    <p:extLst>
      <p:ext uri="{BB962C8B-B14F-4D97-AF65-F5344CB8AC3E}">
        <p14:creationId xmlns:p14="http://schemas.microsoft.com/office/powerpoint/2010/main" val="26446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12" grpId="0" animBg="1"/>
      <p:bldP spid="17" grpId="0" animBg="1"/>
      <p:bldP spid="18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0887-6324-B5EC-8F2E-A5839863B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78E82FE-ECCB-35A7-06F7-35120775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18" y="3971558"/>
            <a:ext cx="5934753" cy="2099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E229D-CE08-B268-4037-A4EAF3B8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Insight #2: Coarse Grained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DEB9-6709-12C3-35A4-6EBE4A16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E68214-D380-DB5D-BDD9-8D8850B41165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uses filtering and ABO to minimize mitigation overheads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3BCBF8-1EB6-A5B1-8324-DD4F8AE0285C}"/>
              </a:ext>
            </a:extLst>
          </p:cNvPr>
          <p:cNvGrpSpPr/>
          <p:nvPr/>
        </p:nvGrpSpPr>
        <p:grpSpPr>
          <a:xfrm>
            <a:off x="340209" y="2839240"/>
            <a:ext cx="2760702" cy="782061"/>
            <a:chOff x="347733" y="2237823"/>
            <a:chExt cx="2760702" cy="7820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B57B64-1F71-B2B0-2ACD-F2241218AE90}"/>
                </a:ext>
              </a:extLst>
            </p:cNvPr>
            <p:cNvSpPr/>
            <p:nvPr/>
          </p:nvSpPr>
          <p:spPr>
            <a:xfrm>
              <a:off x="838200" y="223782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23187F-0096-4B98-F938-30D7071253E8}"/>
                </a:ext>
              </a:extLst>
            </p:cNvPr>
            <p:cNvSpPr/>
            <p:nvPr/>
          </p:nvSpPr>
          <p:spPr>
            <a:xfrm>
              <a:off x="838200" y="2394236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C0A42C-93E9-5D94-165F-32B6F5D6B7EA}"/>
                </a:ext>
              </a:extLst>
            </p:cNvPr>
            <p:cNvSpPr/>
            <p:nvPr/>
          </p:nvSpPr>
          <p:spPr>
            <a:xfrm>
              <a:off x="838200" y="2550648"/>
              <a:ext cx="2270235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9A896C-EEE2-A9C9-E895-07555B96DA6E}"/>
                </a:ext>
              </a:extLst>
            </p:cNvPr>
            <p:cNvSpPr/>
            <p:nvPr/>
          </p:nvSpPr>
          <p:spPr>
            <a:xfrm>
              <a:off x="838200" y="2707060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BB9686-2FD3-6594-ACCF-7BC794E2C955}"/>
                </a:ext>
              </a:extLst>
            </p:cNvPr>
            <p:cNvSpPr/>
            <p:nvPr/>
          </p:nvSpPr>
          <p:spPr>
            <a:xfrm>
              <a:off x="838200" y="2863472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659499-EDDE-B531-F8E1-F06002CB5183}"/>
                </a:ext>
              </a:extLst>
            </p:cNvPr>
            <p:cNvSpPr txBox="1"/>
            <p:nvPr/>
          </p:nvSpPr>
          <p:spPr>
            <a:xfrm rot="16200000">
              <a:off x="157221" y="2428335"/>
              <a:ext cx="781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Rows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AFCDCA-8533-7969-7A32-6FFA488AF2BC}"/>
              </a:ext>
            </a:extLst>
          </p:cNvPr>
          <p:cNvGrpSpPr/>
          <p:nvPr/>
        </p:nvGrpSpPr>
        <p:grpSpPr>
          <a:xfrm>
            <a:off x="3700521" y="2845466"/>
            <a:ext cx="2760703" cy="782064"/>
            <a:chOff x="3708045" y="2237820"/>
            <a:chExt cx="2760703" cy="7820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CA6CA4-76E9-C584-7E7E-85C50E649976}"/>
                </a:ext>
              </a:extLst>
            </p:cNvPr>
            <p:cNvSpPr/>
            <p:nvPr/>
          </p:nvSpPr>
          <p:spPr>
            <a:xfrm>
              <a:off x="4198513" y="223782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A36702-AEDC-C8C9-7BB6-056597A21394}"/>
                </a:ext>
              </a:extLst>
            </p:cNvPr>
            <p:cNvSpPr/>
            <p:nvPr/>
          </p:nvSpPr>
          <p:spPr>
            <a:xfrm>
              <a:off x="4198513" y="2394236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A12EBC-4AC4-6FE6-1689-43D3133A2BD1}"/>
                </a:ext>
              </a:extLst>
            </p:cNvPr>
            <p:cNvSpPr/>
            <p:nvPr/>
          </p:nvSpPr>
          <p:spPr>
            <a:xfrm>
              <a:off x="4198513" y="2550648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25CB27-72D9-1AFD-395F-521AE68B868F}"/>
                </a:ext>
              </a:extLst>
            </p:cNvPr>
            <p:cNvSpPr/>
            <p:nvPr/>
          </p:nvSpPr>
          <p:spPr>
            <a:xfrm>
              <a:off x="4198513" y="2707060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F0DC5A-ACFB-C667-608A-B7FB32D5AD56}"/>
                </a:ext>
              </a:extLst>
            </p:cNvPr>
            <p:cNvSpPr/>
            <p:nvPr/>
          </p:nvSpPr>
          <p:spPr>
            <a:xfrm>
              <a:off x="4198513" y="2863472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FE6A2D-A0C2-9E40-29FD-7CA0930A72C6}"/>
                </a:ext>
              </a:extLst>
            </p:cNvPr>
            <p:cNvSpPr txBox="1"/>
            <p:nvPr/>
          </p:nvSpPr>
          <p:spPr>
            <a:xfrm rot="16200000">
              <a:off x="3517533" y="2428332"/>
              <a:ext cx="781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Rows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30DA23-BC56-B8F7-0517-ABD099004835}"/>
                </a:ext>
              </a:extLst>
            </p:cNvPr>
            <p:cNvSpPr/>
            <p:nvPr/>
          </p:nvSpPr>
          <p:spPr>
            <a:xfrm>
              <a:off x="4198513" y="2237824"/>
              <a:ext cx="541639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3F79D9-5CA3-06A3-AC9D-40F33EAC5957}"/>
                </a:ext>
              </a:extLst>
            </p:cNvPr>
            <p:cNvSpPr/>
            <p:nvPr/>
          </p:nvSpPr>
          <p:spPr>
            <a:xfrm>
              <a:off x="4198513" y="2394236"/>
              <a:ext cx="690131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82DBB1-BE85-917D-D565-DF508D3EED29}"/>
                </a:ext>
              </a:extLst>
            </p:cNvPr>
            <p:cNvSpPr/>
            <p:nvPr/>
          </p:nvSpPr>
          <p:spPr>
            <a:xfrm>
              <a:off x="4198512" y="2550648"/>
              <a:ext cx="244655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03670E-C52B-F0E6-20DF-E589F72BD9EE}"/>
                </a:ext>
              </a:extLst>
            </p:cNvPr>
            <p:cNvSpPr/>
            <p:nvPr/>
          </p:nvSpPr>
          <p:spPr>
            <a:xfrm>
              <a:off x="4198511" y="2707060"/>
              <a:ext cx="576809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7223E24-0C13-EE71-9968-FD58045C12D3}"/>
                </a:ext>
              </a:extLst>
            </p:cNvPr>
            <p:cNvSpPr/>
            <p:nvPr/>
          </p:nvSpPr>
          <p:spPr>
            <a:xfrm>
              <a:off x="4198512" y="2863472"/>
              <a:ext cx="490840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0464D7B-DCB7-3C4C-3C27-5CA773F99FF3}"/>
              </a:ext>
            </a:extLst>
          </p:cNvPr>
          <p:cNvSpPr/>
          <p:nvPr/>
        </p:nvSpPr>
        <p:spPr>
          <a:xfrm>
            <a:off x="830675" y="2132477"/>
            <a:ext cx="2270236" cy="616875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Adversarial Pattern</a:t>
            </a:r>
          </a:p>
          <a:p>
            <a:pPr algn="ctr"/>
            <a:r>
              <a:rPr lang="en-US" sz="2000" b="1" dirty="0"/>
              <a:t>Focused ACTs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083CAED-8C88-39F2-9681-04180153D2E5}"/>
              </a:ext>
            </a:extLst>
          </p:cNvPr>
          <p:cNvSpPr/>
          <p:nvPr/>
        </p:nvSpPr>
        <p:spPr>
          <a:xfrm>
            <a:off x="4190988" y="2142358"/>
            <a:ext cx="2270236" cy="610407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Benign Workloads</a:t>
            </a:r>
          </a:p>
          <a:p>
            <a:pPr algn="ctr"/>
            <a:r>
              <a:rPr lang="en-US" sz="2000" b="1" dirty="0"/>
              <a:t>Spread-Out ACTs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E56D3A-3E37-2FA6-4487-A4D0E6F084C7}"/>
              </a:ext>
            </a:extLst>
          </p:cNvPr>
          <p:cNvSpPr txBox="1"/>
          <p:nvPr/>
        </p:nvSpPr>
        <p:spPr>
          <a:xfrm>
            <a:off x="838199" y="1670812"/>
            <a:ext cx="1112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MINT is designed for worst-case access pattern, which results in frequent mitigations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DDCB00-6B55-40CA-F43D-4697E51E387B}"/>
              </a:ext>
            </a:extLst>
          </p:cNvPr>
          <p:cNvSpPr txBox="1"/>
          <p:nvPr/>
        </p:nvSpPr>
        <p:spPr>
          <a:xfrm>
            <a:off x="7947930" y="5175119"/>
            <a:ext cx="343565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With FTH=1500 </a:t>
            </a:r>
            <a:br>
              <a:rPr lang="en-US" sz="2400" b="1" dirty="0"/>
            </a:br>
            <a:r>
              <a:rPr lang="en-US" sz="2400" b="1" dirty="0"/>
              <a:t>99% ACTs skip mitigation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AABB0D8-D8C7-A5B0-19AF-FEAFFF37A492}"/>
              </a:ext>
            </a:extLst>
          </p:cNvPr>
          <p:cNvGrpSpPr/>
          <p:nvPr/>
        </p:nvGrpSpPr>
        <p:grpSpPr>
          <a:xfrm>
            <a:off x="7502651" y="2357020"/>
            <a:ext cx="3579917" cy="2708444"/>
            <a:chOff x="7502651" y="2357020"/>
            <a:chExt cx="3579917" cy="270844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4E28C3-8947-FB49-8B1F-5ECC218C4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257" y="2357020"/>
              <a:ext cx="0" cy="20939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EB1A6E-866C-3288-274E-FA32FF13F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257" y="4442897"/>
              <a:ext cx="293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6BBB49-3A34-36B0-87ED-AEB86C7A9872}"/>
                </a:ext>
              </a:extLst>
            </p:cNvPr>
            <p:cNvSpPr txBox="1"/>
            <p:nvPr/>
          </p:nvSpPr>
          <p:spPr>
            <a:xfrm>
              <a:off x="8071175" y="4696132"/>
              <a:ext cx="3011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ACTs/(Regions of 1024 Rows)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2945E1-CDDA-EDD4-C837-7A065E2EA9BC}"/>
                </a:ext>
              </a:extLst>
            </p:cNvPr>
            <p:cNvSpPr txBox="1"/>
            <p:nvPr/>
          </p:nvSpPr>
          <p:spPr>
            <a:xfrm rot="16200000">
              <a:off x="6689649" y="3260564"/>
              <a:ext cx="199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Prob. of Mitigation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794795-E9AA-C20E-EC9F-97C94B0A68AA}"/>
                </a:ext>
              </a:extLst>
            </p:cNvPr>
            <p:cNvCxnSpPr/>
            <p:nvPr/>
          </p:nvCxnSpPr>
          <p:spPr>
            <a:xfrm>
              <a:off x="8120191" y="4168812"/>
              <a:ext cx="182064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38C0D2-AAAA-7111-CD8E-259ED9ED67CD}"/>
                </a:ext>
              </a:extLst>
            </p:cNvPr>
            <p:cNvCxnSpPr>
              <a:cxnSpLocks/>
            </p:cNvCxnSpPr>
            <p:nvPr/>
          </p:nvCxnSpPr>
          <p:spPr>
            <a:xfrm>
              <a:off x="9940833" y="2846893"/>
              <a:ext cx="0" cy="13383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8D1D5D-0CDD-1E2F-25FA-F190CA5F9746}"/>
                </a:ext>
              </a:extLst>
            </p:cNvPr>
            <p:cNvCxnSpPr>
              <a:cxnSpLocks/>
            </p:cNvCxnSpPr>
            <p:nvPr/>
          </p:nvCxnSpPr>
          <p:spPr>
            <a:xfrm>
              <a:off x="9929207" y="2856851"/>
              <a:ext cx="76607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1B4CB9-D12E-8595-7F85-E677814BACD5}"/>
                </a:ext>
              </a:extLst>
            </p:cNvPr>
            <p:cNvSpPr txBox="1"/>
            <p:nvPr/>
          </p:nvSpPr>
          <p:spPr>
            <a:xfrm>
              <a:off x="7816097" y="39742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1AF80C-8EF7-12D6-5ECE-CD17EDAE11A6}"/>
                </a:ext>
              </a:extLst>
            </p:cNvPr>
            <p:cNvSpPr txBox="1"/>
            <p:nvPr/>
          </p:nvSpPr>
          <p:spPr>
            <a:xfrm>
              <a:off x="9913074" y="2425836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p=1/w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ACB1B8-86D2-8DD9-00B2-DD868871B57A}"/>
                </a:ext>
              </a:extLst>
            </p:cNvPr>
            <p:cNvSpPr txBox="1"/>
            <p:nvPr/>
          </p:nvSpPr>
          <p:spPr>
            <a:xfrm>
              <a:off x="9665758" y="4412103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FTH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75EA3A-CF20-0F56-6A94-0B559B57E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0833" y="4388416"/>
              <a:ext cx="1" cy="93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B51A441D-E202-CA7D-335E-0077DA29AD9C}"/>
                </a:ext>
              </a:extLst>
            </p:cNvPr>
            <p:cNvSpPr/>
            <p:nvPr/>
          </p:nvSpPr>
          <p:spPr>
            <a:xfrm>
              <a:off x="8286323" y="3294785"/>
              <a:ext cx="1455762" cy="6168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Mitigations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not needed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8874B213-44D9-D4C1-0523-65167C4758AC}"/>
                </a:ext>
              </a:extLst>
            </p:cNvPr>
            <p:cNvSpPr/>
            <p:nvPr/>
          </p:nvSpPr>
          <p:spPr>
            <a:xfrm rot="16200000">
              <a:off x="9707682" y="3312864"/>
              <a:ext cx="1338323" cy="616875"/>
            </a:xfrm>
            <a:prstGeom prst="roundRect">
              <a:avLst/>
            </a:prstGeom>
            <a:solidFill>
              <a:srgbClr val="FF7E79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Mitigations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via ABO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2ADD24-7E1C-2FA6-FD5D-AF02A5FDB952}"/>
              </a:ext>
            </a:extLst>
          </p:cNvPr>
          <p:cNvGrpSpPr/>
          <p:nvPr/>
        </p:nvGrpSpPr>
        <p:grpSpPr>
          <a:xfrm>
            <a:off x="5026262" y="2784745"/>
            <a:ext cx="574196" cy="1266079"/>
            <a:chOff x="5026262" y="2784745"/>
            <a:chExt cx="574196" cy="126607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C66DF40-449E-1A0C-44C9-4861E3A5CACC}"/>
                </a:ext>
              </a:extLst>
            </p:cNvPr>
            <p:cNvCxnSpPr>
              <a:cxnSpLocks/>
            </p:cNvCxnSpPr>
            <p:nvPr/>
          </p:nvCxnSpPr>
          <p:spPr>
            <a:xfrm>
              <a:off x="5313360" y="2784745"/>
              <a:ext cx="0" cy="929206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E1B018F-75A5-CAEE-C8B3-8660A0360C8B}"/>
                </a:ext>
              </a:extLst>
            </p:cNvPr>
            <p:cNvSpPr txBox="1"/>
            <p:nvPr/>
          </p:nvSpPr>
          <p:spPr>
            <a:xfrm>
              <a:off x="5026262" y="3681492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TRH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1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EFD20-CBD3-8CA5-4223-178C13EB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45A7-6DA5-1BD2-A5D0-6485569B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MIRZA: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E77CE-261E-D647-E0A5-19E6953B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CCEC3-E15E-7900-9593-DC6A3B63606B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reduces the mitigation overhead of MINT by 25x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434B6F-CAB1-7FE9-569F-96635D7CF677}"/>
              </a:ext>
            </a:extLst>
          </p:cNvPr>
          <p:cNvGrpSpPr/>
          <p:nvPr/>
        </p:nvGrpSpPr>
        <p:grpSpPr>
          <a:xfrm>
            <a:off x="9992003" y="2642540"/>
            <a:ext cx="2199997" cy="2068492"/>
            <a:chOff x="9768310" y="3305491"/>
            <a:chExt cx="2199997" cy="206849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D077A27-A8B9-F377-5A52-34B5657C32FF}"/>
                </a:ext>
              </a:extLst>
            </p:cNvPr>
            <p:cNvSpPr txBox="1"/>
            <p:nvPr/>
          </p:nvSpPr>
          <p:spPr>
            <a:xfrm>
              <a:off x="9768310" y="5004651"/>
              <a:ext cx="803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MIRZA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78F1C0D-6556-6224-033D-B5BF8678C845}"/>
                </a:ext>
              </a:extLst>
            </p:cNvPr>
            <p:cNvSpPr/>
            <p:nvPr/>
          </p:nvSpPr>
          <p:spPr>
            <a:xfrm rot="16200000">
              <a:off x="9612598" y="4278270"/>
              <a:ext cx="1043841" cy="18222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2C64B10-AB68-2FD7-7242-28D897570EF8}"/>
                </a:ext>
              </a:extLst>
            </p:cNvPr>
            <p:cNvSpPr/>
            <p:nvPr/>
          </p:nvSpPr>
          <p:spPr>
            <a:xfrm rot="16200000">
              <a:off x="9879001" y="3489226"/>
              <a:ext cx="511040" cy="182218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95582557-3FA1-DB31-BE20-20DB317066E1}"/>
                </a:ext>
              </a:extLst>
            </p:cNvPr>
            <p:cNvSpPr/>
            <p:nvPr/>
          </p:nvSpPr>
          <p:spPr>
            <a:xfrm>
              <a:off x="10277919" y="3847459"/>
              <a:ext cx="418886" cy="102307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609DD2-C528-BDC0-0585-634819C88647}"/>
                </a:ext>
              </a:extLst>
            </p:cNvPr>
            <p:cNvSpPr txBox="1"/>
            <p:nvPr/>
          </p:nvSpPr>
          <p:spPr>
            <a:xfrm>
              <a:off x="10696805" y="4030430"/>
              <a:ext cx="1271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CGF</a:t>
              </a:r>
              <a:br>
                <a:rPr lang="en-US" dirty="0"/>
              </a:br>
              <a:r>
                <a:rPr lang="en-US" dirty="0"/>
                <a:t>(FTH=1500)</a:t>
              </a:r>
            </a:p>
          </p:txBody>
        </p:sp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31852188-155A-8A67-CF7C-8B02A0330DD6}"/>
                </a:ext>
              </a:extLst>
            </p:cNvPr>
            <p:cNvSpPr/>
            <p:nvPr/>
          </p:nvSpPr>
          <p:spPr>
            <a:xfrm>
              <a:off x="10277919" y="3336896"/>
              <a:ext cx="418886" cy="504949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78673D2-DE77-0D41-988C-C97C589A0015}"/>
                </a:ext>
              </a:extLst>
            </p:cNvPr>
            <p:cNvSpPr txBox="1"/>
            <p:nvPr/>
          </p:nvSpPr>
          <p:spPr>
            <a:xfrm>
              <a:off x="10873396" y="3305491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MINT</a:t>
              </a:r>
              <a:br>
                <a:rPr lang="en-US" dirty="0"/>
              </a:br>
              <a:r>
                <a:rPr lang="en-US" dirty="0"/>
                <a:t>(W=12)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D0D3-F2DC-4D71-6F4B-F7B7452DEBE9}"/>
              </a:ext>
            </a:extLst>
          </p:cNvPr>
          <p:cNvGrpSpPr/>
          <p:nvPr/>
        </p:nvGrpSpPr>
        <p:grpSpPr>
          <a:xfrm>
            <a:off x="7448985" y="2280449"/>
            <a:ext cx="3619190" cy="2423663"/>
            <a:chOff x="7225292" y="2943400"/>
            <a:chExt cx="3619190" cy="242366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3E9AA60-0A26-95AE-1850-A320C9068E28}"/>
                </a:ext>
              </a:extLst>
            </p:cNvPr>
            <p:cNvSpPr/>
            <p:nvPr/>
          </p:nvSpPr>
          <p:spPr>
            <a:xfrm rot="16200000">
              <a:off x="7475965" y="4015679"/>
              <a:ext cx="1563946" cy="182220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F7264CF-9E52-34FD-34C1-E38E5200A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1252" y="2943400"/>
              <a:ext cx="0" cy="19614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3095E21-5771-AC50-7FAB-F4332F19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1252" y="4896803"/>
              <a:ext cx="293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A69B82-A4AA-5BEC-5EAB-246F76169165}"/>
                </a:ext>
              </a:extLst>
            </p:cNvPr>
            <p:cNvSpPr txBox="1"/>
            <p:nvPr/>
          </p:nvSpPr>
          <p:spPr>
            <a:xfrm rot="16200000">
              <a:off x="6892999" y="3862375"/>
              <a:ext cx="1310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Number of ACTs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AC502A-C9DD-662C-B659-FCA97CDACD74}"/>
                </a:ext>
              </a:extLst>
            </p:cNvPr>
            <p:cNvCxnSpPr>
              <a:cxnSpLocks/>
            </p:cNvCxnSpPr>
            <p:nvPr/>
          </p:nvCxnSpPr>
          <p:spPr>
            <a:xfrm>
              <a:off x="7937830" y="3293410"/>
              <a:ext cx="2678008" cy="1208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A2BB90E-DF5A-8AB4-2BFE-20C409FD1096}"/>
                </a:ext>
              </a:extLst>
            </p:cNvPr>
            <p:cNvSpPr txBox="1"/>
            <p:nvPr/>
          </p:nvSpPr>
          <p:spPr>
            <a:xfrm>
              <a:off x="7254385" y="310874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C7F21B3-1859-B372-0FC9-874649E00C48}"/>
                </a:ext>
              </a:extLst>
            </p:cNvPr>
            <p:cNvSpPr txBox="1"/>
            <p:nvPr/>
          </p:nvSpPr>
          <p:spPr>
            <a:xfrm>
              <a:off x="7685656" y="4997731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MINT+ABO</a:t>
              </a:r>
            </a:p>
          </p:txBody>
        </p:sp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67AF0359-BA8D-732A-FA66-9BDF0E4156B3}"/>
                </a:ext>
              </a:extLst>
            </p:cNvPr>
            <p:cNvSpPr/>
            <p:nvPr/>
          </p:nvSpPr>
          <p:spPr>
            <a:xfrm>
              <a:off x="8375559" y="3324814"/>
              <a:ext cx="418886" cy="1543747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D34691-CB55-90E7-5E06-E0E73BAC4A01}"/>
                </a:ext>
              </a:extLst>
            </p:cNvPr>
            <p:cNvSpPr txBox="1"/>
            <p:nvPr/>
          </p:nvSpPr>
          <p:spPr>
            <a:xfrm>
              <a:off x="8794445" y="3723137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MINT</a:t>
              </a:r>
              <a:br>
                <a:rPr lang="en-US" dirty="0"/>
              </a:br>
              <a:r>
                <a:rPr lang="en-US" dirty="0"/>
                <a:t>(W=48)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9F3E9C2-A4ED-F615-C61E-E39E0DDB963D}"/>
              </a:ext>
            </a:extLst>
          </p:cNvPr>
          <p:cNvSpPr txBox="1"/>
          <p:nvPr/>
        </p:nvSpPr>
        <p:spPr>
          <a:xfrm>
            <a:off x="7850370" y="1755841"/>
            <a:ext cx="4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 TRHD=1K, budget of ACTs = 2000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E8708B2-9757-0D25-EF02-E165C58E082F}"/>
              </a:ext>
            </a:extLst>
          </p:cNvPr>
          <p:cNvGrpSpPr/>
          <p:nvPr/>
        </p:nvGrpSpPr>
        <p:grpSpPr>
          <a:xfrm>
            <a:off x="277609" y="1664271"/>
            <a:ext cx="6115095" cy="1682949"/>
            <a:chOff x="208385" y="2474155"/>
            <a:chExt cx="6115095" cy="168294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522F2E1-7B26-5450-8DFB-68858BE7EFF9}"/>
                </a:ext>
              </a:extLst>
            </p:cNvPr>
            <p:cNvGrpSpPr/>
            <p:nvPr/>
          </p:nvGrpSpPr>
          <p:grpSpPr>
            <a:xfrm>
              <a:off x="1708564" y="2474155"/>
              <a:ext cx="544444" cy="1682949"/>
              <a:chOff x="1821181" y="2932392"/>
              <a:chExt cx="544444" cy="168294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ACDD54-92AF-2B1E-028D-1711C3A2DEC9}"/>
                  </a:ext>
                </a:extLst>
              </p:cNvPr>
              <p:cNvSpPr/>
              <p:nvPr/>
            </p:nvSpPr>
            <p:spPr>
              <a:xfrm>
                <a:off x="1821181" y="3347718"/>
                <a:ext cx="544444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F810DC-BFFF-DD96-C7B7-C25B8D7A858B}"/>
                  </a:ext>
                </a:extLst>
              </p:cNvPr>
              <p:cNvSpPr txBox="1"/>
              <p:nvPr/>
            </p:nvSpPr>
            <p:spPr>
              <a:xfrm>
                <a:off x="1821181" y="2932392"/>
                <a:ext cx="544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RCT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254CD-001A-6E75-7E91-0372C8FC0B38}"/>
                  </a:ext>
                </a:extLst>
              </p:cNvPr>
              <p:cNvSpPr/>
              <p:nvPr/>
            </p:nvSpPr>
            <p:spPr>
              <a:xfrm>
                <a:off x="1821181" y="3559685"/>
                <a:ext cx="544444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6BDBC2-DE2B-155F-580C-67865B76F6FA}"/>
                  </a:ext>
                </a:extLst>
              </p:cNvPr>
              <p:cNvSpPr/>
              <p:nvPr/>
            </p:nvSpPr>
            <p:spPr>
              <a:xfrm>
                <a:off x="1821181" y="3771652"/>
                <a:ext cx="544444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A503E7-F63E-D471-24DD-D01ED1E48336}"/>
                  </a:ext>
                </a:extLst>
              </p:cNvPr>
              <p:cNvSpPr/>
              <p:nvPr/>
            </p:nvSpPr>
            <p:spPr>
              <a:xfrm>
                <a:off x="1821181" y="3983619"/>
                <a:ext cx="544444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Ctr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436B96-A2EA-503F-5F98-3392B4C99C37}"/>
                  </a:ext>
                </a:extLst>
              </p:cNvPr>
              <p:cNvSpPr/>
              <p:nvPr/>
            </p:nvSpPr>
            <p:spPr>
              <a:xfrm>
                <a:off x="1821181" y="4191407"/>
                <a:ext cx="544444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82BFC6-A578-F605-4287-D3E6A811618F}"/>
                  </a:ext>
                </a:extLst>
              </p:cNvPr>
              <p:cNvSpPr/>
              <p:nvPr/>
            </p:nvSpPr>
            <p:spPr>
              <a:xfrm>
                <a:off x="1821181" y="4403374"/>
                <a:ext cx="544444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E343D6-F864-555C-8238-72E91EE4F3FF}"/>
                </a:ext>
              </a:extLst>
            </p:cNvPr>
            <p:cNvSpPr txBox="1"/>
            <p:nvPr/>
          </p:nvSpPr>
          <p:spPr>
            <a:xfrm>
              <a:off x="208385" y="3094771"/>
              <a:ext cx="1045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RegionID</a:t>
              </a:r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4FB30-3BD2-8BD2-6582-497739BACA64}"/>
                </a:ext>
              </a:extLst>
            </p:cNvPr>
            <p:cNvSpPr txBox="1"/>
            <p:nvPr/>
          </p:nvSpPr>
          <p:spPr>
            <a:xfrm>
              <a:off x="414530" y="3469821"/>
              <a:ext cx="552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ACT</a:t>
              </a:r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309878B5-295B-8F01-BA64-180A7323F95E}"/>
                </a:ext>
              </a:extLst>
            </p:cNvPr>
            <p:cNvSpPr/>
            <p:nvPr/>
          </p:nvSpPr>
          <p:spPr>
            <a:xfrm>
              <a:off x="2766177" y="3211305"/>
              <a:ext cx="1815126" cy="632170"/>
            </a:xfrm>
            <a:prstGeom prst="diamon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514826-B6F6-8A73-E99A-47BB16BC06DF}"/>
                </a:ext>
              </a:extLst>
            </p:cNvPr>
            <p:cNvSpPr txBox="1"/>
            <p:nvPr/>
          </p:nvSpPr>
          <p:spPr>
            <a:xfrm>
              <a:off x="3092491" y="3334824"/>
              <a:ext cx="1162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Ctr &gt; FTH?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6BB1867-0F59-565E-A110-D37C0BE10B70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31" y="3526985"/>
              <a:ext cx="6201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6527DF5-D381-F615-76B2-AC15B6871689}"/>
                </a:ext>
              </a:extLst>
            </p:cNvPr>
            <p:cNvCxnSpPr>
              <a:cxnSpLocks/>
            </p:cNvCxnSpPr>
            <p:nvPr/>
          </p:nvCxnSpPr>
          <p:spPr>
            <a:xfrm>
              <a:off x="2275357" y="3519490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7444AC-7A75-66AB-3D7C-D5B7F942E0E9}"/>
                </a:ext>
              </a:extLst>
            </p:cNvPr>
            <p:cNvSpPr txBox="1"/>
            <p:nvPr/>
          </p:nvSpPr>
          <p:spPr>
            <a:xfrm>
              <a:off x="4514198" y="311294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A94BEE-EC87-6649-03F1-EFB8F5D36C24}"/>
                </a:ext>
              </a:extLst>
            </p:cNvPr>
            <p:cNvSpPr txBox="1"/>
            <p:nvPr/>
          </p:nvSpPr>
          <p:spPr>
            <a:xfrm>
              <a:off x="5029048" y="3156179"/>
              <a:ext cx="702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Ctr++</a:t>
              </a:r>
              <a:br>
                <a:rPr lang="en-US" b="1" dirty="0"/>
              </a:br>
              <a:r>
                <a:rPr lang="en-US" b="1" dirty="0"/>
                <a:t>Done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3F31241-C573-6F45-AE3A-383840DB3F67}"/>
                </a:ext>
              </a:extLst>
            </p:cNvPr>
            <p:cNvSpPr/>
            <p:nvPr/>
          </p:nvSpPr>
          <p:spPr>
            <a:xfrm>
              <a:off x="5731100" y="3322051"/>
              <a:ext cx="592380" cy="3452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99%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B40D341-5D11-3482-5E04-7627AA5C1FEC}"/>
                </a:ext>
              </a:extLst>
            </p:cNvPr>
            <p:cNvCxnSpPr>
              <a:cxnSpLocks/>
            </p:cNvCxnSpPr>
            <p:nvPr/>
          </p:nvCxnSpPr>
          <p:spPr>
            <a:xfrm>
              <a:off x="4561062" y="3526985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01253-7D7C-D032-E6AA-29AC169D6A6A}"/>
                  </a:ext>
                </a:extLst>
              </p:cNvPr>
              <p:cNvSpPr txBox="1"/>
              <p:nvPr/>
            </p:nvSpPr>
            <p:spPr>
              <a:xfrm>
                <a:off x="1428504" y="5085553"/>
                <a:ext cx="4367103" cy="58214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Mitigation Overhead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/>
                          <m:t>#</m:t>
                        </m:r>
                        <m:r>
                          <m:rPr>
                            <m:nor/>
                          </m:rPr>
                          <a:rPr lang="en-US" sz="2000" b="1" i="0"/>
                          <m:t>Mitigations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smtClean="0"/>
                          <m:t>#</m:t>
                        </m:r>
                        <m:r>
                          <m:rPr>
                            <m:nor/>
                          </m:rPr>
                          <a:rPr lang="en-US" sz="2000" b="1" i="0" smtClean="0"/>
                          <m:t>Activations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01253-7D7C-D032-E6AA-29AC169D6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04" y="5085553"/>
                <a:ext cx="4367103" cy="58214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3E416A-D5F9-C722-2D3B-214A9A80888D}"/>
              </a:ext>
            </a:extLst>
          </p:cNvPr>
          <p:cNvSpPr txBox="1"/>
          <p:nvPr/>
        </p:nvSpPr>
        <p:spPr>
          <a:xfrm>
            <a:off x="6686338" y="5021490"/>
            <a:ext cx="234926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Mitig. Overhead </a:t>
            </a:r>
            <a:br>
              <a:rPr lang="en-US" sz="2000" b="1" dirty="0"/>
            </a:br>
            <a:r>
              <a:rPr lang="en-US" sz="2000" b="1" dirty="0"/>
              <a:t>MINT+ABO= 1/48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436B2-96E6-3B21-9C1F-1E3078117DFF}"/>
              </a:ext>
            </a:extLst>
          </p:cNvPr>
          <p:cNvSpPr txBox="1"/>
          <p:nvPr/>
        </p:nvSpPr>
        <p:spPr>
          <a:xfrm>
            <a:off x="9613709" y="5025157"/>
            <a:ext cx="21946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Mitig. Overhead MIRZA = 1% x 1/12</a:t>
            </a:r>
            <a:endParaRPr lang="en-US" sz="20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607C98E-C518-0F57-1F05-D73DD424F9EC}"/>
              </a:ext>
            </a:extLst>
          </p:cNvPr>
          <p:cNvGrpSpPr/>
          <p:nvPr/>
        </p:nvGrpSpPr>
        <p:grpSpPr>
          <a:xfrm>
            <a:off x="288356" y="3033591"/>
            <a:ext cx="4278544" cy="1667690"/>
            <a:chOff x="288356" y="3033591"/>
            <a:chExt cx="4278544" cy="166769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E73AB89-E4BF-AD65-4759-04DA0C2C90D3}"/>
                </a:ext>
              </a:extLst>
            </p:cNvPr>
            <p:cNvCxnSpPr>
              <a:cxnSpLocks/>
              <a:stCxn id="24" idx="2"/>
              <a:endCxn id="45" idx="0"/>
            </p:cNvCxnSpPr>
            <p:nvPr/>
          </p:nvCxnSpPr>
          <p:spPr>
            <a:xfrm flipH="1">
              <a:off x="3740130" y="3033591"/>
              <a:ext cx="2834" cy="5057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C2F179-9E18-2CF2-93CF-65D79C1588AA}"/>
                </a:ext>
              </a:extLst>
            </p:cNvPr>
            <p:cNvSpPr txBox="1"/>
            <p:nvPr/>
          </p:nvSpPr>
          <p:spPr>
            <a:xfrm>
              <a:off x="3214919" y="3094657"/>
              <a:ext cx="49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Yes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B7149A-FD92-00AF-3122-1ED6C3B15E88}"/>
                </a:ext>
              </a:extLst>
            </p:cNvPr>
            <p:cNvSpPr/>
            <p:nvPr/>
          </p:nvSpPr>
          <p:spPr>
            <a:xfrm>
              <a:off x="3874020" y="3132069"/>
              <a:ext cx="592380" cy="3452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1%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62EC576-C95E-E862-715D-0A6683F56AC3}"/>
                </a:ext>
              </a:extLst>
            </p:cNvPr>
            <p:cNvSpPr/>
            <p:nvPr/>
          </p:nvSpPr>
          <p:spPr>
            <a:xfrm>
              <a:off x="2913360" y="3539299"/>
              <a:ext cx="1653540" cy="33385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MINT-W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F3CED9-FFC6-5BA8-0615-3D0A89F2977F}"/>
                </a:ext>
              </a:extLst>
            </p:cNvPr>
            <p:cNvSpPr txBox="1"/>
            <p:nvPr/>
          </p:nvSpPr>
          <p:spPr>
            <a:xfrm>
              <a:off x="288356" y="4190783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Issue ABO</a:t>
              </a:r>
            </a:p>
          </p:txBody>
        </p:sp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1699464E-C24E-A724-F269-AB82EAD9B02D}"/>
                </a:ext>
              </a:extLst>
            </p:cNvPr>
            <p:cNvCxnSpPr>
              <a:cxnSpLocks/>
              <a:stCxn id="45" idx="2"/>
              <a:endCxn id="42" idx="3"/>
            </p:cNvCxnSpPr>
            <p:nvPr/>
          </p:nvCxnSpPr>
          <p:spPr>
            <a:xfrm rot="5400000">
              <a:off x="2991258" y="3631141"/>
              <a:ext cx="506858" cy="99088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E51817-B885-E1E4-F23E-729D1F9B6A25}"/>
                </a:ext>
              </a:extLst>
            </p:cNvPr>
            <p:cNvSpPr txBox="1"/>
            <p:nvPr/>
          </p:nvSpPr>
          <p:spPr>
            <a:xfrm>
              <a:off x="3306104" y="4054950"/>
              <a:ext cx="1013419" cy="64633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Sampled</a:t>
              </a:r>
              <a:br>
                <a:rPr lang="en-US" b="1" dirty="0"/>
              </a:br>
              <a:r>
                <a:rPr lang="en-US" b="1" dirty="0" err="1"/>
                <a:t>RowID</a:t>
              </a:r>
              <a:endParaRPr lang="en-US" b="1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29C8D2-4F54-EAB4-2A38-3B075F4D52CF}"/>
                </a:ext>
              </a:extLst>
            </p:cNvPr>
            <p:cNvGrpSpPr/>
            <p:nvPr/>
          </p:nvGrpSpPr>
          <p:grpSpPr>
            <a:xfrm>
              <a:off x="1844116" y="3721422"/>
              <a:ext cx="990887" cy="764574"/>
              <a:chOff x="6553015" y="3901487"/>
              <a:chExt cx="990887" cy="7645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E15472-8E0C-43D9-A36C-F8F69A9110E2}"/>
                  </a:ext>
                </a:extLst>
              </p:cNvPr>
              <p:cNvSpPr txBox="1"/>
              <p:nvPr/>
            </p:nvSpPr>
            <p:spPr>
              <a:xfrm>
                <a:off x="6553015" y="3901487"/>
                <a:ext cx="990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Per Bank</a:t>
                </a:r>
                <a:br>
                  <a:rPr lang="en-US" sz="1600" b="1" dirty="0"/>
                </a:br>
                <a:r>
                  <a:rPr lang="en-US" sz="1600" b="1" dirty="0"/>
                  <a:t>Queue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4B31D95-71C6-54AB-0789-A1FC8D700BFA}"/>
                  </a:ext>
                </a:extLst>
              </p:cNvPr>
              <p:cNvSpPr/>
              <p:nvPr/>
            </p:nvSpPr>
            <p:spPr>
              <a:xfrm>
                <a:off x="6608286" y="4454094"/>
                <a:ext cx="214106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8346268-7B89-7E1D-5130-8AC256077F18}"/>
                  </a:ext>
                </a:extLst>
              </p:cNvPr>
              <p:cNvSpPr/>
              <p:nvPr/>
            </p:nvSpPr>
            <p:spPr>
              <a:xfrm>
                <a:off x="6818655" y="4454094"/>
                <a:ext cx="214106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F551BE-7BE6-47F8-ABC7-91E7689EA9F2}"/>
                  </a:ext>
                </a:extLst>
              </p:cNvPr>
              <p:cNvSpPr/>
              <p:nvPr/>
            </p:nvSpPr>
            <p:spPr>
              <a:xfrm>
                <a:off x="7031131" y="4454094"/>
                <a:ext cx="214106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F9F686-B91E-D339-0B0B-0799A3F22B2C}"/>
                  </a:ext>
                </a:extLst>
              </p:cNvPr>
              <p:cNvSpPr/>
              <p:nvPr/>
            </p:nvSpPr>
            <p:spPr>
              <a:xfrm>
                <a:off x="7244037" y="4454094"/>
                <a:ext cx="214106" cy="211967"/>
              </a:xfrm>
              <a:prstGeom prst="rect">
                <a:avLst/>
              </a:prstGeom>
              <a:solidFill>
                <a:srgbClr val="FF7E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CB99FD3-E007-FC0F-E0D9-2902811BEFF9}"/>
                </a:ext>
              </a:extLst>
            </p:cNvPr>
            <p:cNvCxnSpPr>
              <a:cxnSpLocks/>
              <a:stCxn id="36" idx="1"/>
              <a:endCxn id="49" idx="3"/>
            </p:cNvCxnSpPr>
            <p:nvPr/>
          </p:nvCxnSpPr>
          <p:spPr>
            <a:xfrm flipH="1" flipV="1">
              <a:off x="1433221" y="4375449"/>
              <a:ext cx="466166" cy="45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8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2" grpId="0"/>
      <p:bldP spid="3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25098-28EA-B665-58B6-5C7F8C782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0613-5DD2-448F-44CC-AB098C04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Slowdown of MIRZA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DFC56-F301-8EDF-4FAA-E4A707EE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A134C-16E7-D716-F836-EF3CBD0FD425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For TRHD=1K MIRZA incurs a slowdown of just 0.4% vs 6.5% of PRAC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DD8F0-7F9B-04FC-32FA-029F56AA1A9B}"/>
              </a:ext>
            </a:extLst>
          </p:cNvPr>
          <p:cNvSpPr txBox="1"/>
          <p:nvPr/>
        </p:nvSpPr>
        <p:spPr>
          <a:xfrm>
            <a:off x="838199" y="1670812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PRAC overhead is only from updated DRAM timings and not from ALERT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37D10-283F-A05C-39D6-711BAFB42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40" y="2317665"/>
            <a:ext cx="9704120" cy="35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E2076-2248-CD5A-5CE4-25DB546B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B4E6-22B8-CCBE-D508-D0B293BC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Impact of MIRZA on Refresh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A8C4F-7EA3-1190-F890-F6A9CB34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BEE35-D3E9-6CC0-AED0-BCA053B08197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Reactive mitigations of MIRZA reduce the Refresh Power by 10-125x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F31B9-7FA8-F84E-56F6-78D60FFFE567}"/>
              </a:ext>
            </a:extLst>
          </p:cNvPr>
          <p:cNvSpPr txBox="1"/>
          <p:nvPr/>
        </p:nvSpPr>
        <p:spPr>
          <a:xfrm>
            <a:off x="838200" y="1690688"/>
            <a:ext cx="10780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Refresh Power Overhead = (Victim Refreshes / Demand Refreshes)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A54E4-4932-DD57-FB58-E1C9CF41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84" y="2329962"/>
            <a:ext cx="9799232" cy="35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C1C11-D472-E93A-8981-1CF6A374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C8A3-9574-B0F9-B47C-E6505594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Storage Overhead of MIRZA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DDCDE-B3E2-8626-5CC9-E6E254D9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6E26E-6BC0-AEE7-D6BF-B252CDB9DAEB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requires only 196 bytes SRAM per bank at TRH=1K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430780-6528-453F-E0D6-88730A3C8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83887"/>
              </p:ext>
            </p:extLst>
          </p:nvPr>
        </p:nvGraphicFramePr>
        <p:xfrm>
          <a:off x="1739686" y="1828138"/>
          <a:ext cx="4064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34616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3978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Storage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(per-bank)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5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MIRZA-500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0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MIRZA-1K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64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MIRZA-2K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906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00F316-ACBB-F5BF-5496-294BAE94F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59606"/>
              </p:ext>
            </p:extLst>
          </p:nvPr>
        </p:nvGraphicFramePr>
        <p:xfrm>
          <a:off x="1739686" y="4143462"/>
          <a:ext cx="8128000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34616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39785869"/>
                    </a:ext>
                  </a:extLst>
                </a:gridCol>
                <a:gridCol w="1576905">
                  <a:extLst>
                    <a:ext uri="{9D8B030D-6E8A-4147-A177-3AD203B41FA5}">
                      <a16:colId xmlns:a16="http://schemas.microsoft.com/office/drawing/2014/main" val="2361800679"/>
                    </a:ext>
                  </a:extLst>
                </a:gridCol>
                <a:gridCol w="2487095">
                  <a:extLst>
                    <a:ext uri="{9D8B030D-6E8A-4147-A177-3AD203B41FA5}">
                      <a16:colId xmlns:a16="http://schemas.microsoft.com/office/drawing/2014/main" val="343750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MIRZA-4.8K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0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TRR-4.8K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64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MINT-4.8K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90660"/>
                  </a:ext>
                </a:extLst>
              </a:tr>
            </a:tbl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701AB1DF-17FD-A57B-3084-A36C6E260F1E}"/>
              </a:ext>
            </a:extLst>
          </p:cNvPr>
          <p:cNvSpPr/>
          <p:nvPr/>
        </p:nvSpPr>
        <p:spPr>
          <a:xfrm rot="10800000">
            <a:off x="1320800" y="4143462"/>
            <a:ext cx="418886" cy="1371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EA886-EBFB-DED8-6EDC-1A63DB3A4C69}"/>
              </a:ext>
            </a:extLst>
          </p:cNvPr>
          <p:cNvSpPr txBox="1"/>
          <p:nvPr/>
        </p:nvSpPr>
        <p:spPr>
          <a:xfrm>
            <a:off x="0" y="4413763"/>
            <a:ext cx="145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Current</a:t>
            </a:r>
            <a:br>
              <a:rPr lang="en-US" sz="2400" b="1" dirty="0"/>
            </a:br>
            <a:r>
              <a:rPr lang="en-US" sz="2400" b="1" dirty="0"/>
              <a:t>Threshold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5CC63-554B-7759-1445-DF98B5FFF6DF}"/>
              </a:ext>
            </a:extLst>
          </p:cNvPr>
          <p:cNvCxnSpPr>
            <a:cxnSpLocks/>
          </p:cNvCxnSpPr>
          <p:nvPr/>
        </p:nvCxnSpPr>
        <p:spPr>
          <a:xfrm>
            <a:off x="9901818" y="4872067"/>
            <a:ext cx="53768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659E3F-B212-8496-8A7E-B04E73D12960}"/>
              </a:ext>
            </a:extLst>
          </p:cNvPr>
          <p:cNvSpPr txBox="1"/>
          <p:nvPr/>
        </p:nvSpPr>
        <p:spPr>
          <a:xfrm>
            <a:off x="10439505" y="4364235"/>
            <a:ext cx="1739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Deployed Mitigation in DD4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6A1426-CFFD-0437-0866-24C02C3BB2B4}"/>
              </a:ext>
            </a:extLst>
          </p:cNvPr>
          <p:cNvSpPr/>
          <p:nvPr/>
        </p:nvSpPr>
        <p:spPr>
          <a:xfrm>
            <a:off x="4385733" y="4143462"/>
            <a:ext cx="829734" cy="4477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16659A-E49D-618B-CB27-0855EF07A290}"/>
              </a:ext>
            </a:extLst>
          </p:cNvPr>
          <p:cNvSpPr/>
          <p:nvPr/>
        </p:nvSpPr>
        <p:spPr>
          <a:xfrm>
            <a:off x="4385733" y="4602179"/>
            <a:ext cx="2626377" cy="4477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D7196D4-0549-7A04-B5C8-C4634FFC1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76513"/>
              </p:ext>
            </p:extLst>
          </p:nvPr>
        </p:nvGraphicFramePr>
        <p:xfrm>
          <a:off x="5803686" y="1828138"/>
          <a:ext cx="4064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905">
                  <a:extLst>
                    <a:ext uri="{9D8B030D-6E8A-4147-A177-3AD203B41FA5}">
                      <a16:colId xmlns:a16="http://schemas.microsoft.com/office/drawing/2014/main" val="2361800679"/>
                    </a:ext>
                  </a:extLst>
                </a:gridCol>
                <a:gridCol w="2487095">
                  <a:extLst>
                    <a:ext uri="{9D8B030D-6E8A-4147-A177-3AD203B41FA5}">
                      <a16:colId xmlns:a16="http://schemas.microsoft.com/office/drawing/2014/main" val="343750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Secure Tracking?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Refresh Cannibalization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5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0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64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9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6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5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6B8E3-5970-CB79-11B8-9DD9F064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5A62-31CF-81E4-7FA9-3BD666E1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Takeaways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32E35B-6CD5-F84A-E576-AE0754C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14926E6-57BB-35E7-EE52-4207F5A964FE}"/>
              </a:ext>
            </a:extLst>
          </p:cNvPr>
          <p:cNvSpPr/>
          <p:nvPr/>
        </p:nvSpPr>
        <p:spPr>
          <a:xfrm>
            <a:off x="550335" y="1690688"/>
            <a:ext cx="10972798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First paper to enable low-cost, randomized, reactive in-DRAM Mitigation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358F25-9A7B-198D-3909-50E9E80B033B}"/>
              </a:ext>
            </a:extLst>
          </p:cNvPr>
          <p:cNvSpPr/>
          <p:nvPr/>
        </p:nvSpPr>
        <p:spPr>
          <a:xfrm>
            <a:off x="550333" y="2356151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ABO provides way for DRAM to reactively request time for mitigation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82C569-A2DB-AD0D-893B-54E23AFB903A}"/>
              </a:ext>
            </a:extLst>
          </p:cNvPr>
          <p:cNvSpPr/>
          <p:nvPr/>
        </p:nvSpPr>
        <p:spPr>
          <a:xfrm>
            <a:off x="550333" y="3016251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Roboto" panose="02000000000000000000" pitchFamily="2" charset="0"/>
              </a:rPr>
              <a:t>Just replacing RFM with ABO in MINT incurs similar slowdown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2A924C-BB42-CA1E-FB55-F0620DEDE95C}"/>
              </a:ext>
            </a:extLst>
          </p:cNvPr>
          <p:cNvSpPr/>
          <p:nvPr/>
        </p:nvSpPr>
        <p:spPr>
          <a:xfrm>
            <a:off x="550333" y="3723577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MIRZA uses Coarse-Grained Filtering to selectively use MINT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903BA7-C7B0-CBAF-D996-96AD504414BB}"/>
              </a:ext>
            </a:extLst>
          </p:cNvPr>
          <p:cNvSpPr/>
          <p:nvPr/>
        </p:nvSpPr>
        <p:spPr>
          <a:xfrm>
            <a:off x="550333" y="4430903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MIRZA has much lower slowdown than PRAC (0.4% vs. 6.5% at TRH=1K)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A6D076-8C69-285E-2EA8-5BD32790F454}"/>
              </a:ext>
            </a:extLst>
          </p:cNvPr>
          <p:cNvSpPr/>
          <p:nvPr/>
        </p:nvSpPr>
        <p:spPr>
          <a:xfrm>
            <a:off x="3821398" y="5804452"/>
            <a:ext cx="4489938" cy="1018191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Questions?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665298-A8C5-3270-7158-B2EEF97D8290}"/>
              </a:ext>
            </a:extLst>
          </p:cNvPr>
          <p:cNvSpPr/>
          <p:nvPr/>
        </p:nvSpPr>
        <p:spPr>
          <a:xfrm>
            <a:off x="550333" y="5097126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Much lower refresh power overhead 0.3% vs. 8.2% (MINT) at TRH=1K</a:t>
            </a:r>
          </a:p>
        </p:txBody>
      </p:sp>
    </p:spTree>
    <p:extLst>
      <p:ext uri="{BB962C8B-B14F-4D97-AF65-F5344CB8AC3E}">
        <p14:creationId xmlns:p14="http://schemas.microsoft.com/office/powerpoint/2010/main" val="7348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4830847-A9D6-EC7B-7ACA-C47529AE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02E915A6-BE27-F646-927E-F78A9C7CC4D9}"/>
              </a:ext>
            </a:extLst>
          </p:cNvPr>
          <p:cNvGraphicFramePr>
            <a:graphicFrameLocks noGrp="1"/>
          </p:cNvGraphicFramePr>
          <p:nvPr/>
        </p:nvGraphicFramePr>
        <p:xfrm>
          <a:off x="1089971" y="3385200"/>
          <a:ext cx="2191586" cy="15108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0139">
                  <a:extLst>
                    <a:ext uri="{9D8B030D-6E8A-4147-A177-3AD203B41FA5}">
                      <a16:colId xmlns:a16="http://schemas.microsoft.com/office/drawing/2014/main" val="1632961699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886432814"/>
                    </a:ext>
                  </a:extLst>
                </a:gridCol>
              </a:tblGrid>
              <a:tr h="3777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RowID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6836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8494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5418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077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359807-3CF8-AF96-CCDD-AD458AC4BA47}"/>
              </a:ext>
            </a:extLst>
          </p:cNvPr>
          <p:cNvSpPr txBox="1"/>
          <p:nvPr/>
        </p:nvSpPr>
        <p:spPr>
          <a:xfrm>
            <a:off x="842569" y="2001750"/>
            <a:ext cx="2662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❶Storage For</a:t>
            </a:r>
            <a:br>
              <a:rPr lang="en-US" sz="3200" b="1" dirty="0"/>
            </a:br>
            <a:r>
              <a:rPr lang="en-US" sz="3200" b="1" dirty="0"/>
              <a:t>Tracking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44F7C-B264-4038-39D3-5E0654F9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In-DRAM Rowhammer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2F07D-7267-B497-440C-5BADE9FF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5B90A-D990-F823-EE15-81643A4BD60D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In-DRAM defense should have low storage, time, and power overheads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8E74EFBD-99AB-A0E3-0D71-3655B4ED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0857" y="3198774"/>
            <a:ext cx="1697294" cy="169729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8C748DA-2F98-3553-7177-8774E5B25AC0}"/>
              </a:ext>
            </a:extLst>
          </p:cNvPr>
          <p:cNvSpPr txBox="1"/>
          <p:nvPr/>
        </p:nvSpPr>
        <p:spPr>
          <a:xfrm>
            <a:off x="5016922" y="2001750"/>
            <a:ext cx="215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❷Time for</a:t>
            </a:r>
            <a:br>
              <a:rPr lang="en-US" sz="3200" b="1" dirty="0"/>
            </a:br>
            <a:r>
              <a:rPr lang="en-US" sz="3200" b="1" dirty="0"/>
              <a:t>Mitigation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175A9D-DF93-B615-C31E-859105073725}"/>
              </a:ext>
            </a:extLst>
          </p:cNvPr>
          <p:cNvSpPr txBox="1"/>
          <p:nvPr/>
        </p:nvSpPr>
        <p:spPr>
          <a:xfrm>
            <a:off x="8443160" y="2001750"/>
            <a:ext cx="2658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❸Power for </a:t>
            </a:r>
            <a:br>
              <a:rPr lang="en-US" sz="3200" b="1" dirty="0"/>
            </a:br>
            <a:r>
              <a:rPr lang="en-US" sz="3200" b="1" dirty="0"/>
              <a:t>Victim Refresh</a:t>
            </a:r>
          </a:p>
        </p:txBody>
      </p:sp>
      <p:pic>
        <p:nvPicPr>
          <p:cNvPr id="55" name="Graphic 54" descr="Battery charging with solid fill">
            <a:extLst>
              <a:ext uri="{FF2B5EF4-FFF2-40B4-BE49-F238E27FC236}">
                <a16:creationId xmlns:a16="http://schemas.microsoft.com/office/drawing/2014/main" id="{A2015A84-DC52-EE27-A454-A4A7309B0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7451" y="3078968"/>
            <a:ext cx="1817100" cy="1817100"/>
          </a:xfrm>
          <a:prstGeom prst="rect">
            <a:avLst/>
          </a:prstGeom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86A39EC-AA4E-C36B-FDD7-F5D125CEEB16}"/>
              </a:ext>
            </a:extLst>
          </p:cNvPr>
          <p:cNvSpPr/>
          <p:nvPr/>
        </p:nvSpPr>
        <p:spPr>
          <a:xfrm>
            <a:off x="2734931" y="5202300"/>
            <a:ext cx="6713869" cy="649163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800" b="1" dirty="0">
                <a:solidFill>
                  <a:schemeClr val="tx1"/>
                </a:solidFill>
              </a:rPr>
              <a:t>How do we minimize these overhead?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73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8" grpId="0"/>
      <p:bldP spid="53" grpId="0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9BA8D8-5E89-C701-9BC6-47AB5EDDE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E0693C-A837-906C-77C4-FC5FE8816A3D}"/>
              </a:ext>
            </a:extLst>
          </p:cNvPr>
          <p:cNvSpPr txBox="1"/>
          <p:nvPr/>
        </p:nvSpPr>
        <p:spPr>
          <a:xfrm>
            <a:off x="838200" y="1682340"/>
            <a:ext cx="1057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MINT is a low-cost in-DRAM tracker which uses probabilistic sampling for tracking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DBBA4-7F7C-86A8-ED09-9B5EB04F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MINT: Low Storage In-DRAM Tracker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3F9E1-D227-E69D-0EB8-06E11AD9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9B06D-5B27-BFBB-ECC1-7F97A94936C7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MINT minimizes storage but requires frequent proactive mitigations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5318932D-75F3-1BD5-4303-65A3D053CE4B}"/>
              </a:ext>
            </a:extLst>
          </p:cNvPr>
          <p:cNvGrpSpPr>
            <a:grpSpLocks noChangeAspect="1"/>
          </p:cNvGrpSpPr>
          <p:nvPr/>
        </p:nvGrpSpPr>
        <p:grpSpPr>
          <a:xfrm>
            <a:off x="1300643" y="3584173"/>
            <a:ext cx="656231" cy="914898"/>
            <a:chOff x="2152179" y="2066621"/>
            <a:chExt cx="1079857" cy="1505505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D39FAC-38C4-A1B5-9A0F-4AFD536F748C}"/>
                </a:ext>
              </a:extLst>
            </p:cNvPr>
            <p:cNvSpPr/>
            <p:nvPr/>
          </p:nvSpPr>
          <p:spPr>
            <a:xfrm>
              <a:off x="2453627" y="2669941"/>
              <a:ext cx="778409" cy="902185"/>
            </a:xfrm>
            <a:custGeom>
              <a:avLst/>
              <a:gdLst>
                <a:gd name="csX0" fmla="*/ 679026 w 778409"/>
                <a:gd name="csY0" fmla="*/ 363187 h 902185"/>
                <a:gd name="csX1" fmla="*/ 491569 w 778409"/>
                <a:gd name="csY1" fmla="*/ 363187 h 902185"/>
                <a:gd name="csX2" fmla="*/ 396232 w 778409"/>
                <a:gd name="csY2" fmla="*/ 328177 h 902185"/>
                <a:gd name="csX3" fmla="*/ 445439 w 778409"/>
                <a:gd name="csY3" fmla="*/ 245108 h 902185"/>
                <a:gd name="csX4" fmla="*/ 525429 w 778409"/>
                <a:gd name="csY4" fmla="*/ 100471 h 902185"/>
                <a:gd name="csX5" fmla="*/ 414702 w 778409"/>
                <a:gd name="csY5" fmla="*/ 20524 h 902185"/>
                <a:gd name="csX6" fmla="*/ 294738 w 778409"/>
                <a:gd name="csY6" fmla="*/ 183587 h 902185"/>
                <a:gd name="csX7" fmla="*/ 0 w 778409"/>
                <a:gd name="csY7" fmla="*/ 419333 h 902185"/>
                <a:gd name="csX8" fmla="*/ 0 w 778409"/>
                <a:gd name="csY8" fmla="*/ 767553 h 902185"/>
                <a:gd name="csX9" fmla="*/ 358788 w 778409"/>
                <a:gd name="csY9" fmla="*/ 879750 h 902185"/>
                <a:gd name="csX10" fmla="*/ 599265 w 778409"/>
                <a:gd name="csY10" fmla="*/ 855721 h 902185"/>
                <a:gd name="csX11" fmla="*/ 727544 w 778409"/>
                <a:gd name="csY11" fmla="*/ 555651 h 902185"/>
                <a:gd name="csX12" fmla="*/ 679026 w 778409"/>
                <a:gd name="csY12" fmla="*/ 363187 h 902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78409" h="902185">
                  <a:moveTo>
                    <a:pt x="679026" y="363187"/>
                  </a:moveTo>
                  <a:cubicBezTo>
                    <a:pt x="659407" y="363187"/>
                    <a:pt x="591088" y="363187"/>
                    <a:pt x="491569" y="363187"/>
                  </a:cubicBezTo>
                  <a:cubicBezTo>
                    <a:pt x="411579" y="363187"/>
                    <a:pt x="396232" y="349725"/>
                    <a:pt x="396232" y="328177"/>
                  </a:cubicBezTo>
                  <a:cubicBezTo>
                    <a:pt x="396232" y="303598"/>
                    <a:pt x="436250" y="260499"/>
                    <a:pt x="445439" y="245108"/>
                  </a:cubicBezTo>
                  <a:cubicBezTo>
                    <a:pt x="454719" y="229718"/>
                    <a:pt x="513117" y="177430"/>
                    <a:pt x="525429" y="100471"/>
                  </a:cubicBezTo>
                  <a:cubicBezTo>
                    <a:pt x="537744" y="23603"/>
                    <a:pt x="445439" y="-31805"/>
                    <a:pt x="414702" y="20524"/>
                  </a:cubicBezTo>
                  <a:cubicBezTo>
                    <a:pt x="396462" y="51585"/>
                    <a:pt x="350102" y="143567"/>
                    <a:pt x="294738" y="183587"/>
                  </a:cubicBezTo>
                  <a:cubicBezTo>
                    <a:pt x="192003" y="257788"/>
                    <a:pt x="107052" y="419333"/>
                    <a:pt x="0" y="419333"/>
                  </a:cubicBezTo>
                  <a:lnTo>
                    <a:pt x="0" y="767553"/>
                  </a:lnTo>
                  <a:cubicBezTo>
                    <a:pt x="88168" y="767553"/>
                    <a:pt x="288031" y="865554"/>
                    <a:pt x="358788" y="879750"/>
                  </a:cubicBezTo>
                  <a:cubicBezTo>
                    <a:pt x="438964" y="895785"/>
                    <a:pt x="543672" y="931209"/>
                    <a:pt x="599265" y="855721"/>
                  </a:cubicBezTo>
                  <a:cubicBezTo>
                    <a:pt x="633540" y="809178"/>
                    <a:pt x="687251" y="683839"/>
                    <a:pt x="727544" y="555651"/>
                  </a:cubicBezTo>
                  <a:cubicBezTo>
                    <a:pt x="829821" y="457421"/>
                    <a:pt x="759202" y="363187"/>
                    <a:pt x="679026" y="363187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52275D-9474-2D8C-4608-699B6CA952C6}"/>
                </a:ext>
              </a:extLst>
            </p:cNvPr>
            <p:cNvSpPr/>
            <p:nvPr/>
          </p:nvSpPr>
          <p:spPr>
            <a:xfrm>
              <a:off x="2963666" y="2379464"/>
              <a:ext cx="22006" cy="180196"/>
            </a:xfrm>
            <a:prstGeom prst="rect">
              <a:avLst/>
            </a:pr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18C6428-63AA-0B0F-B135-CBE989F89C8B}"/>
                </a:ext>
              </a:extLst>
            </p:cNvPr>
            <p:cNvSpPr/>
            <p:nvPr/>
          </p:nvSpPr>
          <p:spPr>
            <a:xfrm>
              <a:off x="3032906" y="2437950"/>
              <a:ext cx="22835" cy="180243"/>
            </a:xfrm>
            <a:custGeom>
              <a:avLst/>
              <a:gdLst>
                <a:gd name="csX0" fmla="*/ 782 w 22835"/>
                <a:gd name="csY0" fmla="*/ 180244 h 180243"/>
                <a:gd name="csX1" fmla="*/ 22836 w 22835"/>
                <a:gd name="csY1" fmla="*/ 180153 h 180243"/>
                <a:gd name="csX2" fmla="*/ 22054 w 22835"/>
                <a:gd name="csY2" fmla="*/ 0 h 180243"/>
                <a:gd name="csX3" fmla="*/ 0 w 22835"/>
                <a:gd name="csY3" fmla="*/ 47 h 180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835" h="180243">
                  <a:moveTo>
                    <a:pt x="782" y="180244"/>
                  </a:moveTo>
                  <a:lnTo>
                    <a:pt x="22836" y="180153"/>
                  </a:lnTo>
                  <a:lnTo>
                    <a:pt x="2205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BD9FF13-B7F4-1892-90E4-6E25ED01A6C6}"/>
                </a:ext>
              </a:extLst>
            </p:cNvPr>
            <p:cNvSpPr/>
            <p:nvPr/>
          </p:nvSpPr>
          <p:spPr>
            <a:xfrm>
              <a:off x="2152179" y="3101589"/>
              <a:ext cx="224533" cy="452378"/>
            </a:xfrm>
            <a:custGeom>
              <a:avLst/>
              <a:gdLst>
                <a:gd name="csX0" fmla="*/ 0 w 224533"/>
                <a:gd name="csY0" fmla="*/ 78473 h 452378"/>
                <a:gd name="csX1" fmla="*/ 0 w 224533"/>
                <a:gd name="csY1" fmla="*/ 373902 h 452378"/>
                <a:gd name="csX2" fmla="*/ 78520 w 224533"/>
                <a:gd name="csY2" fmla="*/ 452378 h 452378"/>
                <a:gd name="csX3" fmla="*/ 172202 w 224533"/>
                <a:gd name="csY3" fmla="*/ 452378 h 452378"/>
                <a:gd name="csX4" fmla="*/ 224534 w 224533"/>
                <a:gd name="csY4" fmla="*/ 400093 h 452378"/>
                <a:gd name="csX5" fmla="*/ 224534 w 224533"/>
                <a:gd name="csY5" fmla="*/ 0 h 452378"/>
                <a:gd name="csX6" fmla="*/ 78520 w 224533"/>
                <a:gd name="csY6" fmla="*/ 0 h 452378"/>
                <a:gd name="csX7" fmla="*/ 0 w 224533"/>
                <a:gd name="csY7" fmla="*/ 78473 h 4523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533" h="452378">
                  <a:moveTo>
                    <a:pt x="0" y="78473"/>
                  </a:moveTo>
                  <a:lnTo>
                    <a:pt x="0" y="373902"/>
                  </a:lnTo>
                  <a:cubicBezTo>
                    <a:pt x="0" y="417228"/>
                    <a:pt x="35148" y="452378"/>
                    <a:pt x="78520" y="452378"/>
                  </a:cubicBezTo>
                  <a:lnTo>
                    <a:pt x="172202" y="452378"/>
                  </a:lnTo>
                  <a:cubicBezTo>
                    <a:pt x="201057" y="452378"/>
                    <a:pt x="224534" y="428992"/>
                    <a:pt x="224534" y="400093"/>
                  </a:cubicBezTo>
                  <a:lnTo>
                    <a:pt x="224534" y="0"/>
                  </a:lnTo>
                  <a:lnTo>
                    <a:pt x="78520" y="0"/>
                  </a:lnTo>
                  <a:cubicBezTo>
                    <a:pt x="35148" y="0"/>
                    <a:pt x="0" y="35148"/>
                    <a:pt x="0" y="7847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750DBF-0FFE-DDE2-6329-EAB467D51532}"/>
                </a:ext>
              </a:extLst>
            </p:cNvPr>
            <p:cNvSpPr/>
            <p:nvPr/>
          </p:nvSpPr>
          <p:spPr>
            <a:xfrm>
              <a:off x="2976480" y="2155352"/>
              <a:ext cx="139127" cy="96410"/>
            </a:xfrm>
            <a:custGeom>
              <a:avLst/>
              <a:gdLst>
                <a:gd name="csX0" fmla="*/ 4370 w 139127"/>
                <a:gd name="csY0" fmla="*/ 37893 h 96410"/>
                <a:gd name="csX1" fmla="*/ 7264 w 139127"/>
                <a:gd name="csY1" fmla="*/ 41477 h 96410"/>
                <a:gd name="csX2" fmla="*/ 10892 w 139127"/>
                <a:gd name="csY2" fmla="*/ 44141 h 96410"/>
                <a:gd name="csX3" fmla="*/ 14982 w 139127"/>
                <a:gd name="csY3" fmla="*/ 45520 h 96410"/>
                <a:gd name="csX4" fmla="*/ 18887 w 139127"/>
                <a:gd name="csY4" fmla="*/ 45429 h 96410"/>
                <a:gd name="csX5" fmla="*/ 44893 w 139127"/>
                <a:gd name="csY5" fmla="*/ 39501 h 96410"/>
                <a:gd name="csX6" fmla="*/ 55782 w 139127"/>
                <a:gd name="csY6" fmla="*/ 58385 h 96410"/>
                <a:gd name="csX7" fmla="*/ 69014 w 139127"/>
                <a:gd name="csY7" fmla="*/ 75613 h 96410"/>
                <a:gd name="csX8" fmla="*/ 85416 w 139127"/>
                <a:gd name="csY8" fmla="*/ 88296 h 96410"/>
                <a:gd name="csX9" fmla="*/ 103059 w 139127"/>
                <a:gd name="csY9" fmla="*/ 95371 h 96410"/>
                <a:gd name="csX10" fmla="*/ 119738 w 139127"/>
                <a:gd name="csY10" fmla="*/ 95647 h 96410"/>
                <a:gd name="csX11" fmla="*/ 132188 w 139127"/>
                <a:gd name="csY11" fmla="*/ 88616 h 96410"/>
                <a:gd name="csX12" fmla="*/ 138436 w 139127"/>
                <a:gd name="csY12" fmla="*/ 75981 h 96410"/>
                <a:gd name="csX13" fmla="*/ 138116 w 139127"/>
                <a:gd name="csY13" fmla="*/ 59532 h 96410"/>
                <a:gd name="csX14" fmla="*/ 130812 w 139127"/>
                <a:gd name="csY14" fmla="*/ 41107 h 96410"/>
                <a:gd name="csX15" fmla="*/ 111560 w 139127"/>
                <a:gd name="csY15" fmla="*/ 7706 h 96410"/>
                <a:gd name="csX16" fmla="*/ 108711 w 139127"/>
                <a:gd name="csY16" fmla="*/ 4168 h 96410"/>
                <a:gd name="csX17" fmla="*/ 104988 w 139127"/>
                <a:gd name="csY17" fmla="*/ 1595 h 96410"/>
                <a:gd name="csX18" fmla="*/ 100992 w 139127"/>
                <a:gd name="csY18" fmla="*/ 172 h 96410"/>
                <a:gd name="csX19" fmla="*/ 97087 w 139127"/>
                <a:gd name="csY19" fmla="*/ 172 h 96410"/>
                <a:gd name="csX20" fmla="*/ 5058 w 139127"/>
                <a:gd name="csY20" fmla="*/ 21308 h 96410"/>
                <a:gd name="csX21" fmla="*/ 1980 w 139127"/>
                <a:gd name="csY21" fmla="*/ 22870 h 96410"/>
                <a:gd name="csX22" fmla="*/ 280 w 139127"/>
                <a:gd name="csY22" fmla="*/ 25628 h 96410"/>
                <a:gd name="csX23" fmla="*/ 95 w 139127"/>
                <a:gd name="csY23" fmla="*/ 29121 h 96410"/>
                <a:gd name="csX24" fmla="*/ 1612 w 139127"/>
                <a:gd name="csY24" fmla="*/ 33026 h 96410"/>
                <a:gd name="csX25" fmla="*/ 4370 w 139127"/>
                <a:gd name="csY25" fmla="*/ 37893 h 96410"/>
                <a:gd name="csX26" fmla="*/ 100166 w 139127"/>
                <a:gd name="csY26" fmla="*/ 26731 h 96410"/>
                <a:gd name="csX27" fmla="*/ 111102 w 139127"/>
                <a:gd name="csY27" fmla="*/ 45615 h 96410"/>
                <a:gd name="csX28" fmla="*/ 114595 w 139127"/>
                <a:gd name="csY28" fmla="*/ 54389 h 96410"/>
                <a:gd name="csX29" fmla="*/ 114686 w 139127"/>
                <a:gd name="csY29" fmla="*/ 62155 h 96410"/>
                <a:gd name="csX30" fmla="*/ 111746 w 139127"/>
                <a:gd name="csY30" fmla="*/ 68127 h 96410"/>
                <a:gd name="csX31" fmla="*/ 105865 w 139127"/>
                <a:gd name="csY31" fmla="*/ 71482 h 96410"/>
                <a:gd name="csX32" fmla="*/ 97916 w 139127"/>
                <a:gd name="csY32" fmla="*/ 71344 h 96410"/>
                <a:gd name="csX33" fmla="*/ 89554 w 139127"/>
                <a:gd name="csY33" fmla="*/ 67945 h 96410"/>
                <a:gd name="csX34" fmla="*/ 81788 w 139127"/>
                <a:gd name="csY34" fmla="*/ 61925 h 96410"/>
                <a:gd name="csX35" fmla="*/ 75586 w 139127"/>
                <a:gd name="csY35" fmla="*/ 53839 h 96410"/>
                <a:gd name="csX36" fmla="*/ 64651 w 139127"/>
                <a:gd name="csY36" fmla="*/ 34955 h 96410"/>
                <a:gd name="csX37" fmla="*/ 100166 w 139127"/>
                <a:gd name="csY37" fmla="*/ 26731 h 964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39127" h="96410">
                  <a:moveTo>
                    <a:pt x="4370" y="37893"/>
                  </a:moveTo>
                  <a:cubicBezTo>
                    <a:pt x="5152" y="39181"/>
                    <a:pt x="6117" y="40375"/>
                    <a:pt x="7264" y="41477"/>
                  </a:cubicBezTo>
                  <a:cubicBezTo>
                    <a:pt x="8319" y="42533"/>
                    <a:pt x="9607" y="43406"/>
                    <a:pt x="10892" y="44141"/>
                  </a:cubicBezTo>
                  <a:cubicBezTo>
                    <a:pt x="12224" y="44785"/>
                    <a:pt x="13650" y="45291"/>
                    <a:pt x="14982" y="45520"/>
                  </a:cubicBezTo>
                  <a:cubicBezTo>
                    <a:pt x="16362" y="45706"/>
                    <a:pt x="17694" y="45750"/>
                    <a:pt x="18887" y="45429"/>
                  </a:cubicBezTo>
                  <a:lnTo>
                    <a:pt x="44893" y="39501"/>
                  </a:lnTo>
                  <a:lnTo>
                    <a:pt x="55782" y="58385"/>
                  </a:lnTo>
                  <a:cubicBezTo>
                    <a:pt x="59410" y="64725"/>
                    <a:pt x="63959" y="70468"/>
                    <a:pt x="69014" y="75613"/>
                  </a:cubicBezTo>
                  <a:cubicBezTo>
                    <a:pt x="74069" y="80621"/>
                    <a:pt x="79626" y="84941"/>
                    <a:pt x="85416" y="88296"/>
                  </a:cubicBezTo>
                  <a:cubicBezTo>
                    <a:pt x="91206" y="91651"/>
                    <a:pt x="97269" y="94086"/>
                    <a:pt x="103059" y="95371"/>
                  </a:cubicBezTo>
                  <a:cubicBezTo>
                    <a:pt x="108893" y="96659"/>
                    <a:pt x="114592" y="96750"/>
                    <a:pt x="119738" y="95647"/>
                  </a:cubicBezTo>
                  <a:cubicBezTo>
                    <a:pt x="124931" y="94406"/>
                    <a:pt x="129065" y="91971"/>
                    <a:pt x="132188" y="88616"/>
                  </a:cubicBezTo>
                  <a:cubicBezTo>
                    <a:pt x="135405" y="85217"/>
                    <a:pt x="137472" y="80945"/>
                    <a:pt x="138436" y="75981"/>
                  </a:cubicBezTo>
                  <a:cubicBezTo>
                    <a:pt x="139448" y="71065"/>
                    <a:pt x="139357" y="65504"/>
                    <a:pt x="138116" y="59532"/>
                  </a:cubicBezTo>
                  <a:cubicBezTo>
                    <a:pt x="136875" y="53698"/>
                    <a:pt x="134440" y="47402"/>
                    <a:pt x="130812" y="41107"/>
                  </a:cubicBezTo>
                  <a:lnTo>
                    <a:pt x="111560" y="7706"/>
                  </a:lnTo>
                  <a:cubicBezTo>
                    <a:pt x="110825" y="6465"/>
                    <a:pt x="109814" y="5224"/>
                    <a:pt x="108711" y="4168"/>
                  </a:cubicBezTo>
                  <a:cubicBezTo>
                    <a:pt x="107608" y="3113"/>
                    <a:pt x="106367" y="2192"/>
                    <a:pt x="104988" y="1595"/>
                  </a:cubicBezTo>
                  <a:cubicBezTo>
                    <a:pt x="103700" y="860"/>
                    <a:pt x="102324" y="445"/>
                    <a:pt x="100992" y="172"/>
                  </a:cubicBezTo>
                  <a:cubicBezTo>
                    <a:pt x="99660" y="-57"/>
                    <a:pt x="98328" y="-57"/>
                    <a:pt x="97087" y="172"/>
                  </a:cubicBezTo>
                  <a:lnTo>
                    <a:pt x="5058" y="21308"/>
                  </a:lnTo>
                  <a:cubicBezTo>
                    <a:pt x="3770" y="21629"/>
                    <a:pt x="2762" y="22135"/>
                    <a:pt x="1980" y="22870"/>
                  </a:cubicBezTo>
                  <a:cubicBezTo>
                    <a:pt x="1197" y="23605"/>
                    <a:pt x="600" y="24569"/>
                    <a:pt x="280" y="25628"/>
                  </a:cubicBezTo>
                  <a:cubicBezTo>
                    <a:pt x="4" y="26684"/>
                    <a:pt x="-88" y="27880"/>
                    <a:pt x="95" y="29121"/>
                  </a:cubicBezTo>
                  <a:cubicBezTo>
                    <a:pt x="277" y="30362"/>
                    <a:pt x="783" y="31741"/>
                    <a:pt x="1612" y="33026"/>
                  </a:cubicBezTo>
                  <a:lnTo>
                    <a:pt x="4370" y="37893"/>
                  </a:lnTo>
                  <a:close/>
                  <a:moveTo>
                    <a:pt x="100166" y="26731"/>
                  </a:moveTo>
                  <a:lnTo>
                    <a:pt x="111102" y="45615"/>
                  </a:lnTo>
                  <a:cubicBezTo>
                    <a:pt x="112801" y="48602"/>
                    <a:pt x="113951" y="51587"/>
                    <a:pt x="114595" y="54389"/>
                  </a:cubicBezTo>
                  <a:cubicBezTo>
                    <a:pt x="115148" y="57147"/>
                    <a:pt x="115192" y="59811"/>
                    <a:pt x="114686" y="62155"/>
                  </a:cubicBezTo>
                  <a:cubicBezTo>
                    <a:pt x="114271" y="64498"/>
                    <a:pt x="113263" y="66566"/>
                    <a:pt x="111746" y="68127"/>
                  </a:cubicBezTo>
                  <a:cubicBezTo>
                    <a:pt x="110275" y="69735"/>
                    <a:pt x="108252" y="70885"/>
                    <a:pt x="105865" y="71482"/>
                  </a:cubicBezTo>
                  <a:cubicBezTo>
                    <a:pt x="103383" y="72079"/>
                    <a:pt x="100719" y="71988"/>
                    <a:pt x="97916" y="71344"/>
                  </a:cubicBezTo>
                  <a:cubicBezTo>
                    <a:pt x="95158" y="70747"/>
                    <a:pt x="92312" y="69597"/>
                    <a:pt x="89554" y="67945"/>
                  </a:cubicBezTo>
                  <a:cubicBezTo>
                    <a:pt x="86889" y="66427"/>
                    <a:pt x="84222" y="64316"/>
                    <a:pt x="81788" y="61925"/>
                  </a:cubicBezTo>
                  <a:cubicBezTo>
                    <a:pt x="79353" y="59582"/>
                    <a:pt x="77286" y="56780"/>
                    <a:pt x="75586" y="53839"/>
                  </a:cubicBezTo>
                  <a:lnTo>
                    <a:pt x="64651" y="34955"/>
                  </a:lnTo>
                  <a:lnTo>
                    <a:pt x="100166" y="26731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DC0D22D-490D-BC34-9C34-0C862B0E1677}"/>
                </a:ext>
              </a:extLst>
            </p:cNvPr>
            <p:cNvSpPr/>
            <p:nvPr/>
          </p:nvSpPr>
          <p:spPr>
            <a:xfrm>
              <a:off x="2876660" y="2066621"/>
              <a:ext cx="325721" cy="314310"/>
            </a:xfrm>
            <a:custGeom>
              <a:avLst/>
              <a:gdLst>
                <a:gd name="csX0" fmla="*/ 75106 w 325721"/>
                <a:gd name="csY0" fmla="*/ 257844 h 314310"/>
                <a:gd name="csX1" fmla="*/ 207061 w 325721"/>
                <a:gd name="csY1" fmla="*/ 314310 h 314310"/>
                <a:gd name="csX2" fmla="*/ 273543 w 325721"/>
                <a:gd name="csY2" fmla="*/ 287569 h 314310"/>
                <a:gd name="csX3" fmla="*/ 307129 w 325721"/>
                <a:gd name="csY3" fmla="*/ 249066 h 314310"/>
                <a:gd name="csX4" fmla="*/ 319811 w 325721"/>
                <a:gd name="csY4" fmla="*/ 158140 h 314310"/>
                <a:gd name="csX5" fmla="*/ 250616 w 325721"/>
                <a:gd name="csY5" fmla="*/ 56463 h 314310"/>
                <a:gd name="csX6" fmla="*/ 118616 w 325721"/>
                <a:gd name="csY6" fmla="*/ 0 h 314310"/>
                <a:gd name="csX7" fmla="*/ 52088 w 325721"/>
                <a:gd name="csY7" fmla="*/ 26741 h 314310"/>
                <a:gd name="csX8" fmla="*/ 18592 w 325721"/>
                <a:gd name="csY8" fmla="*/ 65244 h 314310"/>
                <a:gd name="csX9" fmla="*/ 5866 w 325721"/>
                <a:gd name="csY9" fmla="*/ 156170 h 314310"/>
                <a:gd name="csX10" fmla="*/ 75106 w 325721"/>
                <a:gd name="csY10" fmla="*/ 257844 h 314310"/>
                <a:gd name="csX11" fmla="*/ 74556 w 325721"/>
                <a:gd name="csY11" fmla="*/ 46313 h 314310"/>
                <a:gd name="csX12" fmla="*/ 118481 w 325721"/>
                <a:gd name="csY12" fmla="*/ 29634 h 314310"/>
                <a:gd name="csX13" fmla="*/ 231002 w 325721"/>
                <a:gd name="csY13" fmla="*/ 78888 h 314310"/>
                <a:gd name="csX14" fmla="*/ 289859 w 325721"/>
                <a:gd name="csY14" fmla="*/ 161819 h 314310"/>
                <a:gd name="csX15" fmla="*/ 284714 w 325721"/>
                <a:gd name="csY15" fmla="*/ 229541 h 314310"/>
                <a:gd name="csX16" fmla="*/ 240788 w 325721"/>
                <a:gd name="csY16" fmla="*/ 246220 h 314310"/>
                <a:gd name="csX17" fmla="*/ 128176 w 325721"/>
                <a:gd name="csY17" fmla="*/ 196919 h 314310"/>
                <a:gd name="csX18" fmla="*/ 69366 w 325721"/>
                <a:gd name="csY18" fmla="*/ 114033 h 314310"/>
                <a:gd name="csX19" fmla="*/ 74556 w 325721"/>
                <a:gd name="csY19" fmla="*/ 46313 h 3143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25721" h="314310">
                  <a:moveTo>
                    <a:pt x="75106" y="257844"/>
                  </a:moveTo>
                  <a:cubicBezTo>
                    <a:pt x="115629" y="293221"/>
                    <a:pt x="164976" y="314310"/>
                    <a:pt x="207061" y="314310"/>
                  </a:cubicBezTo>
                  <a:cubicBezTo>
                    <a:pt x="235316" y="314310"/>
                    <a:pt x="258381" y="305074"/>
                    <a:pt x="273543" y="287569"/>
                  </a:cubicBezTo>
                  <a:lnTo>
                    <a:pt x="307129" y="249066"/>
                  </a:lnTo>
                  <a:cubicBezTo>
                    <a:pt x="326336" y="227104"/>
                    <a:pt x="330838" y="194805"/>
                    <a:pt x="319811" y="158140"/>
                  </a:cubicBezTo>
                  <a:cubicBezTo>
                    <a:pt x="309014" y="122119"/>
                    <a:pt x="284431" y="85960"/>
                    <a:pt x="250616" y="56463"/>
                  </a:cubicBezTo>
                  <a:cubicBezTo>
                    <a:pt x="210048" y="21133"/>
                    <a:pt x="160704" y="0"/>
                    <a:pt x="118616" y="0"/>
                  </a:cubicBezTo>
                  <a:cubicBezTo>
                    <a:pt x="90314" y="0"/>
                    <a:pt x="67296" y="9280"/>
                    <a:pt x="52088" y="26741"/>
                  </a:cubicBezTo>
                  <a:lnTo>
                    <a:pt x="18592" y="65244"/>
                  </a:lnTo>
                  <a:cubicBezTo>
                    <a:pt x="-568" y="87251"/>
                    <a:pt x="-5117" y="119552"/>
                    <a:pt x="5866" y="156170"/>
                  </a:cubicBezTo>
                  <a:cubicBezTo>
                    <a:pt x="16711" y="192235"/>
                    <a:pt x="41246" y="228347"/>
                    <a:pt x="75106" y="257844"/>
                  </a:cubicBezTo>
                  <a:close/>
                  <a:moveTo>
                    <a:pt x="74556" y="46313"/>
                  </a:moveTo>
                  <a:cubicBezTo>
                    <a:pt x="84113" y="35424"/>
                    <a:pt x="99274" y="29634"/>
                    <a:pt x="118481" y="29634"/>
                  </a:cubicBezTo>
                  <a:cubicBezTo>
                    <a:pt x="153032" y="29634"/>
                    <a:pt x="196128" y="48518"/>
                    <a:pt x="231002" y="78888"/>
                  </a:cubicBezTo>
                  <a:cubicBezTo>
                    <a:pt x="258846" y="103147"/>
                    <a:pt x="279750" y="132599"/>
                    <a:pt x="289859" y="161819"/>
                  </a:cubicBezTo>
                  <a:cubicBezTo>
                    <a:pt x="299784" y="190306"/>
                    <a:pt x="297946" y="214380"/>
                    <a:pt x="284714" y="229541"/>
                  </a:cubicBezTo>
                  <a:cubicBezTo>
                    <a:pt x="275204" y="240430"/>
                    <a:pt x="259996" y="246220"/>
                    <a:pt x="240788" y="246220"/>
                  </a:cubicBezTo>
                  <a:cubicBezTo>
                    <a:pt x="206237" y="246220"/>
                    <a:pt x="163094" y="227336"/>
                    <a:pt x="128176" y="196919"/>
                  </a:cubicBezTo>
                  <a:cubicBezTo>
                    <a:pt x="100379" y="172707"/>
                    <a:pt x="79473" y="143302"/>
                    <a:pt x="69366" y="114033"/>
                  </a:cubicBezTo>
                  <a:cubicBezTo>
                    <a:pt x="59530" y="85551"/>
                    <a:pt x="61324" y="61474"/>
                    <a:pt x="74556" y="4631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F5CA084-0006-1799-AC4B-97F0BA4C31BE}"/>
              </a:ext>
            </a:extLst>
          </p:cNvPr>
          <p:cNvSpPr/>
          <p:nvPr/>
        </p:nvSpPr>
        <p:spPr>
          <a:xfrm>
            <a:off x="996992" y="2377314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03849C-BDC9-8165-66C3-5F1EAFA98B86}"/>
              </a:ext>
            </a:extLst>
          </p:cNvPr>
          <p:cNvSpPr/>
          <p:nvPr/>
        </p:nvSpPr>
        <p:spPr>
          <a:xfrm>
            <a:off x="2426211" y="2377314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2F2CE-891F-0989-7180-E0ED0CC9DA46}"/>
              </a:ext>
            </a:extLst>
          </p:cNvPr>
          <p:cNvSpPr/>
          <p:nvPr/>
        </p:nvSpPr>
        <p:spPr>
          <a:xfrm>
            <a:off x="3259804" y="2377314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C3A71-FA42-FF9A-4AF8-24D62AB0734F}"/>
              </a:ext>
            </a:extLst>
          </p:cNvPr>
          <p:cNvSpPr/>
          <p:nvPr/>
        </p:nvSpPr>
        <p:spPr>
          <a:xfrm>
            <a:off x="4093397" y="2377314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1173A6-CED2-7137-AF14-2076AD86FF3F}"/>
              </a:ext>
            </a:extLst>
          </p:cNvPr>
          <p:cNvSpPr/>
          <p:nvPr/>
        </p:nvSpPr>
        <p:spPr>
          <a:xfrm>
            <a:off x="4910516" y="2377314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7910D6-3E43-7D1C-6676-E21E2FE2EF21}"/>
              </a:ext>
            </a:extLst>
          </p:cNvPr>
          <p:cNvCxnSpPr>
            <a:cxnSpLocks/>
          </p:cNvCxnSpPr>
          <p:nvPr/>
        </p:nvCxnSpPr>
        <p:spPr>
          <a:xfrm>
            <a:off x="2425970" y="3935971"/>
            <a:ext cx="315221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BD886E-5DE9-3758-37A9-8B33C109D0B5}"/>
              </a:ext>
            </a:extLst>
          </p:cNvPr>
          <p:cNvSpPr txBox="1"/>
          <p:nvPr/>
        </p:nvSpPr>
        <p:spPr>
          <a:xfrm>
            <a:off x="2594051" y="3954095"/>
            <a:ext cx="280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Window=W ACTs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813B6A-EAA9-D183-21A8-4F6FF1F3F88C}"/>
              </a:ext>
            </a:extLst>
          </p:cNvPr>
          <p:cNvSpPr/>
          <p:nvPr/>
        </p:nvSpPr>
        <p:spPr>
          <a:xfrm>
            <a:off x="5727635" y="2390561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C64117B-979C-EB93-7DF3-650FEEEE20BB}"/>
              </a:ext>
            </a:extLst>
          </p:cNvPr>
          <p:cNvCxnSpPr>
            <a:cxnSpLocks/>
            <a:stCxn id="30" idx="3"/>
            <a:endCxn id="20" idx="2"/>
          </p:cNvCxnSpPr>
          <p:nvPr/>
        </p:nvCxnSpPr>
        <p:spPr>
          <a:xfrm flipV="1">
            <a:off x="2843992" y="2743074"/>
            <a:ext cx="749767" cy="511057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Graphic 26" descr="Badge Tick1 with solid fill">
            <a:extLst>
              <a:ext uri="{FF2B5EF4-FFF2-40B4-BE49-F238E27FC236}">
                <a16:creationId xmlns:a16="http://schemas.microsoft.com/office/drawing/2014/main" id="{E47CF2D7-F021-FC9C-2335-BB73FDEB8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2604" y="2942296"/>
            <a:ext cx="682519" cy="682519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408ABF7-3371-424C-A175-D9D3DAC5DA07}"/>
              </a:ext>
            </a:extLst>
          </p:cNvPr>
          <p:cNvSpPr/>
          <p:nvPr/>
        </p:nvSpPr>
        <p:spPr>
          <a:xfrm>
            <a:off x="5692786" y="3022054"/>
            <a:ext cx="1333232" cy="490750"/>
          </a:xfrm>
          <a:prstGeom prst="roundRect">
            <a:avLst/>
          </a:prstGeom>
          <a:solidFill>
            <a:srgbClr val="004DD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 B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75E3579-CFC0-B6C9-3A0E-00256FC1E04E}"/>
              </a:ext>
            </a:extLst>
          </p:cNvPr>
          <p:cNvSpPr/>
          <p:nvPr/>
        </p:nvSpPr>
        <p:spPr>
          <a:xfrm>
            <a:off x="616298" y="2994441"/>
            <a:ext cx="2227694" cy="519379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URAND(0, W)=2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0D95B55-B2C3-6AFC-B1D5-BDB817D6A10F}"/>
              </a:ext>
            </a:extLst>
          </p:cNvPr>
          <p:cNvGraphicFramePr>
            <a:graphicFrameLocks noGrp="1"/>
          </p:cNvGraphicFramePr>
          <p:nvPr/>
        </p:nvGraphicFramePr>
        <p:xfrm>
          <a:off x="9344298" y="2325770"/>
          <a:ext cx="248176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0880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1240880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</a:tblGrid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F92566C-8822-BB10-9EA8-4245189AF3B9}"/>
              </a:ext>
            </a:extLst>
          </p:cNvPr>
          <p:cNvSpPr/>
          <p:nvPr/>
        </p:nvSpPr>
        <p:spPr>
          <a:xfrm>
            <a:off x="5685123" y="3650453"/>
            <a:ext cx="3100133" cy="4523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Borrow Time from REF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3107AF2-7093-BDD8-23A2-B680766D56F9}"/>
              </a:ext>
            </a:extLst>
          </p:cNvPr>
          <p:cNvSpPr/>
          <p:nvPr/>
        </p:nvSpPr>
        <p:spPr>
          <a:xfrm>
            <a:off x="5685123" y="4285985"/>
            <a:ext cx="5179690" cy="7390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Refresh Management (RFM) command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Provides 350 ns for mitigation</a:t>
            </a:r>
          </a:p>
        </p:txBody>
      </p:sp>
      <p:pic>
        <p:nvPicPr>
          <p:cNvPr id="41" name="Graphic 40" descr="Badge Cross with solid fill">
            <a:extLst>
              <a:ext uri="{FF2B5EF4-FFF2-40B4-BE49-F238E27FC236}">
                <a16:creationId xmlns:a16="http://schemas.microsoft.com/office/drawing/2014/main" id="{003FBF17-3E99-3271-EA89-450E0A875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098" y="5066754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1D90CEE-77EC-7250-167F-9D61BC67887B}"/>
              </a:ext>
            </a:extLst>
          </p:cNvPr>
          <p:cNvSpPr txBox="1"/>
          <p:nvPr/>
        </p:nvSpPr>
        <p:spPr>
          <a:xfrm>
            <a:off x="1073498" y="5269587"/>
            <a:ext cx="5022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High Time and Power Overheads </a:t>
            </a:r>
            <a:endParaRPr lang="en-US" sz="2800" dirty="0"/>
          </a:p>
        </p:txBody>
      </p:sp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3E2F0CDE-34B9-0C3D-A31F-9E03C1938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7212" y="5110728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B46365D-8E4F-9C54-D29F-81B8D0DD7484}"/>
              </a:ext>
            </a:extLst>
          </p:cNvPr>
          <p:cNvSpPr txBox="1"/>
          <p:nvPr/>
        </p:nvSpPr>
        <p:spPr>
          <a:xfrm>
            <a:off x="7041612" y="5289322"/>
            <a:ext cx="5022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Low Storage: 20B SRAM/Bank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3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/>
      <p:bldP spid="25" grpId="0" animBg="1"/>
      <p:bldP spid="28" grpId="0" animBg="1"/>
      <p:bldP spid="30" grpId="0" animBg="1"/>
      <p:bldP spid="39" grpId="0" animBg="1"/>
      <p:bldP spid="40" grpId="0" animBg="1"/>
      <p:bldP spid="43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DF532C-B5BD-5843-C781-5924CA511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AFC6-A7FF-B8F1-B728-00E311F9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Insight #2: Coarse Grained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2C409-EF6D-E987-4502-B934DE21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1DDC6-094D-F685-79F6-8A0C38ED72C8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uses filtering and ABO to minimize mitigation overheads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BE0D59-635B-5881-6EAF-66BBF747BB36}"/>
              </a:ext>
            </a:extLst>
          </p:cNvPr>
          <p:cNvGrpSpPr/>
          <p:nvPr/>
        </p:nvGrpSpPr>
        <p:grpSpPr>
          <a:xfrm>
            <a:off x="316954" y="2237824"/>
            <a:ext cx="2791481" cy="938472"/>
            <a:chOff x="316954" y="2237824"/>
            <a:chExt cx="2791481" cy="9384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27B666-1BFC-8F56-5730-5404476B8D34}"/>
                </a:ext>
              </a:extLst>
            </p:cNvPr>
            <p:cNvSpPr/>
            <p:nvPr/>
          </p:nvSpPr>
          <p:spPr>
            <a:xfrm>
              <a:off x="838200" y="223782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4095B2-7177-ADD3-AF89-349073589854}"/>
                </a:ext>
              </a:extLst>
            </p:cNvPr>
            <p:cNvSpPr/>
            <p:nvPr/>
          </p:nvSpPr>
          <p:spPr>
            <a:xfrm>
              <a:off x="838200" y="2394236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BE7DF9-151D-C396-9B7A-FF762B1506F4}"/>
                </a:ext>
              </a:extLst>
            </p:cNvPr>
            <p:cNvSpPr/>
            <p:nvPr/>
          </p:nvSpPr>
          <p:spPr>
            <a:xfrm>
              <a:off x="838200" y="2550648"/>
              <a:ext cx="2270235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DDC772-80AC-F32E-136A-98F35F8A0CB2}"/>
                </a:ext>
              </a:extLst>
            </p:cNvPr>
            <p:cNvSpPr/>
            <p:nvPr/>
          </p:nvSpPr>
          <p:spPr>
            <a:xfrm>
              <a:off x="838200" y="2707060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608106-C654-5CD6-32A4-1EFCAB1634A3}"/>
                </a:ext>
              </a:extLst>
            </p:cNvPr>
            <p:cNvSpPr/>
            <p:nvPr/>
          </p:nvSpPr>
          <p:spPr>
            <a:xfrm>
              <a:off x="838200" y="2863472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5611FE-C0FC-0824-DA9C-EEFC56CAE582}"/>
                </a:ext>
              </a:extLst>
            </p:cNvPr>
            <p:cNvSpPr/>
            <p:nvPr/>
          </p:nvSpPr>
          <p:spPr>
            <a:xfrm>
              <a:off x="838200" y="301988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6B991C-B88D-038A-6063-71D55B051246}"/>
                </a:ext>
              </a:extLst>
            </p:cNvPr>
            <p:cNvSpPr txBox="1"/>
            <p:nvPr/>
          </p:nvSpPr>
          <p:spPr>
            <a:xfrm rot="16200000">
              <a:off x="126325" y="2476228"/>
              <a:ext cx="842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Rows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873C36A-5A91-6EE2-1CA0-FCDAB6C0C30B}"/>
              </a:ext>
            </a:extLst>
          </p:cNvPr>
          <p:cNvGrpSpPr/>
          <p:nvPr/>
        </p:nvGrpSpPr>
        <p:grpSpPr>
          <a:xfrm>
            <a:off x="3677267" y="2237824"/>
            <a:ext cx="2791481" cy="938472"/>
            <a:chOff x="3677267" y="2237824"/>
            <a:chExt cx="2791481" cy="9384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A2CFCD-405F-D6F3-391B-F7C8DE384E7C}"/>
                </a:ext>
              </a:extLst>
            </p:cNvPr>
            <p:cNvSpPr/>
            <p:nvPr/>
          </p:nvSpPr>
          <p:spPr>
            <a:xfrm>
              <a:off x="4198513" y="223782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4DF894-2AC9-6D4D-8DF2-C417A8BBEAA0}"/>
                </a:ext>
              </a:extLst>
            </p:cNvPr>
            <p:cNvSpPr/>
            <p:nvPr/>
          </p:nvSpPr>
          <p:spPr>
            <a:xfrm>
              <a:off x="4198513" y="2394236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321968-8F31-7E83-DF87-240FBA5464D1}"/>
                </a:ext>
              </a:extLst>
            </p:cNvPr>
            <p:cNvSpPr/>
            <p:nvPr/>
          </p:nvSpPr>
          <p:spPr>
            <a:xfrm>
              <a:off x="4198513" y="2550648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3D4184-5056-E388-C6F4-ADC20B9B988C}"/>
                </a:ext>
              </a:extLst>
            </p:cNvPr>
            <p:cNvSpPr/>
            <p:nvPr/>
          </p:nvSpPr>
          <p:spPr>
            <a:xfrm>
              <a:off x="4198513" y="2707060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5D9C49-28B4-8627-E129-9F545F0DCDB3}"/>
                </a:ext>
              </a:extLst>
            </p:cNvPr>
            <p:cNvSpPr/>
            <p:nvPr/>
          </p:nvSpPr>
          <p:spPr>
            <a:xfrm>
              <a:off x="4198513" y="2863472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5F7EE2-B047-E271-866F-37159A168D92}"/>
                </a:ext>
              </a:extLst>
            </p:cNvPr>
            <p:cNvSpPr/>
            <p:nvPr/>
          </p:nvSpPr>
          <p:spPr>
            <a:xfrm>
              <a:off x="4198513" y="301988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F2BB5F-B191-6373-D547-2F610278F31C}"/>
                </a:ext>
              </a:extLst>
            </p:cNvPr>
            <p:cNvSpPr txBox="1"/>
            <p:nvPr/>
          </p:nvSpPr>
          <p:spPr>
            <a:xfrm rot="16200000">
              <a:off x="3486638" y="2476228"/>
              <a:ext cx="842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Rows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007EE1-8732-EC78-86D5-CB1BDC0928A0}"/>
                </a:ext>
              </a:extLst>
            </p:cNvPr>
            <p:cNvSpPr/>
            <p:nvPr/>
          </p:nvSpPr>
          <p:spPr>
            <a:xfrm>
              <a:off x="4198513" y="2237824"/>
              <a:ext cx="541639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6B6288-AE80-E50F-C6A3-13CDE3A3790D}"/>
                </a:ext>
              </a:extLst>
            </p:cNvPr>
            <p:cNvSpPr/>
            <p:nvPr/>
          </p:nvSpPr>
          <p:spPr>
            <a:xfrm>
              <a:off x="4198513" y="2394236"/>
              <a:ext cx="690131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201883-23C6-9EB9-00B8-9C38020B5578}"/>
                </a:ext>
              </a:extLst>
            </p:cNvPr>
            <p:cNvSpPr/>
            <p:nvPr/>
          </p:nvSpPr>
          <p:spPr>
            <a:xfrm>
              <a:off x="4198512" y="2550648"/>
              <a:ext cx="244655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9DFFBF-A04B-24E0-0F45-86BCFA95028E}"/>
                </a:ext>
              </a:extLst>
            </p:cNvPr>
            <p:cNvSpPr/>
            <p:nvPr/>
          </p:nvSpPr>
          <p:spPr>
            <a:xfrm>
              <a:off x="4198511" y="2707060"/>
              <a:ext cx="576809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517582-EDD0-CE66-A7E6-ECE0F3492B4D}"/>
                </a:ext>
              </a:extLst>
            </p:cNvPr>
            <p:cNvSpPr/>
            <p:nvPr/>
          </p:nvSpPr>
          <p:spPr>
            <a:xfrm>
              <a:off x="4198512" y="2863472"/>
              <a:ext cx="490840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BDDE37-9737-F600-E8BA-19852922D70C}"/>
                </a:ext>
              </a:extLst>
            </p:cNvPr>
            <p:cNvSpPr/>
            <p:nvPr/>
          </p:nvSpPr>
          <p:spPr>
            <a:xfrm>
              <a:off x="4198511" y="3019884"/>
              <a:ext cx="295456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73A735A-B864-56EA-8806-E9D3D2D2048D}"/>
              </a:ext>
            </a:extLst>
          </p:cNvPr>
          <p:cNvSpPr/>
          <p:nvPr/>
        </p:nvSpPr>
        <p:spPr>
          <a:xfrm>
            <a:off x="637432" y="3257841"/>
            <a:ext cx="2719390" cy="830066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Adversarial Pattern</a:t>
            </a:r>
          </a:p>
          <a:p>
            <a:pPr algn="ctr"/>
            <a:r>
              <a:rPr lang="en-US" sz="2400" b="1" dirty="0"/>
              <a:t>Focused ACTs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3D1ECA9-509C-D562-AEB0-81420D9C346D}"/>
              </a:ext>
            </a:extLst>
          </p:cNvPr>
          <p:cNvSpPr/>
          <p:nvPr/>
        </p:nvSpPr>
        <p:spPr>
          <a:xfrm>
            <a:off x="3973935" y="3264309"/>
            <a:ext cx="2719389" cy="830066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Benign Workloads</a:t>
            </a:r>
          </a:p>
          <a:p>
            <a:pPr algn="ctr"/>
            <a:r>
              <a:rPr lang="en-US" sz="2400" b="1" dirty="0"/>
              <a:t>Spread-Out ACTs</a:t>
            </a:r>
          </a:p>
        </p:txBody>
      </p:sp>
      <p:pic>
        <p:nvPicPr>
          <p:cNvPr id="65" name="Picture 64" descr="A diagram of a crossword&#10;&#10;AI-generated content may be incorrect.">
            <a:extLst>
              <a:ext uri="{FF2B5EF4-FFF2-40B4-BE49-F238E27FC236}">
                <a16:creationId xmlns:a16="http://schemas.microsoft.com/office/drawing/2014/main" id="{6F4FE20F-B927-F28C-FA2E-1B220B83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6" y="4274213"/>
            <a:ext cx="7021183" cy="1716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7E69378-C5B1-CCC6-8ABE-478B1D764FC7}"/>
              </a:ext>
            </a:extLst>
          </p:cNvPr>
          <p:cNvSpPr txBox="1"/>
          <p:nvPr/>
        </p:nvSpPr>
        <p:spPr>
          <a:xfrm>
            <a:off x="838199" y="1670812"/>
            <a:ext cx="1112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MINT is designed for worst-case access pattern, which results in frequent mitigations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F6D2A42-3FB5-2946-7FB5-659EFC0203E8}"/>
              </a:ext>
            </a:extLst>
          </p:cNvPr>
          <p:cNvSpPr txBox="1"/>
          <p:nvPr/>
        </p:nvSpPr>
        <p:spPr>
          <a:xfrm>
            <a:off x="8312889" y="4716933"/>
            <a:ext cx="343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99% ACTs skip mitigation with FTH=1500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183B1E-3104-FDBD-FFD9-294522753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627" y="2237824"/>
            <a:ext cx="5256857" cy="18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 animBg="1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08CF-5949-FFFD-7F52-BC84F2B0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What is Rowhammer?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5C7F-1949-4DDD-9512-CCE4F431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B519E-C1E2-7B37-8845-8800058350E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Software adversary can use Rowhammer to gain kernel privileges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6DD477-4BBA-383C-7C39-9C31CBAB957D}"/>
              </a:ext>
            </a:extLst>
          </p:cNvPr>
          <p:cNvGrpSpPr/>
          <p:nvPr/>
        </p:nvGrpSpPr>
        <p:grpSpPr>
          <a:xfrm>
            <a:off x="901525" y="2597614"/>
            <a:ext cx="3111991" cy="3252112"/>
            <a:chOff x="648955" y="2273189"/>
            <a:chExt cx="3111991" cy="3252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6AF6E2-242D-431A-CA21-DCB57C56969B}"/>
                </a:ext>
              </a:extLst>
            </p:cNvPr>
            <p:cNvSpPr/>
            <p:nvPr/>
          </p:nvSpPr>
          <p:spPr>
            <a:xfrm>
              <a:off x="2413689" y="2273189"/>
              <a:ext cx="1347257" cy="12588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A673E4-6962-813F-519A-F83EA02A09F0}"/>
                </a:ext>
              </a:extLst>
            </p:cNvPr>
            <p:cNvSpPr/>
            <p:nvPr/>
          </p:nvSpPr>
          <p:spPr>
            <a:xfrm>
              <a:off x="2418839" y="2286069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37BCF9-CABF-43F7-6746-A1F1EAA9A620}"/>
                </a:ext>
              </a:extLst>
            </p:cNvPr>
            <p:cNvSpPr/>
            <p:nvPr/>
          </p:nvSpPr>
          <p:spPr>
            <a:xfrm>
              <a:off x="3094979" y="2286069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A9A9C4-8577-8F4D-2667-17DA139EA432}"/>
                </a:ext>
              </a:extLst>
            </p:cNvPr>
            <p:cNvSpPr/>
            <p:nvPr/>
          </p:nvSpPr>
          <p:spPr>
            <a:xfrm>
              <a:off x="2418839" y="2904631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A59ABF0-DEAF-750E-5881-7EA3668E08FE}"/>
                </a:ext>
              </a:extLst>
            </p:cNvPr>
            <p:cNvSpPr/>
            <p:nvPr/>
          </p:nvSpPr>
          <p:spPr>
            <a:xfrm>
              <a:off x="3094979" y="2904631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4C6045-0416-F016-A59D-40E127480DA5}"/>
                </a:ext>
              </a:extLst>
            </p:cNvPr>
            <p:cNvSpPr txBox="1"/>
            <p:nvPr/>
          </p:nvSpPr>
          <p:spPr>
            <a:xfrm>
              <a:off x="648955" y="2425564"/>
              <a:ext cx="1521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DRAM</a:t>
              </a:r>
            </a:p>
            <a:p>
              <a:pPr algn="ctr"/>
              <a:r>
                <a:rPr lang="en-US" sz="2800" b="1" dirty="0"/>
                <a:t>(old)</a:t>
              </a: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4E685A79-E7C2-9C64-3ACB-6407C28E23E2}"/>
                </a:ext>
              </a:extLst>
            </p:cNvPr>
            <p:cNvSpPr/>
            <p:nvPr/>
          </p:nvSpPr>
          <p:spPr>
            <a:xfrm>
              <a:off x="2922564" y="3734656"/>
              <a:ext cx="298726" cy="37348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4EDFC73-083F-EBFA-042D-A5C9A34A717D}"/>
                </a:ext>
              </a:extLst>
            </p:cNvPr>
            <p:cNvGrpSpPr/>
            <p:nvPr/>
          </p:nvGrpSpPr>
          <p:grpSpPr>
            <a:xfrm>
              <a:off x="2408663" y="4288039"/>
              <a:ext cx="1272496" cy="1215794"/>
              <a:chOff x="1327936" y="2608159"/>
              <a:chExt cx="1272496" cy="1215794"/>
            </a:xfrm>
            <a:solidFill>
              <a:srgbClr val="C00000"/>
            </a:solidFill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8287198-3E76-3644-3EA9-8A10BC7B1751}"/>
                  </a:ext>
                </a:extLst>
              </p:cNvPr>
              <p:cNvGrpSpPr/>
              <p:nvPr/>
            </p:nvGrpSpPr>
            <p:grpSpPr>
              <a:xfrm>
                <a:off x="1327936" y="2608159"/>
                <a:ext cx="633578" cy="609141"/>
                <a:chOff x="1456386" y="2740534"/>
                <a:chExt cx="1298833" cy="1231343"/>
              </a:xfrm>
              <a:grpFill/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65ACBF9-33FA-8511-9C91-4C41E8CBF0A4}"/>
                    </a:ext>
                  </a:extLst>
                </p:cNvPr>
                <p:cNvSpPr/>
                <p:nvPr/>
              </p:nvSpPr>
              <p:spPr>
                <a:xfrm>
                  <a:off x="1456386" y="274053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1EB80F0-3246-4A36-1CE8-4BE53DCBAE9E}"/>
                    </a:ext>
                  </a:extLst>
                </p:cNvPr>
                <p:cNvSpPr/>
                <p:nvPr/>
              </p:nvSpPr>
              <p:spPr>
                <a:xfrm>
                  <a:off x="2111276" y="274053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7FBDBC7-F843-7506-C68D-81344B952B34}"/>
                    </a:ext>
                  </a:extLst>
                </p:cNvPr>
                <p:cNvSpPr/>
                <p:nvPr/>
              </p:nvSpPr>
              <p:spPr>
                <a:xfrm>
                  <a:off x="1456386" y="3353690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30553EE-309C-15F0-94B4-69168B397EA1}"/>
                    </a:ext>
                  </a:extLst>
                </p:cNvPr>
                <p:cNvSpPr/>
                <p:nvPr/>
              </p:nvSpPr>
              <p:spPr>
                <a:xfrm>
                  <a:off x="2111276" y="3353692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4744CEE-B84B-9241-F9E6-E5A6C097EC34}"/>
                  </a:ext>
                </a:extLst>
              </p:cNvPr>
              <p:cNvGrpSpPr/>
              <p:nvPr/>
            </p:nvGrpSpPr>
            <p:grpSpPr>
              <a:xfrm>
                <a:off x="1966854" y="2608159"/>
                <a:ext cx="633578" cy="609141"/>
                <a:chOff x="1479887" y="2767328"/>
                <a:chExt cx="1298833" cy="1231343"/>
              </a:xfrm>
              <a:grpFill/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0E91696-5D92-5C66-D8BC-A1D4058E7300}"/>
                    </a:ext>
                  </a:extLst>
                </p:cNvPr>
                <p:cNvSpPr/>
                <p:nvPr/>
              </p:nvSpPr>
              <p:spPr>
                <a:xfrm>
                  <a:off x="1479887" y="2767328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D64D586-A697-9095-6686-FCE8ED83DE77}"/>
                    </a:ext>
                  </a:extLst>
                </p:cNvPr>
                <p:cNvSpPr/>
                <p:nvPr/>
              </p:nvSpPr>
              <p:spPr>
                <a:xfrm>
                  <a:off x="2134777" y="2767328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94C2381-77B1-F67D-EA71-B80DA848F2C7}"/>
                    </a:ext>
                  </a:extLst>
                </p:cNvPr>
                <p:cNvSpPr/>
                <p:nvPr/>
              </p:nvSpPr>
              <p:spPr>
                <a:xfrm>
                  <a:off x="1479887" y="338048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7771C3A-7D46-C142-DF44-60FAC3CEF124}"/>
                    </a:ext>
                  </a:extLst>
                </p:cNvPr>
                <p:cNvSpPr/>
                <p:nvPr/>
              </p:nvSpPr>
              <p:spPr>
                <a:xfrm>
                  <a:off x="2134777" y="3380486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7DA9919-FA87-83DE-1944-05E7C3CAF382}"/>
                  </a:ext>
                </a:extLst>
              </p:cNvPr>
              <p:cNvGrpSpPr/>
              <p:nvPr/>
            </p:nvGrpSpPr>
            <p:grpSpPr>
              <a:xfrm>
                <a:off x="1327936" y="3214812"/>
                <a:ext cx="633578" cy="609141"/>
                <a:chOff x="1440287" y="2744015"/>
                <a:chExt cx="1298833" cy="1231343"/>
              </a:xfrm>
              <a:grpFill/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08C2804-592B-AAD1-A6B4-945808814850}"/>
                    </a:ext>
                  </a:extLst>
                </p:cNvPr>
                <p:cNvSpPr/>
                <p:nvPr/>
              </p:nvSpPr>
              <p:spPr>
                <a:xfrm>
                  <a:off x="1440287" y="2744015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4BEA2E0-E251-DDA1-C2F1-669E3D61A1B9}"/>
                    </a:ext>
                  </a:extLst>
                </p:cNvPr>
                <p:cNvSpPr/>
                <p:nvPr/>
              </p:nvSpPr>
              <p:spPr>
                <a:xfrm>
                  <a:off x="2095177" y="2744017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97CB403-4F5A-AF27-ADCD-004D8B982932}"/>
                    </a:ext>
                  </a:extLst>
                </p:cNvPr>
                <p:cNvSpPr/>
                <p:nvPr/>
              </p:nvSpPr>
              <p:spPr>
                <a:xfrm>
                  <a:off x="1440287" y="3357173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61FABE6-C48A-AEC4-F969-FD93FA51437E}"/>
                    </a:ext>
                  </a:extLst>
                </p:cNvPr>
                <p:cNvSpPr/>
                <p:nvPr/>
              </p:nvSpPr>
              <p:spPr>
                <a:xfrm>
                  <a:off x="2095177" y="3357173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0184A7C-273B-9890-F89B-CC1296F09574}"/>
                  </a:ext>
                </a:extLst>
              </p:cNvPr>
              <p:cNvGrpSpPr/>
              <p:nvPr/>
            </p:nvGrpSpPr>
            <p:grpSpPr>
              <a:xfrm>
                <a:off x="1966854" y="3214812"/>
                <a:ext cx="633578" cy="609141"/>
                <a:chOff x="1461537" y="2800415"/>
                <a:chExt cx="1298834" cy="1231343"/>
              </a:xfrm>
              <a:grpFill/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8709FC7-7748-2457-4B06-166461CE6799}"/>
                    </a:ext>
                  </a:extLst>
                </p:cNvPr>
                <p:cNvSpPr/>
                <p:nvPr/>
              </p:nvSpPr>
              <p:spPr>
                <a:xfrm>
                  <a:off x="1461537" y="2800415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7E0BAD8-C4CE-5C21-7F26-213DF641603A}"/>
                    </a:ext>
                  </a:extLst>
                </p:cNvPr>
                <p:cNvSpPr/>
                <p:nvPr/>
              </p:nvSpPr>
              <p:spPr>
                <a:xfrm>
                  <a:off x="2116427" y="2800417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EDF9AB6-B63D-623F-75C8-79A4B07AAEAA}"/>
                    </a:ext>
                  </a:extLst>
                </p:cNvPr>
                <p:cNvSpPr/>
                <p:nvPr/>
              </p:nvSpPr>
              <p:spPr>
                <a:xfrm>
                  <a:off x="1461537" y="3413573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C4C19C1-DC6D-C4D0-4065-9FA4D5A92DE7}"/>
                    </a:ext>
                  </a:extLst>
                </p:cNvPr>
                <p:cNvSpPr/>
                <p:nvPr/>
              </p:nvSpPr>
              <p:spPr>
                <a:xfrm>
                  <a:off x="2116427" y="3413573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BF3FDA-CB3F-6C62-1A62-1A9762934B17}"/>
                </a:ext>
              </a:extLst>
            </p:cNvPr>
            <p:cNvSpPr/>
            <p:nvPr/>
          </p:nvSpPr>
          <p:spPr>
            <a:xfrm>
              <a:off x="2360942" y="4266442"/>
              <a:ext cx="1347257" cy="12588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0DEE70-9229-4556-6394-A4FFA26B128B}"/>
                </a:ext>
              </a:extLst>
            </p:cNvPr>
            <p:cNvSpPr txBox="1"/>
            <p:nvPr/>
          </p:nvSpPr>
          <p:spPr>
            <a:xfrm>
              <a:off x="648955" y="4417638"/>
              <a:ext cx="1521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DRAM</a:t>
              </a:r>
            </a:p>
            <a:p>
              <a:pPr algn="ctr"/>
              <a:r>
                <a:rPr lang="en-US" sz="2800" b="1" dirty="0"/>
                <a:t>(new)</a:t>
              </a:r>
            </a:p>
          </p:txBody>
        </p:sp>
        <p:pic>
          <p:nvPicPr>
            <p:cNvPr id="25" name="Picture 8" descr="Red Spiral Lollipop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1ABD4775-EDAD-D209-AAE5-EA2E44E7B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1" y="2667947"/>
              <a:ext cx="439773" cy="45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Red Spiral Lollipop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A61EC93F-49D8-C847-A5A0-B82CB65DA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1" y="4362125"/>
              <a:ext cx="439773" cy="45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9BA1085-2364-5815-BFF3-8002D63C5AAF}"/>
              </a:ext>
            </a:extLst>
          </p:cNvPr>
          <p:cNvSpPr/>
          <p:nvPr/>
        </p:nvSpPr>
        <p:spPr>
          <a:xfrm>
            <a:off x="7358032" y="2438706"/>
            <a:ext cx="3870700" cy="2935861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DAC2F3-BBC5-B2FC-A9BF-97481BD61550}"/>
              </a:ext>
            </a:extLst>
          </p:cNvPr>
          <p:cNvSpPr txBox="1"/>
          <p:nvPr/>
        </p:nvSpPr>
        <p:spPr>
          <a:xfrm>
            <a:off x="7020075" y="5407060"/>
            <a:ext cx="47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Bit-Flips in Neighboring Rows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91B313-5E8A-4800-561D-144C3822DC9B}"/>
              </a:ext>
            </a:extLst>
          </p:cNvPr>
          <p:cNvCxnSpPr/>
          <p:nvPr/>
        </p:nvCxnSpPr>
        <p:spPr>
          <a:xfrm>
            <a:off x="7475923" y="3037832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Wordline">
            <a:extLst>
              <a:ext uri="{FF2B5EF4-FFF2-40B4-BE49-F238E27FC236}">
                <a16:creationId xmlns:a16="http://schemas.microsoft.com/office/drawing/2014/main" id="{778D9747-FE96-F77F-EAE7-DB4F4969E008}"/>
              </a:ext>
            </a:extLst>
          </p:cNvPr>
          <p:cNvCxnSpPr/>
          <p:nvPr/>
        </p:nvCxnSpPr>
        <p:spPr>
          <a:xfrm>
            <a:off x="7475921" y="3536598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0C8FD24-B071-CC02-0D10-220FD11241BF}"/>
              </a:ext>
            </a:extLst>
          </p:cNvPr>
          <p:cNvCxnSpPr/>
          <p:nvPr/>
        </p:nvCxnSpPr>
        <p:spPr>
          <a:xfrm>
            <a:off x="7475921" y="3994893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Wordline">
            <a:extLst>
              <a:ext uri="{FF2B5EF4-FFF2-40B4-BE49-F238E27FC236}">
                <a16:creationId xmlns:a16="http://schemas.microsoft.com/office/drawing/2014/main" id="{037CD548-A1C7-9FF1-EDF7-9E7245F4F696}"/>
              </a:ext>
            </a:extLst>
          </p:cNvPr>
          <p:cNvCxnSpPr/>
          <p:nvPr/>
        </p:nvCxnSpPr>
        <p:spPr>
          <a:xfrm>
            <a:off x="7489776" y="4500596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D3EDB4C-CFAE-02B8-30FD-2EE13C65D271}"/>
              </a:ext>
            </a:extLst>
          </p:cNvPr>
          <p:cNvSpPr>
            <a:spLocks/>
          </p:cNvSpPr>
          <p:nvPr/>
        </p:nvSpPr>
        <p:spPr>
          <a:xfrm>
            <a:off x="7721979" y="3782103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15AC59-98C9-86AE-8CD2-390502B2F6AF}"/>
              </a:ext>
            </a:extLst>
          </p:cNvPr>
          <p:cNvSpPr>
            <a:spLocks/>
          </p:cNvSpPr>
          <p:nvPr/>
        </p:nvSpPr>
        <p:spPr>
          <a:xfrm>
            <a:off x="7721979" y="4274208"/>
            <a:ext cx="3174935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07E778-AAB3-A958-7553-ABF3E143D443}"/>
              </a:ext>
            </a:extLst>
          </p:cNvPr>
          <p:cNvSpPr>
            <a:spLocks/>
          </p:cNvSpPr>
          <p:nvPr/>
        </p:nvSpPr>
        <p:spPr>
          <a:xfrm>
            <a:off x="7721979" y="3289998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78AD06-D32C-92AF-86E8-810A5D345B05}"/>
              </a:ext>
            </a:extLst>
          </p:cNvPr>
          <p:cNvSpPr/>
          <p:nvPr/>
        </p:nvSpPr>
        <p:spPr>
          <a:xfrm>
            <a:off x="7722962" y="2796308"/>
            <a:ext cx="3172968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 of Cells (4/8KB)</a:t>
            </a:r>
          </a:p>
        </p:txBody>
      </p:sp>
      <p:sp>
        <p:nvSpPr>
          <p:cNvPr id="58" name="Error">
            <a:extLst>
              <a:ext uri="{FF2B5EF4-FFF2-40B4-BE49-F238E27FC236}">
                <a16:creationId xmlns:a16="http://schemas.microsoft.com/office/drawing/2014/main" id="{FAB55764-0A5A-4C91-9CE5-F6EF19463708}"/>
              </a:ext>
            </a:extLst>
          </p:cNvPr>
          <p:cNvSpPr/>
          <p:nvPr/>
        </p:nvSpPr>
        <p:spPr>
          <a:xfrm>
            <a:off x="8572381" y="3703057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Error">
            <a:extLst>
              <a:ext uri="{FF2B5EF4-FFF2-40B4-BE49-F238E27FC236}">
                <a16:creationId xmlns:a16="http://schemas.microsoft.com/office/drawing/2014/main" id="{3FCB93A8-181B-970C-FF95-CEC38C1F73C7}"/>
              </a:ext>
            </a:extLst>
          </p:cNvPr>
          <p:cNvSpPr/>
          <p:nvPr/>
        </p:nvSpPr>
        <p:spPr>
          <a:xfrm>
            <a:off x="10210681" y="3715733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Error">
            <a:extLst>
              <a:ext uri="{FF2B5EF4-FFF2-40B4-BE49-F238E27FC236}">
                <a16:creationId xmlns:a16="http://schemas.microsoft.com/office/drawing/2014/main" id="{9C5ED7F2-6C6A-8D55-E229-FAFA027F9F66}"/>
              </a:ext>
            </a:extLst>
          </p:cNvPr>
          <p:cNvSpPr/>
          <p:nvPr/>
        </p:nvSpPr>
        <p:spPr>
          <a:xfrm>
            <a:off x="9391531" y="3715733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Error">
            <a:extLst>
              <a:ext uri="{FF2B5EF4-FFF2-40B4-BE49-F238E27FC236}">
                <a16:creationId xmlns:a16="http://schemas.microsoft.com/office/drawing/2014/main" id="{4FCA38C6-F636-0421-9BD4-025B28BA87D1}"/>
              </a:ext>
            </a:extLst>
          </p:cNvPr>
          <p:cNvSpPr/>
          <p:nvPr/>
        </p:nvSpPr>
        <p:spPr>
          <a:xfrm>
            <a:off x="7753231" y="3715733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Victim">
            <a:extLst>
              <a:ext uri="{FF2B5EF4-FFF2-40B4-BE49-F238E27FC236}">
                <a16:creationId xmlns:a16="http://schemas.microsoft.com/office/drawing/2014/main" id="{680E21CE-5106-BF5E-A47C-8082A8A60740}"/>
              </a:ext>
            </a:extLst>
          </p:cNvPr>
          <p:cNvSpPr/>
          <p:nvPr/>
        </p:nvSpPr>
        <p:spPr>
          <a:xfrm>
            <a:off x="7724185" y="3787129"/>
            <a:ext cx="3172691" cy="466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63" name="Aggressor">
            <a:extLst>
              <a:ext uri="{FF2B5EF4-FFF2-40B4-BE49-F238E27FC236}">
                <a16:creationId xmlns:a16="http://schemas.microsoft.com/office/drawing/2014/main" id="{973E47AC-6C55-D516-23F8-6AFBBE61D015}"/>
              </a:ext>
            </a:extLst>
          </p:cNvPr>
          <p:cNvSpPr/>
          <p:nvPr/>
        </p:nvSpPr>
        <p:spPr>
          <a:xfrm>
            <a:off x="7727822" y="4254730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64" name="Aggressor">
            <a:extLst>
              <a:ext uri="{FF2B5EF4-FFF2-40B4-BE49-F238E27FC236}">
                <a16:creationId xmlns:a16="http://schemas.microsoft.com/office/drawing/2014/main" id="{7243EE88-94D0-1DEE-6DE4-BC026EDD2929}"/>
              </a:ext>
            </a:extLst>
          </p:cNvPr>
          <p:cNvSpPr/>
          <p:nvPr/>
        </p:nvSpPr>
        <p:spPr>
          <a:xfrm>
            <a:off x="7727822" y="3281979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9C6E78-36CD-A797-285A-67E6FFFCAA92}"/>
              </a:ext>
            </a:extLst>
          </p:cNvPr>
          <p:cNvSpPr txBox="1"/>
          <p:nvPr/>
        </p:nvSpPr>
        <p:spPr>
          <a:xfrm>
            <a:off x="8532542" y="4831035"/>
            <a:ext cx="152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520DB9-E36F-38DA-8882-828D109D69BB}"/>
              </a:ext>
            </a:extLst>
          </p:cNvPr>
          <p:cNvSpPr txBox="1"/>
          <p:nvPr/>
        </p:nvSpPr>
        <p:spPr>
          <a:xfrm>
            <a:off x="7177898" y="1749828"/>
            <a:ext cx="42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Rowhammer Attack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14A6306-48E5-B222-D4EC-2C6856BA2E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63" t="5794" r="16045" b="24190"/>
          <a:stretch>
            <a:fillRect/>
          </a:stretch>
        </p:blipFill>
        <p:spPr>
          <a:xfrm>
            <a:off x="6664107" y="1478371"/>
            <a:ext cx="1089124" cy="1016867"/>
          </a:xfrm>
          <a:prstGeom prst="rect">
            <a:avLst/>
          </a:prstGeom>
        </p:spPr>
      </p:pic>
      <p:sp>
        <p:nvSpPr>
          <p:cNvPr id="68" name="Right Arrow 67">
            <a:extLst>
              <a:ext uri="{FF2B5EF4-FFF2-40B4-BE49-F238E27FC236}">
                <a16:creationId xmlns:a16="http://schemas.microsoft.com/office/drawing/2014/main" id="{8478AC12-30D3-3AB7-C2D7-3F312CAE4069}"/>
              </a:ext>
            </a:extLst>
          </p:cNvPr>
          <p:cNvSpPr/>
          <p:nvPr/>
        </p:nvSpPr>
        <p:spPr>
          <a:xfrm rot="20353194">
            <a:off x="6859282" y="3563273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32C84162-624F-DD95-7887-E574770F4A6E}"/>
              </a:ext>
            </a:extLst>
          </p:cNvPr>
          <p:cNvSpPr/>
          <p:nvPr/>
        </p:nvSpPr>
        <p:spPr>
          <a:xfrm rot="1246806" flipV="1">
            <a:off x="6847390" y="4175637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DFD909-CEF9-5176-6EDF-F651370F5BC9}"/>
              </a:ext>
            </a:extLst>
          </p:cNvPr>
          <p:cNvSpPr txBox="1"/>
          <p:nvPr/>
        </p:nvSpPr>
        <p:spPr>
          <a:xfrm>
            <a:off x="5188026" y="3691224"/>
            <a:ext cx="1752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Rapid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Accesses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5C8951B1-F2ED-58B2-4393-23D74782F244}"/>
              </a:ext>
            </a:extLst>
          </p:cNvPr>
          <p:cNvSpPr/>
          <p:nvPr/>
        </p:nvSpPr>
        <p:spPr>
          <a:xfrm>
            <a:off x="901525" y="1622483"/>
            <a:ext cx="3871285" cy="801170"/>
          </a:xfrm>
          <a:prstGeom prst="roundRect">
            <a:avLst/>
          </a:prstGeom>
          <a:solidFill>
            <a:srgbClr val="007ACC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DRAM scaling increases inter-cell interference</a:t>
            </a:r>
          </a:p>
        </p:txBody>
      </p:sp>
    </p:spTree>
    <p:extLst>
      <p:ext uri="{BB962C8B-B14F-4D97-AF65-F5344CB8AC3E}">
        <p14:creationId xmlns:p14="http://schemas.microsoft.com/office/powerpoint/2010/main" val="6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C808F2-6D38-8C61-B757-39E9B229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1BA1F-3A4E-02B9-2BB5-6B3A54239612}"/>
              </a:ext>
            </a:extLst>
          </p:cNvPr>
          <p:cNvSpPr txBox="1"/>
          <p:nvPr/>
        </p:nvSpPr>
        <p:spPr>
          <a:xfrm>
            <a:off x="838200" y="1691529"/>
            <a:ext cx="102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2828"/>
                </a:solidFill>
              </a:rPr>
              <a:t>Per-Row Activation Counting (PRAC): </a:t>
            </a:r>
            <a:r>
              <a:rPr lang="en-US" sz="2400" b="1" dirty="0"/>
              <a:t>In-lined counters, memory timing revised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FC435-72CB-CEC0-17F6-AB3AD7943C97}"/>
              </a:ext>
            </a:extLst>
          </p:cNvPr>
          <p:cNvSpPr txBox="1"/>
          <p:nvPr/>
        </p:nvSpPr>
        <p:spPr>
          <a:xfrm>
            <a:off x="838200" y="2232625"/>
            <a:ext cx="1065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2828"/>
                </a:solidFill>
              </a:rPr>
              <a:t>ALERT-Back Off (ABO) Protocol:  </a:t>
            </a:r>
            <a:r>
              <a:rPr lang="en-US" sz="2400" b="1" dirty="0"/>
              <a:t>Allows DRAM to reactively get time for mitigation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96F8B-1316-AA17-DDA8-0E7D107C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JEDEC Introduces PRAC+ABO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5FE4C-3C31-4E69-16A7-4CEC153D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9D620-CA64-27B6-CA92-37C37290E4A3}"/>
              </a:ext>
            </a:extLst>
          </p:cNvPr>
          <p:cNvGrpSpPr/>
          <p:nvPr/>
        </p:nvGrpSpPr>
        <p:grpSpPr>
          <a:xfrm>
            <a:off x="838200" y="2820581"/>
            <a:ext cx="1818848" cy="1741299"/>
            <a:chOff x="1515093" y="3015414"/>
            <a:chExt cx="2024506" cy="22647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8F621D-639E-81CF-801D-FFD935EF7765}"/>
                </a:ext>
              </a:extLst>
            </p:cNvPr>
            <p:cNvSpPr/>
            <p:nvPr/>
          </p:nvSpPr>
          <p:spPr>
            <a:xfrm>
              <a:off x="1515093" y="3584470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Row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38EAD3-77F4-5CA9-15DE-3DE90784DA98}"/>
                </a:ext>
              </a:extLst>
            </p:cNvPr>
            <p:cNvSpPr/>
            <p:nvPr/>
          </p:nvSpPr>
          <p:spPr>
            <a:xfrm>
              <a:off x="3104409" y="3584470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2CDA9C-4302-0D5A-7706-A93EF8CD7DEE}"/>
                </a:ext>
              </a:extLst>
            </p:cNvPr>
            <p:cNvSpPr/>
            <p:nvPr/>
          </p:nvSpPr>
          <p:spPr>
            <a:xfrm>
              <a:off x="1515093" y="3924997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CEF759-B8F3-BEB9-9E7A-09DC184A7E4A}"/>
                </a:ext>
              </a:extLst>
            </p:cNvPr>
            <p:cNvSpPr/>
            <p:nvPr/>
          </p:nvSpPr>
          <p:spPr>
            <a:xfrm>
              <a:off x="3104409" y="3924997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4EB4EC-2010-5707-8E7C-524AD53B6295}"/>
                </a:ext>
              </a:extLst>
            </p:cNvPr>
            <p:cNvSpPr/>
            <p:nvPr/>
          </p:nvSpPr>
          <p:spPr>
            <a:xfrm>
              <a:off x="1515093" y="4263219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11E075-7A13-79F9-B663-6AF6E71117F9}"/>
                </a:ext>
              </a:extLst>
            </p:cNvPr>
            <p:cNvSpPr/>
            <p:nvPr/>
          </p:nvSpPr>
          <p:spPr>
            <a:xfrm>
              <a:off x="3104409" y="4263219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C6F1C6-D873-9032-D990-E259A5933C27}"/>
                </a:ext>
              </a:extLst>
            </p:cNvPr>
            <p:cNvSpPr/>
            <p:nvPr/>
          </p:nvSpPr>
          <p:spPr>
            <a:xfrm>
              <a:off x="1515093" y="4601441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C18D6B-7ABD-A011-A99F-C9D9DEF7FBDD}"/>
                </a:ext>
              </a:extLst>
            </p:cNvPr>
            <p:cNvSpPr/>
            <p:nvPr/>
          </p:nvSpPr>
          <p:spPr>
            <a:xfrm>
              <a:off x="3104409" y="4601441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ADF0A2-E89A-C6D2-62BE-A2768C27DADB}"/>
                </a:ext>
              </a:extLst>
            </p:cNvPr>
            <p:cNvSpPr/>
            <p:nvPr/>
          </p:nvSpPr>
          <p:spPr>
            <a:xfrm>
              <a:off x="1515093" y="4939663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FB1EDD-F709-B220-03E5-139D25E40847}"/>
                </a:ext>
              </a:extLst>
            </p:cNvPr>
            <p:cNvSpPr/>
            <p:nvPr/>
          </p:nvSpPr>
          <p:spPr>
            <a:xfrm>
              <a:off x="3104409" y="4939663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BA2D3D-891E-86DE-1C73-2463B9FA7013}"/>
                </a:ext>
              </a:extLst>
            </p:cNvPr>
            <p:cNvSpPr txBox="1"/>
            <p:nvPr/>
          </p:nvSpPr>
          <p:spPr>
            <a:xfrm>
              <a:off x="1632975" y="3015414"/>
              <a:ext cx="1713932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DRAM Bank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234BB-DECE-E14E-7545-71268BE0C5E3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PRAC+ABO incurs 6.5% slowdown from timing changes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C26E53C-0FE1-1FC3-C7C7-D914AD10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0595" y="3776273"/>
            <a:ext cx="894806" cy="8948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165365-A642-801F-16A0-E9B35E59DED4}"/>
              </a:ext>
            </a:extLst>
          </p:cNvPr>
          <p:cNvSpPr txBox="1"/>
          <p:nvPr/>
        </p:nvSpPr>
        <p:spPr>
          <a:xfrm>
            <a:off x="3782786" y="3106956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 &gt; TRH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C716C6E-2993-E1EC-D168-028B7F89CBDB}"/>
              </a:ext>
            </a:extLst>
          </p:cNvPr>
          <p:cNvSpPr/>
          <p:nvPr/>
        </p:nvSpPr>
        <p:spPr>
          <a:xfrm rot="16200000">
            <a:off x="4536577" y="2415424"/>
            <a:ext cx="233893" cy="2541971"/>
          </a:xfrm>
          <a:prstGeom prst="downArrow">
            <a:avLst>
              <a:gd name="adj1" fmla="val 50000"/>
              <a:gd name="adj2" fmla="val 7802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7AC633-6550-592F-8E04-542A4230D13D}"/>
              </a:ext>
            </a:extLst>
          </p:cNvPr>
          <p:cNvGrpSpPr/>
          <p:nvPr/>
        </p:nvGrpSpPr>
        <p:grpSpPr>
          <a:xfrm>
            <a:off x="6400492" y="3171520"/>
            <a:ext cx="5157416" cy="1191231"/>
            <a:chOff x="6490062" y="4187498"/>
            <a:chExt cx="5157416" cy="119123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5F5577-A856-94DA-6AE0-D9FD6BF2F7E7}"/>
                </a:ext>
              </a:extLst>
            </p:cNvPr>
            <p:cNvCxnSpPr/>
            <p:nvPr/>
          </p:nvCxnSpPr>
          <p:spPr>
            <a:xfrm>
              <a:off x="6490062" y="4716585"/>
              <a:ext cx="10014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6F20DB-BD9D-FA1C-446D-EE91311C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1547" y="4210404"/>
              <a:ext cx="251356" cy="5061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2D3DF9C-5AD3-7E46-B3C7-5A8FA248DFAC}"/>
                </a:ext>
              </a:extLst>
            </p:cNvPr>
            <p:cNvCxnSpPr>
              <a:cxnSpLocks/>
            </p:cNvCxnSpPr>
            <p:nvPr/>
          </p:nvCxnSpPr>
          <p:spPr>
            <a:xfrm>
              <a:off x="7742903" y="4210403"/>
              <a:ext cx="265173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C5DAA7-0959-0217-57A7-EE1F27537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94637" y="4210403"/>
              <a:ext cx="251356" cy="502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AEBC20-10E1-D08C-6098-FCD0ED69236C}"/>
                </a:ext>
              </a:extLst>
            </p:cNvPr>
            <p:cNvCxnSpPr/>
            <p:nvPr/>
          </p:nvCxnSpPr>
          <p:spPr>
            <a:xfrm>
              <a:off x="10645993" y="4713323"/>
              <a:ext cx="10014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2FCA7A-650C-8A5D-65EF-622E3D9A49CE}"/>
                </a:ext>
              </a:extLst>
            </p:cNvPr>
            <p:cNvSpPr txBox="1"/>
            <p:nvPr/>
          </p:nvSpPr>
          <p:spPr>
            <a:xfrm>
              <a:off x="6686074" y="4339907"/>
              <a:ext cx="775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ALERT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7F68D39-CF42-80F9-E2B7-CE74EE4BFA4A}"/>
                </a:ext>
              </a:extLst>
            </p:cNvPr>
            <p:cNvCxnSpPr>
              <a:cxnSpLocks/>
            </p:cNvCxnSpPr>
            <p:nvPr/>
          </p:nvCxnSpPr>
          <p:spPr>
            <a:xfrm>
              <a:off x="7617225" y="4544953"/>
              <a:ext cx="104296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8CD4D4E-6567-871E-F60A-CBFE9007B67B}"/>
                </a:ext>
              </a:extLst>
            </p:cNvPr>
            <p:cNvSpPr txBox="1"/>
            <p:nvPr/>
          </p:nvSpPr>
          <p:spPr>
            <a:xfrm>
              <a:off x="7772843" y="4200310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180ns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26AE50-78A9-FD22-FD69-B958E23A0F46}"/>
                </a:ext>
              </a:extLst>
            </p:cNvPr>
            <p:cNvSpPr txBox="1"/>
            <p:nvPr/>
          </p:nvSpPr>
          <p:spPr>
            <a:xfrm>
              <a:off x="7691625" y="455683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F220C09-A698-48D6-DBA4-9E997EAC6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0190" y="4544953"/>
              <a:ext cx="1860125" cy="0"/>
            </a:xfrm>
            <a:prstGeom prst="straightConnector1">
              <a:avLst/>
            </a:prstGeom>
            <a:ln w="38100">
              <a:solidFill>
                <a:srgbClr val="C6282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974058-2795-4B1E-61FE-614F50E5F5DD}"/>
                </a:ext>
              </a:extLst>
            </p:cNvPr>
            <p:cNvSpPr txBox="1"/>
            <p:nvPr/>
          </p:nvSpPr>
          <p:spPr>
            <a:xfrm>
              <a:off x="9214989" y="418749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350ns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D92EEC-3655-6767-CABD-45F726D6CAFA}"/>
                </a:ext>
              </a:extLst>
            </p:cNvPr>
            <p:cNvSpPr txBox="1"/>
            <p:nvPr/>
          </p:nvSpPr>
          <p:spPr>
            <a:xfrm>
              <a:off x="9243843" y="451483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tRFM</a:t>
              </a:r>
              <a:endParaRPr lang="en-US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7AF301-121A-0CE6-9BBC-30480CDC591C}"/>
                </a:ext>
              </a:extLst>
            </p:cNvPr>
            <p:cNvCxnSpPr>
              <a:cxnSpLocks/>
            </p:cNvCxnSpPr>
            <p:nvPr/>
          </p:nvCxnSpPr>
          <p:spPr>
            <a:xfrm>
              <a:off x="8660190" y="4544952"/>
              <a:ext cx="0" cy="4432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32C1466-EC00-C9F3-A72B-85CAFDC53F88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315" y="4544953"/>
              <a:ext cx="0" cy="4432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90B79F8-9064-0D84-5E55-D7318AA948A5}"/>
                </a:ext>
              </a:extLst>
            </p:cNvPr>
            <p:cNvSpPr txBox="1"/>
            <p:nvPr/>
          </p:nvSpPr>
          <p:spPr>
            <a:xfrm>
              <a:off x="8428078" y="5009397"/>
              <a:ext cx="2321141" cy="369332"/>
            </a:xfrm>
            <a:prstGeom prst="rect">
              <a:avLst/>
            </a:prstGeom>
            <a:solidFill>
              <a:srgbClr val="FF7E79"/>
            </a:solidFill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MC stops all operations</a:t>
              </a:r>
            </a:p>
          </p:txBody>
        </p:sp>
      </p:grpSp>
      <p:pic>
        <p:nvPicPr>
          <p:cNvPr id="68" name="Graphic 67" descr="Badge Cross with solid fill">
            <a:extLst>
              <a:ext uri="{FF2B5EF4-FFF2-40B4-BE49-F238E27FC236}">
                <a16:creationId xmlns:a16="http://schemas.microsoft.com/office/drawing/2014/main" id="{EFEF9718-71C1-EFDF-7738-135DBD2E5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628" y="4933693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E328AA1-E1FB-9240-C183-87E9271FA17D}"/>
              </a:ext>
            </a:extLst>
          </p:cNvPr>
          <p:cNvSpPr txBox="1"/>
          <p:nvPr/>
        </p:nvSpPr>
        <p:spPr>
          <a:xfrm>
            <a:off x="1177028" y="4915867"/>
            <a:ext cx="471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High Storage and Performance Overhead </a:t>
            </a:r>
            <a:endParaRPr lang="en-US" sz="2800" dirty="0"/>
          </a:p>
        </p:txBody>
      </p:sp>
      <p:pic>
        <p:nvPicPr>
          <p:cNvPr id="70" name="Graphic 69" descr="Badge Tick1 with solid fill">
            <a:extLst>
              <a:ext uri="{FF2B5EF4-FFF2-40B4-BE49-F238E27FC236}">
                <a16:creationId xmlns:a16="http://schemas.microsoft.com/office/drawing/2014/main" id="{78370D7F-7F69-3DE9-A254-6B75E4C48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8039" y="4935720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D22A593-4DF8-1D67-49CD-7A38FA0876C8}"/>
              </a:ext>
            </a:extLst>
          </p:cNvPr>
          <p:cNvSpPr txBox="1"/>
          <p:nvPr/>
        </p:nvSpPr>
        <p:spPr>
          <a:xfrm>
            <a:off x="6954900" y="4930322"/>
            <a:ext cx="5020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Low Mitigation Time and Refresh Power Overhead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62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 animBg="1"/>
      <p:bldP spid="6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43B1C6-BE55-4489-8F21-6D5082FF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6AA1-A357-9AA7-277C-52812140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Storage Overhead at Current Threshold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92E20-7FF9-7108-A67E-A48F88B2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99BD0E-2706-824A-8007-65C7502A541F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provides secure tracking with less overhead than TRR</a:t>
            </a:r>
          </a:p>
        </p:txBody>
      </p:sp>
      <p:pic>
        <p:nvPicPr>
          <p:cNvPr id="8" name="Picture 7" descr="A close-up of a chart&#10;&#10;AI-generated content may be incorrect.">
            <a:extLst>
              <a:ext uri="{FF2B5EF4-FFF2-40B4-BE49-F238E27FC236}">
                <a16:creationId xmlns:a16="http://schemas.microsoft.com/office/drawing/2014/main" id="{D60C6B4A-11A7-5632-0736-A9159448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7236" r="3884"/>
          <a:stretch>
            <a:fillRect/>
          </a:stretch>
        </p:blipFill>
        <p:spPr>
          <a:xfrm>
            <a:off x="1596356" y="2865398"/>
            <a:ext cx="8381221" cy="217120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57890-4A00-6FD0-8B79-69FC47C01460}"/>
              </a:ext>
            </a:extLst>
          </p:cNvPr>
          <p:cNvSpPr txBox="1"/>
          <p:nvPr/>
        </p:nvSpPr>
        <p:spPr>
          <a:xfrm>
            <a:off x="2197106" y="2269290"/>
            <a:ext cx="717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Overheads at TRHD=4.8K (last publicly available TRHD)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12C582-C7A4-625E-7F8B-0D5E4AA37798}"/>
              </a:ext>
            </a:extLst>
          </p:cNvPr>
          <p:cNvCxnSpPr/>
          <p:nvPr/>
        </p:nvCxnSpPr>
        <p:spPr>
          <a:xfrm>
            <a:off x="9157447" y="3950998"/>
            <a:ext cx="142538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EEDBFD-D1D5-F271-E404-591F92D63CCC}"/>
              </a:ext>
            </a:extLst>
          </p:cNvPr>
          <p:cNvSpPr txBox="1"/>
          <p:nvPr/>
        </p:nvSpPr>
        <p:spPr>
          <a:xfrm>
            <a:off x="10595644" y="3750943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 DDR4</a:t>
            </a:r>
          </a:p>
        </p:txBody>
      </p:sp>
    </p:spTree>
    <p:extLst>
      <p:ext uri="{BB962C8B-B14F-4D97-AF65-F5344CB8AC3E}">
        <p14:creationId xmlns:p14="http://schemas.microsoft.com/office/powerpoint/2010/main" val="270003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99F34E-FFD7-DC65-0E80-C3366332A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7665-5C3E-5EEA-D365-7CBA9C25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The Time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43CD1-725C-47D9-0604-171576B7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2B4CBF-FA60-87F4-2027-FCD702045425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RFM provides time for mitigation without cannibalizing normal REF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0357E54E-5960-E9D7-B15F-7D2485BDB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1676" y="1526264"/>
            <a:ext cx="1022555" cy="1022555"/>
          </a:xfrm>
          <a:prstGeom prst="rect">
            <a:avLst/>
          </a:prstGeom>
        </p:spPr>
      </p:pic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97D6A763-C2B8-5F21-FA4C-1137C24E3121}"/>
              </a:ext>
            </a:extLst>
          </p:cNvPr>
          <p:cNvSpPr/>
          <p:nvPr/>
        </p:nvSpPr>
        <p:spPr>
          <a:xfrm>
            <a:off x="1113174" y="4390531"/>
            <a:ext cx="3534056" cy="4523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Borrow Time from REF</a:t>
            </a:r>
          </a:p>
        </p:txBody>
      </p:sp>
      <p:pic>
        <p:nvPicPr>
          <p:cNvPr id="45" name="Graphic 44" descr="Processor with solid fill">
            <a:extLst>
              <a:ext uri="{FF2B5EF4-FFF2-40B4-BE49-F238E27FC236}">
                <a16:creationId xmlns:a16="http://schemas.microsoft.com/office/drawing/2014/main" id="{54E53B79-8913-3BE4-46E4-9F734F6D4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581" y="2089047"/>
            <a:ext cx="1129170" cy="112917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C805A55-07A5-F69E-9817-766EA25C811C}"/>
              </a:ext>
            </a:extLst>
          </p:cNvPr>
          <p:cNvSpPr/>
          <p:nvPr/>
        </p:nvSpPr>
        <p:spPr>
          <a:xfrm>
            <a:off x="290357" y="3226046"/>
            <a:ext cx="1739617" cy="866293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Controller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52EC0355-9270-48B0-1036-1802F9194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924" t="22168" r="6770" b="21442"/>
          <a:stretch>
            <a:fillRect/>
          </a:stretch>
        </p:blipFill>
        <p:spPr>
          <a:xfrm>
            <a:off x="4746144" y="2212656"/>
            <a:ext cx="1349856" cy="881951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32448DF-9954-5E9D-7029-4A3AD5C3BEA6}"/>
              </a:ext>
            </a:extLst>
          </p:cNvPr>
          <p:cNvCxnSpPr>
            <a:cxnSpLocks/>
            <a:stCxn id="45" idx="3"/>
            <a:endCxn id="47" idx="1"/>
          </p:cNvCxnSpPr>
          <p:nvPr/>
        </p:nvCxnSpPr>
        <p:spPr>
          <a:xfrm>
            <a:off x="1724751" y="2653632"/>
            <a:ext cx="30213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239762A9-B918-D729-72F0-A1179D45569C}"/>
              </a:ext>
            </a:extLst>
          </p:cNvPr>
          <p:cNvSpPr/>
          <p:nvPr/>
        </p:nvSpPr>
        <p:spPr>
          <a:xfrm>
            <a:off x="1113174" y="5113921"/>
            <a:ext cx="5179690" cy="7390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Refresh Management (RFM) command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Provides 350 ns for mitigation</a:t>
            </a:r>
          </a:p>
        </p:txBody>
      </p:sp>
      <p:pic>
        <p:nvPicPr>
          <p:cNvPr id="73" name="Graphic 72" descr="Badge Cross with solid fill">
            <a:extLst>
              <a:ext uri="{FF2B5EF4-FFF2-40B4-BE49-F238E27FC236}">
                <a16:creationId xmlns:a16="http://schemas.microsoft.com/office/drawing/2014/main" id="{EE44FE69-95B3-5A20-857C-B230A9ABE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61" y="4150976"/>
            <a:ext cx="914400" cy="914400"/>
          </a:xfrm>
          <a:prstGeom prst="rect">
            <a:avLst/>
          </a:prstGeom>
        </p:spPr>
      </p:pic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C5ACE23-2513-D9F3-BAD0-E07F332C5894}"/>
              </a:ext>
            </a:extLst>
          </p:cNvPr>
          <p:cNvSpPr/>
          <p:nvPr/>
        </p:nvSpPr>
        <p:spPr>
          <a:xfrm>
            <a:off x="4944447" y="4400583"/>
            <a:ext cx="1836486" cy="452379"/>
          </a:xfrm>
          <a:prstGeom prst="round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Not Scalable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16277B-C856-CBB2-F16A-DAA8EF58C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574" y="2586525"/>
            <a:ext cx="1697294" cy="16972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845325-1132-65B1-302E-A6634F92955F}"/>
              </a:ext>
            </a:extLst>
          </p:cNvPr>
          <p:cNvGrpSpPr/>
          <p:nvPr/>
        </p:nvGrpSpPr>
        <p:grpSpPr>
          <a:xfrm>
            <a:off x="7555201" y="2489715"/>
            <a:ext cx="4130230" cy="2945357"/>
            <a:chOff x="7831806" y="1556169"/>
            <a:chExt cx="4130230" cy="294535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82D554F-FE5C-401B-B7F9-8E1F60C47381}"/>
                </a:ext>
              </a:extLst>
            </p:cNvPr>
            <p:cNvSpPr/>
            <p:nvPr/>
          </p:nvSpPr>
          <p:spPr>
            <a:xfrm>
              <a:off x="7831806" y="3660934"/>
              <a:ext cx="1548537" cy="448575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Refresh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5DD56D-0C17-7214-4ACE-03DF7838F112}"/>
                </a:ext>
              </a:extLst>
            </p:cNvPr>
            <p:cNvGrpSpPr/>
            <p:nvPr/>
          </p:nvGrpSpPr>
          <p:grpSpPr>
            <a:xfrm>
              <a:off x="9680299" y="3263715"/>
              <a:ext cx="2281737" cy="1237811"/>
              <a:chOff x="6133069" y="1528220"/>
              <a:chExt cx="2275429" cy="165588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FFE16C-FAD9-74A1-6CFE-FEAA52D144D9}"/>
                  </a:ext>
                </a:extLst>
              </p:cNvPr>
              <p:cNvSpPr/>
              <p:nvPr/>
            </p:nvSpPr>
            <p:spPr>
              <a:xfrm>
                <a:off x="6133070" y="2080182"/>
                <a:ext cx="2275428" cy="551962"/>
              </a:xfrm>
              <a:prstGeom prst="rect">
                <a:avLst/>
              </a:prstGeom>
              <a:solidFill>
                <a:srgbClr val="C6282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Aggressor Row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D002F9-1453-2838-5EED-6E9EBAFB2671}"/>
                  </a:ext>
                </a:extLst>
              </p:cNvPr>
              <p:cNvSpPr/>
              <p:nvPr/>
            </p:nvSpPr>
            <p:spPr>
              <a:xfrm>
                <a:off x="6133069" y="2632143"/>
                <a:ext cx="2275428" cy="551962"/>
              </a:xfrm>
              <a:prstGeom prst="rect">
                <a:avLst/>
              </a:prstGeom>
              <a:solidFill>
                <a:srgbClr val="FFD58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Victim Row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397973-AFA7-AA94-E1A7-A07554D7865B}"/>
                  </a:ext>
                </a:extLst>
              </p:cNvPr>
              <p:cNvSpPr/>
              <p:nvPr/>
            </p:nvSpPr>
            <p:spPr>
              <a:xfrm>
                <a:off x="6133069" y="1528220"/>
                <a:ext cx="2275428" cy="551962"/>
              </a:xfrm>
              <a:prstGeom prst="rect">
                <a:avLst/>
              </a:prstGeom>
              <a:solidFill>
                <a:srgbClr val="FFD58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Victim Row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0B7DEB-53BA-B6F9-7E88-79FDE1E82A2D}"/>
                </a:ext>
              </a:extLst>
            </p:cNvPr>
            <p:cNvCxnSpPr>
              <a:cxnSpLocks/>
              <a:stCxn id="13" idx="3"/>
              <a:endCxn id="22" idx="1"/>
            </p:cNvCxnSpPr>
            <p:nvPr/>
          </p:nvCxnSpPr>
          <p:spPr>
            <a:xfrm flipV="1">
              <a:off x="9380343" y="3470017"/>
              <a:ext cx="299956" cy="415205"/>
            </a:xfrm>
            <a:prstGeom prst="straightConnector1">
              <a:avLst/>
            </a:prstGeom>
            <a:ln w="38100">
              <a:solidFill>
                <a:srgbClr val="004DD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0E848F-3B59-2F5F-A33B-AB4E55C85515}"/>
                </a:ext>
              </a:extLst>
            </p:cNvPr>
            <p:cNvCxnSpPr>
              <a:cxnSpLocks/>
              <a:stCxn id="13" idx="3"/>
              <a:endCxn id="21" idx="1"/>
            </p:cNvCxnSpPr>
            <p:nvPr/>
          </p:nvCxnSpPr>
          <p:spPr>
            <a:xfrm>
              <a:off x="9380343" y="3885222"/>
              <a:ext cx="299956" cy="410002"/>
            </a:xfrm>
            <a:prstGeom prst="straightConnector1">
              <a:avLst/>
            </a:prstGeom>
            <a:ln w="38100">
              <a:solidFill>
                <a:srgbClr val="004DD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FFC858A-27C1-9CE0-980E-C5823C4E3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924" t="22168" r="6770" b="21442"/>
            <a:stretch>
              <a:fillRect/>
            </a:stretch>
          </p:blipFill>
          <p:spPr>
            <a:xfrm>
              <a:off x="10004433" y="1556169"/>
              <a:ext cx="1631933" cy="106625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952AA67-D979-5658-0E20-5BD9EE14FE6D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9680299" y="2089295"/>
              <a:ext cx="324134" cy="11880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485D5E-3221-46C6-81AD-AAC83E57D2B9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 flipV="1">
              <a:off x="11636366" y="2089295"/>
              <a:ext cx="325669" cy="11880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0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 animBg="1"/>
      <p:bldP spid="46" grpId="0" animBg="1"/>
      <p:bldP spid="69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E59FBC-826B-6354-B189-A252F7EA8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7E5BD5-8760-9921-1AB7-CF85469358AA}"/>
              </a:ext>
            </a:extLst>
          </p:cNvPr>
          <p:cNvSpPr txBox="1"/>
          <p:nvPr/>
        </p:nvSpPr>
        <p:spPr>
          <a:xfrm>
            <a:off x="838200" y="1781595"/>
            <a:ext cx="858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MC issues an RFM command (350 ns) after every N ACTs to a bank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144C3-5218-7AAE-90A3-F7728E58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 (tracking) + RFM (mitigation)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A6FC-1D9E-10BE-DF81-B3500C48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2C558-EF3F-AC6B-E530-541920D862AE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Frequent RFMs with MINT result in high slowdowns 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D3748455-B3C9-FCD3-9773-53C35BDA4AA8}"/>
              </a:ext>
            </a:extLst>
          </p:cNvPr>
          <p:cNvGrpSpPr>
            <a:grpSpLocks noChangeAspect="1"/>
          </p:cNvGrpSpPr>
          <p:nvPr/>
        </p:nvGrpSpPr>
        <p:grpSpPr>
          <a:xfrm>
            <a:off x="1522545" y="4766937"/>
            <a:ext cx="656231" cy="914898"/>
            <a:chOff x="2152179" y="2066621"/>
            <a:chExt cx="1079857" cy="1505505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8D5D1BE-6953-2F44-30C7-1C343780D820}"/>
                </a:ext>
              </a:extLst>
            </p:cNvPr>
            <p:cNvSpPr/>
            <p:nvPr/>
          </p:nvSpPr>
          <p:spPr>
            <a:xfrm>
              <a:off x="2453627" y="2669941"/>
              <a:ext cx="778409" cy="902185"/>
            </a:xfrm>
            <a:custGeom>
              <a:avLst/>
              <a:gdLst>
                <a:gd name="csX0" fmla="*/ 679026 w 778409"/>
                <a:gd name="csY0" fmla="*/ 363187 h 902185"/>
                <a:gd name="csX1" fmla="*/ 491569 w 778409"/>
                <a:gd name="csY1" fmla="*/ 363187 h 902185"/>
                <a:gd name="csX2" fmla="*/ 396232 w 778409"/>
                <a:gd name="csY2" fmla="*/ 328177 h 902185"/>
                <a:gd name="csX3" fmla="*/ 445439 w 778409"/>
                <a:gd name="csY3" fmla="*/ 245108 h 902185"/>
                <a:gd name="csX4" fmla="*/ 525429 w 778409"/>
                <a:gd name="csY4" fmla="*/ 100471 h 902185"/>
                <a:gd name="csX5" fmla="*/ 414702 w 778409"/>
                <a:gd name="csY5" fmla="*/ 20524 h 902185"/>
                <a:gd name="csX6" fmla="*/ 294738 w 778409"/>
                <a:gd name="csY6" fmla="*/ 183587 h 902185"/>
                <a:gd name="csX7" fmla="*/ 0 w 778409"/>
                <a:gd name="csY7" fmla="*/ 419333 h 902185"/>
                <a:gd name="csX8" fmla="*/ 0 w 778409"/>
                <a:gd name="csY8" fmla="*/ 767553 h 902185"/>
                <a:gd name="csX9" fmla="*/ 358788 w 778409"/>
                <a:gd name="csY9" fmla="*/ 879750 h 902185"/>
                <a:gd name="csX10" fmla="*/ 599265 w 778409"/>
                <a:gd name="csY10" fmla="*/ 855721 h 902185"/>
                <a:gd name="csX11" fmla="*/ 727544 w 778409"/>
                <a:gd name="csY11" fmla="*/ 555651 h 902185"/>
                <a:gd name="csX12" fmla="*/ 679026 w 778409"/>
                <a:gd name="csY12" fmla="*/ 363187 h 902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78409" h="902185">
                  <a:moveTo>
                    <a:pt x="679026" y="363187"/>
                  </a:moveTo>
                  <a:cubicBezTo>
                    <a:pt x="659407" y="363187"/>
                    <a:pt x="591088" y="363187"/>
                    <a:pt x="491569" y="363187"/>
                  </a:cubicBezTo>
                  <a:cubicBezTo>
                    <a:pt x="411579" y="363187"/>
                    <a:pt x="396232" y="349725"/>
                    <a:pt x="396232" y="328177"/>
                  </a:cubicBezTo>
                  <a:cubicBezTo>
                    <a:pt x="396232" y="303598"/>
                    <a:pt x="436250" y="260499"/>
                    <a:pt x="445439" y="245108"/>
                  </a:cubicBezTo>
                  <a:cubicBezTo>
                    <a:pt x="454719" y="229718"/>
                    <a:pt x="513117" y="177430"/>
                    <a:pt x="525429" y="100471"/>
                  </a:cubicBezTo>
                  <a:cubicBezTo>
                    <a:pt x="537744" y="23603"/>
                    <a:pt x="445439" y="-31805"/>
                    <a:pt x="414702" y="20524"/>
                  </a:cubicBezTo>
                  <a:cubicBezTo>
                    <a:pt x="396462" y="51585"/>
                    <a:pt x="350102" y="143567"/>
                    <a:pt x="294738" y="183587"/>
                  </a:cubicBezTo>
                  <a:cubicBezTo>
                    <a:pt x="192003" y="257788"/>
                    <a:pt x="107052" y="419333"/>
                    <a:pt x="0" y="419333"/>
                  </a:cubicBezTo>
                  <a:lnTo>
                    <a:pt x="0" y="767553"/>
                  </a:lnTo>
                  <a:cubicBezTo>
                    <a:pt x="88168" y="767553"/>
                    <a:pt x="288031" y="865554"/>
                    <a:pt x="358788" y="879750"/>
                  </a:cubicBezTo>
                  <a:cubicBezTo>
                    <a:pt x="438964" y="895785"/>
                    <a:pt x="543672" y="931209"/>
                    <a:pt x="599265" y="855721"/>
                  </a:cubicBezTo>
                  <a:cubicBezTo>
                    <a:pt x="633540" y="809178"/>
                    <a:pt x="687251" y="683839"/>
                    <a:pt x="727544" y="555651"/>
                  </a:cubicBezTo>
                  <a:cubicBezTo>
                    <a:pt x="829821" y="457421"/>
                    <a:pt x="759202" y="363187"/>
                    <a:pt x="679026" y="363187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BF666A-8F1B-1A37-B031-26AA42209657}"/>
                </a:ext>
              </a:extLst>
            </p:cNvPr>
            <p:cNvSpPr/>
            <p:nvPr/>
          </p:nvSpPr>
          <p:spPr>
            <a:xfrm>
              <a:off x="2963666" y="2379464"/>
              <a:ext cx="22006" cy="180196"/>
            </a:xfrm>
            <a:prstGeom prst="rect">
              <a:avLst/>
            </a:pr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8BC69AF-5E06-DAD4-4003-B1AC476048D4}"/>
                </a:ext>
              </a:extLst>
            </p:cNvPr>
            <p:cNvSpPr/>
            <p:nvPr/>
          </p:nvSpPr>
          <p:spPr>
            <a:xfrm>
              <a:off x="3032906" y="2437950"/>
              <a:ext cx="22835" cy="180243"/>
            </a:xfrm>
            <a:custGeom>
              <a:avLst/>
              <a:gdLst>
                <a:gd name="csX0" fmla="*/ 782 w 22835"/>
                <a:gd name="csY0" fmla="*/ 180244 h 180243"/>
                <a:gd name="csX1" fmla="*/ 22836 w 22835"/>
                <a:gd name="csY1" fmla="*/ 180153 h 180243"/>
                <a:gd name="csX2" fmla="*/ 22054 w 22835"/>
                <a:gd name="csY2" fmla="*/ 0 h 180243"/>
                <a:gd name="csX3" fmla="*/ 0 w 22835"/>
                <a:gd name="csY3" fmla="*/ 47 h 180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835" h="180243">
                  <a:moveTo>
                    <a:pt x="782" y="180244"/>
                  </a:moveTo>
                  <a:lnTo>
                    <a:pt x="22836" y="180153"/>
                  </a:lnTo>
                  <a:lnTo>
                    <a:pt x="2205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D60FDC-B74B-AE9A-4FE1-03F76FBD0711}"/>
                </a:ext>
              </a:extLst>
            </p:cNvPr>
            <p:cNvSpPr/>
            <p:nvPr/>
          </p:nvSpPr>
          <p:spPr>
            <a:xfrm>
              <a:off x="2152179" y="3101589"/>
              <a:ext cx="224533" cy="452378"/>
            </a:xfrm>
            <a:custGeom>
              <a:avLst/>
              <a:gdLst>
                <a:gd name="csX0" fmla="*/ 0 w 224533"/>
                <a:gd name="csY0" fmla="*/ 78473 h 452378"/>
                <a:gd name="csX1" fmla="*/ 0 w 224533"/>
                <a:gd name="csY1" fmla="*/ 373902 h 452378"/>
                <a:gd name="csX2" fmla="*/ 78520 w 224533"/>
                <a:gd name="csY2" fmla="*/ 452378 h 452378"/>
                <a:gd name="csX3" fmla="*/ 172202 w 224533"/>
                <a:gd name="csY3" fmla="*/ 452378 h 452378"/>
                <a:gd name="csX4" fmla="*/ 224534 w 224533"/>
                <a:gd name="csY4" fmla="*/ 400093 h 452378"/>
                <a:gd name="csX5" fmla="*/ 224534 w 224533"/>
                <a:gd name="csY5" fmla="*/ 0 h 452378"/>
                <a:gd name="csX6" fmla="*/ 78520 w 224533"/>
                <a:gd name="csY6" fmla="*/ 0 h 452378"/>
                <a:gd name="csX7" fmla="*/ 0 w 224533"/>
                <a:gd name="csY7" fmla="*/ 78473 h 4523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533" h="452378">
                  <a:moveTo>
                    <a:pt x="0" y="78473"/>
                  </a:moveTo>
                  <a:lnTo>
                    <a:pt x="0" y="373902"/>
                  </a:lnTo>
                  <a:cubicBezTo>
                    <a:pt x="0" y="417228"/>
                    <a:pt x="35148" y="452378"/>
                    <a:pt x="78520" y="452378"/>
                  </a:cubicBezTo>
                  <a:lnTo>
                    <a:pt x="172202" y="452378"/>
                  </a:lnTo>
                  <a:cubicBezTo>
                    <a:pt x="201057" y="452378"/>
                    <a:pt x="224534" y="428992"/>
                    <a:pt x="224534" y="400093"/>
                  </a:cubicBezTo>
                  <a:lnTo>
                    <a:pt x="224534" y="0"/>
                  </a:lnTo>
                  <a:lnTo>
                    <a:pt x="78520" y="0"/>
                  </a:lnTo>
                  <a:cubicBezTo>
                    <a:pt x="35148" y="0"/>
                    <a:pt x="0" y="35148"/>
                    <a:pt x="0" y="7847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9F4026-7773-5E8D-1E7D-2FDE61F19C2D}"/>
                </a:ext>
              </a:extLst>
            </p:cNvPr>
            <p:cNvSpPr/>
            <p:nvPr/>
          </p:nvSpPr>
          <p:spPr>
            <a:xfrm>
              <a:off x="2976480" y="2155352"/>
              <a:ext cx="139127" cy="96410"/>
            </a:xfrm>
            <a:custGeom>
              <a:avLst/>
              <a:gdLst>
                <a:gd name="csX0" fmla="*/ 4370 w 139127"/>
                <a:gd name="csY0" fmla="*/ 37893 h 96410"/>
                <a:gd name="csX1" fmla="*/ 7264 w 139127"/>
                <a:gd name="csY1" fmla="*/ 41477 h 96410"/>
                <a:gd name="csX2" fmla="*/ 10892 w 139127"/>
                <a:gd name="csY2" fmla="*/ 44141 h 96410"/>
                <a:gd name="csX3" fmla="*/ 14982 w 139127"/>
                <a:gd name="csY3" fmla="*/ 45520 h 96410"/>
                <a:gd name="csX4" fmla="*/ 18887 w 139127"/>
                <a:gd name="csY4" fmla="*/ 45429 h 96410"/>
                <a:gd name="csX5" fmla="*/ 44893 w 139127"/>
                <a:gd name="csY5" fmla="*/ 39501 h 96410"/>
                <a:gd name="csX6" fmla="*/ 55782 w 139127"/>
                <a:gd name="csY6" fmla="*/ 58385 h 96410"/>
                <a:gd name="csX7" fmla="*/ 69014 w 139127"/>
                <a:gd name="csY7" fmla="*/ 75613 h 96410"/>
                <a:gd name="csX8" fmla="*/ 85416 w 139127"/>
                <a:gd name="csY8" fmla="*/ 88296 h 96410"/>
                <a:gd name="csX9" fmla="*/ 103059 w 139127"/>
                <a:gd name="csY9" fmla="*/ 95371 h 96410"/>
                <a:gd name="csX10" fmla="*/ 119738 w 139127"/>
                <a:gd name="csY10" fmla="*/ 95647 h 96410"/>
                <a:gd name="csX11" fmla="*/ 132188 w 139127"/>
                <a:gd name="csY11" fmla="*/ 88616 h 96410"/>
                <a:gd name="csX12" fmla="*/ 138436 w 139127"/>
                <a:gd name="csY12" fmla="*/ 75981 h 96410"/>
                <a:gd name="csX13" fmla="*/ 138116 w 139127"/>
                <a:gd name="csY13" fmla="*/ 59532 h 96410"/>
                <a:gd name="csX14" fmla="*/ 130812 w 139127"/>
                <a:gd name="csY14" fmla="*/ 41107 h 96410"/>
                <a:gd name="csX15" fmla="*/ 111560 w 139127"/>
                <a:gd name="csY15" fmla="*/ 7706 h 96410"/>
                <a:gd name="csX16" fmla="*/ 108711 w 139127"/>
                <a:gd name="csY16" fmla="*/ 4168 h 96410"/>
                <a:gd name="csX17" fmla="*/ 104988 w 139127"/>
                <a:gd name="csY17" fmla="*/ 1595 h 96410"/>
                <a:gd name="csX18" fmla="*/ 100992 w 139127"/>
                <a:gd name="csY18" fmla="*/ 172 h 96410"/>
                <a:gd name="csX19" fmla="*/ 97087 w 139127"/>
                <a:gd name="csY19" fmla="*/ 172 h 96410"/>
                <a:gd name="csX20" fmla="*/ 5058 w 139127"/>
                <a:gd name="csY20" fmla="*/ 21308 h 96410"/>
                <a:gd name="csX21" fmla="*/ 1980 w 139127"/>
                <a:gd name="csY21" fmla="*/ 22870 h 96410"/>
                <a:gd name="csX22" fmla="*/ 280 w 139127"/>
                <a:gd name="csY22" fmla="*/ 25628 h 96410"/>
                <a:gd name="csX23" fmla="*/ 95 w 139127"/>
                <a:gd name="csY23" fmla="*/ 29121 h 96410"/>
                <a:gd name="csX24" fmla="*/ 1612 w 139127"/>
                <a:gd name="csY24" fmla="*/ 33026 h 96410"/>
                <a:gd name="csX25" fmla="*/ 4370 w 139127"/>
                <a:gd name="csY25" fmla="*/ 37893 h 96410"/>
                <a:gd name="csX26" fmla="*/ 100166 w 139127"/>
                <a:gd name="csY26" fmla="*/ 26731 h 96410"/>
                <a:gd name="csX27" fmla="*/ 111102 w 139127"/>
                <a:gd name="csY27" fmla="*/ 45615 h 96410"/>
                <a:gd name="csX28" fmla="*/ 114595 w 139127"/>
                <a:gd name="csY28" fmla="*/ 54389 h 96410"/>
                <a:gd name="csX29" fmla="*/ 114686 w 139127"/>
                <a:gd name="csY29" fmla="*/ 62155 h 96410"/>
                <a:gd name="csX30" fmla="*/ 111746 w 139127"/>
                <a:gd name="csY30" fmla="*/ 68127 h 96410"/>
                <a:gd name="csX31" fmla="*/ 105865 w 139127"/>
                <a:gd name="csY31" fmla="*/ 71482 h 96410"/>
                <a:gd name="csX32" fmla="*/ 97916 w 139127"/>
                <a:gd name="csY32" fmla="*/ 71344 h 96410"/>
                <a:gd name="csX33" fmla="*/ 89554 w 139127"/>
                <a:gd name="csY33" fmla="*/ 67945 h 96410"/>
                <a:gd name="csX34" fmla="*/ 81788 w 139127"/>
                <a:gd name="csY34" fmla="*/ 61925 h 96410"/>
                <a:gd name="csX35" fmla="*/ 75586 w 139127"/>
                <a:gd name="csY35" fmla="*/ 53839 h 96410"/>
                <a:gd name="csX36" fmla="*/ 64651 w 139127"/>
                <a:gd name="csY36" fmla="*/ 34955 h 96410"/>
                <a:gd name="csX37" fmla="*/ 100166 w 139127"/>
                <a:gd name="csY37" fmla="*/ 26731 h 964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39127" h="96410">
                  <a:moveTo>
                    <a:pt x="4370" y="37893"/>
                  </a:moveTo>
                  <a:cubicBezTo>
                    <a:pt x="5152" y="39181"/>
                    <a:pt x="6117" y="40375"/>
                    <a:pt x="7264" y="41477"/>
                  </a:cubicBezTo>
                  <a:cubicBezTo>
                    <a:pt x="8319" y="42533"/>
                    <a:pt x="9607" y="43406"/>
                    <a:pt x="10892" y="44141"/>
                  </a:cubicBezTo>
                  <a:cubicBezTo>
                    <a:pt x="12224" y="44785"/>
                    <a:pt x="13650" y="45291"/>
                    <a:pt x="14982" y="45520"/>
                  </a:cubicBezTo>
                  <a:cubicBezTo>
                    <a:pt x="16362" y="45706"/>
                    <a:pt x="17694" y="45750"/>
                    <a:pt x="18887" y="45429"/>
                  </a:cubicBezTo>
                  <a:lnTo>
                    <a:pt x="44893" y="39501"/>
                  </a:lnTo>
                  <a:lnTo>
                    <a:pt x="55782" y="58385"/>
                  </a:lnTo>
                  <a:cubicBezTo>
                    <a:pt x="59410" y="64725"/>
                    <a:pt x="63959" y="70468"/>
                    <a:pt x="69014" y="75613"/>
                  </a:cubicBezTo>
                  <a:cubicBezTo>
                    <a:pt x="74069" y="80621"/>
                    <a:pt x="79626" y="84941"/>
                    <a:pt x="85416" y="88296"/>
                  </a:cubicBezTo>
                  <a:cubicBezTo>
                    <a:pt x="91206" y="91651"/>
                    <a:pt x="97269" y="94086"/>
                    <a:pt x="103059" y="95371"/>
                  </a:cubicBezTo>
                  <a:cubicBezTo>
                    <a:pt x="108893" y="96659"/>
                    <a:pt x="114592" y="96750"/>
                    <a:pt x="119738" y="95647"/>
                  </a:cubicBezTo>
                  <a:cubicBezTo>
                    <a:pt x="124931" y="94406"/>
                    <a:pt x="129065" y="91971"/>
                    <a:pt x="132188" y="88616"/>
                  </a:cubicBezTo>
                  <a:cubicBezTo>
                    <a:pt x="135405" y="85217"/>
                    <a:pt x="137472" y="80945"/>
                    <a:pt x="138436" y="75981"/>
                  </a:cubicBezTo>
                  <a:cubicBezTo>
                    <a:pt x="139448" y="71065"/>
                    <a:pt x="139357" y="65504"/>
                    <a:pt x="138116" y="59532"/>
                  </a:cubicBezTo>
                  <a:cubicBezTo>
                    <a:pt x="136875" y="53698"/>
                    <a:pt x="134440" y="47402"/>
                    <a:pt x="130812" y="41107"/>
                  </a:cubicBezTo>
                  <a:lnTo>
                    <a:pt x="111560" y="7706"/>
                  </a:lnTo>
                  <a:cubicBezTo>
                    <a:pt x="110825" y="6465"/>
                    <a:pt x="109814" y="5224"/>
                    <a:pt x="108711" y="4168"/>
                  </a:cubicBezTo>
                  <a:cubicBezTo>
                    <a:pt x="107608" y="3113"/>
                    <a:pt x="106367" y="2192"/>
                    <a:pt x="104988" y="1595"/>
                  </a:cubicBezTo>
                  <a:cubicBezTo>
                    <a:pt x="103700" y="860"/>
                    <a:pt x="102324" y="445"/>
                    <a:pt x="100992" y="172"/>
                  </a:cubicBezTo>
                  <a:cubicBezTo>
                    <a:pt x="99660" y="-57"/>
                    <a:pt x="98328" y="-57"/>
                    <a:pt x="97087" y="172"/>
                  </a:cubicBezTo>
                  <a:lnTo>
                    <a:pt x="5058" y="21308"/>
                  </a:lnTo>
                  <a:cubicBezTo>
                    <a:pt x="3770" y="21629"/>
                    <a:pt x="2762" y="22135"/>
                    <a:pt x="1980" y="22870"/>
                  </a:cubicBezTo>
                  <a:cubicBezTo>
                    <a:pt x="1197" y="23605"/>
                    <a:pt x="600" y="24569"/>
                    <a:pt x="280" y="25628"/>
                  </a:cubicBezTo>
                  <a:cubicBezTo>
                    <a:pt x="4" y="26684"/>
                    <a:pt x="-88" y="27880"/>
                    <a:pt x="95" y="29121"/>
                  </a:cubicBezTo>
                  <a:cubicBezTo>
                    <a:pt x="277" y="30362"/>
                    <a:pt x="783" y="31741"/>
                    <a:pt x="1612" y="33026"/>
                  </a:cubicBezTo>
                  <a:lnTo>
                    <a:pt x="4370" y="37893"/>
                  </a:lnTo>
                  <a:close/>
                  <a:moveTo>
                    <a:pt x="100166" y="26731"/>
                  </a:moveTo>
                  <a:lnTo>
                    <a:pt x="111102" y="45615"/>
                  </a:lnTo>
                  <a:cubicBezTo>
                    <a:pt x="112801" y="48602"/>
                    <a:pt x="113951" y="51587"/>
                    <a:pt x="114595" y="54389"/>
                  </a:cubicBezTo>
                  <a:cubicBezTo>
                    <a:pt x="115148" y="57147"/>
                    <a:pt x="115192" y="59811"/>
                    <a:pt x="114686" y="62155"/>
                  </a:cubicBezTo>
                  <a:cubicBezTo>
                    <a:pt x="114271" y="64498"/>
                    <a:pt x="113263" y="66566"/>
                    <a:pt x="111746" y="68127"/>
                  </a:cubicBezTo>
                  <a:cubicBezTo>
                    <a:pt x="110275" y="69735"/>
                    <a:pt x="108252" y="70885"/>
                    <a:pt x="105865" y="71482"/>
                  </a:cubicBezTo>
                  <a:cubicBezTo>
                    <a:pt x="103383" y="72079"/>
                    <a:pt x="100719" y="71988"/>
                    <a:pt x="97916" y="71344"/>
                  </a:cubicBezTo>
                  <a:cubicBezTo>
                    <a:pt x="95158" y="70747"/>
                    <a:pt x="92312" y="69597"/>
                    <a:pt x="89554" y="67945"/>
                  </a:cubicBezTo>
                  <a:cubicBezTo>
                    <a:pt x="86889" y="66427"/>
                    <a:pt x="84222" y="64316"/>
                    <a:pt x="81788" y="61925"/>
                  </a:cubicBezTo>
                  <a:cubicBezTo>
                    <a:pt x="79353" y="59582"/>
                    <a:pt x="77286" y="56780"/>
                    <a:pt x="75586" y="53839"/>
                  </a:cubicBezTo>
                  <a:lnTo>
                    <a:pt x="64651" y="34955"/>
                  </a:lnTo>
                  <a:lnTo>
                    <a:pt x="100166" y="26731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1635E7B-5B7D-DDF9-5B94-192CC76B6FB9}"/>
                </a:ext>
              </a:extLst>
            </p:cNvPr>
            <p:cNvSpPr/>
            <p:nvPr/>
          </p:nvSpPr>
          <p:spPr>
            <a:xfrm>
              <a:off x="2876660" y="2066621"/>
              <a:ext cx="325721" cy="314310"/>
            </a:xfrm>
            <a:custGeom>
              <a:avLst/>
              <a:gdLst>
                <a:gd name="csX0" fmla="*/ 75106 w 325721"/>
                <a:gd name="csY0" fmla="*/ 257844 h 314310"/>
                <a:gd name="csX1" fmla="*/ 207061 w 325721"/>
                <a:gd name="csY1" fmla="*/ 314310 h 314310"/>
                <a:gd name="csX2" fmla="*/ 273543 w 325721"/>
                <a:gd name="csY2" fmla="*/ 287569 h 314310"/>
                <a:gd name="csX3" fmla="*/ 307129 w 325721"/>
                <a:gd name="csY3" fmla="*/ 249066 h 314310"/>
                <a:gd name="csX4" fmla="*/ 319811 w 325721"/>
                <a:gd name="csY4" fmla="*/ 158140 h 314310"/>
                <a:gd name="csX5" fmla="*/ 250616 w 325721"/>
                <a:gd name="csY5" fmla="*/ 56463 h 314310"/>
                <a:gd name="csX6" fmla="*/ 118616 w 325721"/>
                <a:gd name="csY6" fmla="*/ 0 h 314310"/>
                <a:gd name="csX7" fmla="*/ 52088 w 325721"/>
                <a:gd name="csY7" fmla="*/ 26741 h 314310"/>
                <a:gd name="csX8" fmla="*/ 18592 w 325721"/>
                <a:gd name="csY8" fmla="*/ 65244 h 314310"/>
                <a:gd name="csX9" fmla="*/ 5866 w 325721"/>
                <a:gd name="csY9" fmla="*/ 156170 h 314310"/>
                <a:gd name="csX10" fmla="*/ 75106 w 325721"/>
                <a:gd name="csY10" fmla="*/ 257844 h 314310"/>
                <a:gd name="csX11" fmla="*/ 74556 w 325721"/>
                <a:gd name="csY11" fmla="*/ 46313 h 314310"/>
                <a:gd name="csX12" fmla="*/ 118481 w 325721"/>
                <a:gd name="csY12" fmla="*/ 29634 h 314310"/>
                <a:gd name="csX13" fmla="*/ 231002 w 325721"/>
                <a:gd name="csY13" fmla="*/ 78888 h 314310"/>
                <a:gd name="csX14" fmla="*/ 289859 w 325721"/>
                <a:gd name="csY14" fmla="*/ 161819 h 314310"/>
                <a:gd name="csX15" fmla="*/ 284714 w 325721"/>
                <a:gd name="csY15" fmla="*/ 229541 h 314310"/>
                <a:gd name="csX16" fmla="*/ 240788 w 325721"/>
                <a:gd name="csY16" fmla="*/ 246220 h 314310"/>
                <a:gd name="csX17" fmla="*/ 128176 w 325721"/>
                <a:gd name="csY17" fmla="*/ 196919 h 314310"/>
                <a:gd name="csX18" fmla="*/ 69366 w 325721"/>
                <a:gd name="csY18" fmla="*/ 114033 h 314310"/>
                <a:gd name="csX19" fmla="*/ 74556 w 325721"/>
                <a:gd name="csY19" fmla="*/ 46313 h 3143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25721" h="314310">
                  <a:moveTo>
                    <a:pt x="75106" y="257844"/>
                  </a:moveTo>
                  <a:cubicBezTo>
                    <a:pt x="115629" y="293221"/>
                    <a:pt x="164976" y="314310"/>
                    <a:pt x="207061" y="314310"/>
                  </a:cubicBezTo>
                  <a:cubicBezTo>
                    <a:pt x="235316" y="314310"/>
                    <a:pt x="258381" y="305074"/>
                    <a:pt x="273543" y="287569"/>
                  </a:cubicBezTo>
                  <a:lnTo>
                    <a:pt x="307129" y="249066"/>
                  </a:lnTo>
                  <a:cubicBezTo>
                    <a:pt x="326336" y="227104"/>
                    <a:pt x="330838" y="194805"/>
                    <a:pt x="319811" y="158140"/>
                  </a:cubicBezTo>
                  <a:cubicBezTo>
                    <a:pt x="309014" y="122119"/>
                    <a:pt x="284431" y="85960"/>
                    <a:pt x="250616" y="56463"/>
                  </a:cubicBezTo>
                  <a:cubicBezTo>
                    <a:pt x="210048" y="21133"/>
                    <a:pt x="160704" y="0"/>
                    <a:pt x="118616" y="0"/>
                  </a:cubicBezTo>
                  <a:cubicBezTo>
                    <a:pt x="90314" y="0"/>
                    <a:pt x="67296" y="9280"/>
                    <a:pt x="52088" y="26741"/>
                  </a:cubicBezTo>
                  <a:lnTo>
                    <a:pt x="18592" y="65244"/>
                  </a:lnTo>
                  <a:cubicBezTo>
                    <a:pt x="-568" y="87251"/>
                    <a:pt x="-5117" y="119552"/>
                    <a:pt x="5866" y="156170"/>
                  </a:cubicBezTo>
                  <a:cubicBezTo>
                    <a:pt x="16711" y="192235"/>
                    <a:pt x="41246" y="228347"/>
                    <a:pt x="75106" y="257844"/>
                  </a:cubicBezTo>
                  <a:close/>
                  <a:moveTo>
                    <a:pt x="74556" y="46313"/>
                  </a:moveTo>
                  <a:cubicBezTo>
                    <a:pt x="84113" y="35424"/>
                    <a:pt x="99274" y="29634"/>
                    <a:pt x="118481" y="29634"/>
                  </a:cubicBezTo>
                  <a:cubicBezTo>
                    <a:pt x="153032" y="29634"/>
                    <a:pt x="196128" y="48518"/>
                    <a:pt x="231002" y="78888"/>
                  </a:cubicBezTo>
                  <a:cubicBezTo>
                    <a:pt x="258846" y="103147"/>
                    <a:pt x="279750" y="132599"/>
                    <a:pt x="289859" y="161819"/>
                  </a:cubicBezTo>
                  <a:cubicBezTo>
                    <a:pt x="299784" y="190306"/>
                    <a:pt x="297946" y="214380"/>
                    <a:pt x="284714" y="229541"/>
                  </a:cubicBezTo>
                  <a:cubicBezTo>
                    <a:pt x="275204" y="240430"/>
                    <a:pt x="259996" y="246220"/>
                    <a:pt x="240788" y="246220"/>
                  </a:cubicBezTo>
                  <a:cubicBezTo>
                    <a:pt x="206237" y="246220"/>
                    <a:pt x="163094" y="227336"/>
                    <a:pt x="128176" y="196919"/>
                  </a:cubicBezTo>
                  <a:cubicBezTo>
                    <a:pt x="100379" y="172707"/>
                    <a:pt x="79473" y="143302"/>
                    <a:pt x="69366" y="114033"/>
                  </a:cubicBezTo>
                  <a:cubicBezTo>
                    <a:pt x="59530" y="85551"/>
                    <a:pt x="61324" y="61474"/>
                    <a:pt x="74556" y="4631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F5D073-F699-A38A-0C2F-CA29C61C3AF6}"/>
              </a:ext>
            </a:extLst>
          </p:cNvPr>
          <p:cNvSpPr/>
          <p:nvPr/>
        </p:nvSpPr>
        <p:spPr>
          <a:xfrm>
            <a:off x="1218894" y="3560078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B89FF-E3A1-14BC-D18F-142C4BD4435C}"/>
              </a:ext>
            </a:extLst>
          </p:cNvPr>
          <p:cNvSpPr/>
          <p:nvPr/>
        </p:nvSpPr>
        <p:spPr>
          <a:xfrm>
            <a:off x="2648113" y="3560078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24C718-672C-918E-246A-9000E4043474}"/>
              </a:ext>
            </a:extLst>
          </p:cNvPr>
          <p:cNvSpPr/>
          <p:nvPr/>
        </p:nvSpPr>
        <p:spPr>
          <a:xfrm>
            <a:off x="3481706" y="3560078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6AAA38-AFC9-BE17-898B-3DC4C4666FA8}"/>
              </a:ext>
            </a:extLst>
          </p:cNvPr>
          <p:cNvSpPr/>
          <p:nvPr/>
        </p:nvSpPr>
        <p:spPr>
          <a:xfrm>
            <a:off x="4315299" y="3560078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D418D5-75AE-79EC-ED17-9DC4AEE3F252}"/>
              </a:ext>
            </a:extLst>
          </p:cNvPr>
          <p:cNvSpPr/>
          <p:nvPr/>
        </p:nvSpPr>
        <p:spPr>
          <a:xfrm>
            <a:off x="5132418" y="3560078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18D03C-683E-D5E1-887C-87DAAB30E6AD}"/>
              </a:ext>
            </a:extLst>
          </p:cNvPr>
          <p:cNvCxnSpPr>
            <a:cxnSpLocks/>
          </p:cNvCxnSpPr>
          <p:nvPr/>
        </p:nvCxnSpPr>
        <p:spPr>
          <a:xfrm>
            <a:off x="2647872" y="5118735"/>
            <a:ext cx="315221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A77750-AE37-7420-88F9-B798109D42B6}"/>
              </a:ext>
            </a:extLst>
          </p:cNvPr>
          <p:cNvSpPr txBox="1"/>
          <p:nvPr/>
        </p:nvSpPr>
        <p:spPr>
          <a:xfrm>
            <a:off x="2815953" y="5136859"/>
            <a:ext cx="280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Window=W ACTs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3760DF1-689E-02F9-99EC-CED6864F2F0F}"/>
              </a:ext>
            </a:extLst>
          </p:cNvPr>
          <p:cNvSpPr/>
          <p:nvPr/>
        </p:nvSpPr>
        <p:spPr>
          <a:xfrm>
            <a:off x="5949537" y="3573325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ABEA15E-DD5E-0EB5-D5F5-423710B15B3C}"/>
              </a:ext>
            </a:extLst>
          </p:cNvPr>
          <p:cNvCxnSpPr>
            <a:cxnSpLocks/>
            <a:stCxn id="30" idx="3"/>
            <a:endCxn id="20" idx="2"/>
          </p:cNvCxnSpPr>
          <p:nvPr/>
        </p:nvCxnSpPr>
        <p:spPr>
          <a:xfrm flipV="1">
            <a:off x="3065894" y="3925838"/>
            <a:ext cx="749767" cy="511057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Graphic 26" descr="Badge Tick1 with solid fill">
            <a:extLst>
              <a:ext uri="{FF2B5EF4-FFF2-40B4-BE49-F238E27FC236}">
                <a16:creationId xmlns:a16="http://schemas.microsoft.com/office/drawing/2014/main" id="{1AB1F2C7-4156-0105-1644-A01EA21D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4506" y="4125060"/>
            <a:ext cx="682519" cy="682519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25461E0-653E-0B63-EC6B-382370772C12}"/>
              </a:ext>
            </a:extLst>
          </p:cNvPr>
          <p:cNvSpPr/>
          <p:nvPr/>
        </p:nvSpPr>
        <p:spPr>
          <a:xfrm>
            <a:off x="5914688" y="4204818"/>
            <a:ext cx="1333232" cy="490750"/>
          </a:xfrm>
          <a:prstGeom prst="roundRect">
            <a:avLst/>
          </a:prstGeom>
          <a:solidFill>
            <a:srgbClr val="004DD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 B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F1DC81-F128-6D89-764C-8D5CAF47D597}"/>
              </a:ext>
            </a:extLst>
          </p:cNvPr>
          <p:cNvSpPr/>
          <p:nvPr/>
        </p:nvSpPr>
        <p:spPr>
          <a:xfrm>
            <a:off x="838200" y="4177205"/>
            <a:ext cx="2227694" cy="519379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URAND(0, W)=2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F3F7DB-F1D6-4F22-FCBC-E84A1748F688}"/>
              </a:ext>
            </a:extLst>
          </p:cNvPr>
          <p:cNvSpPr txBox="1"/>
          <p:nvPr/>
        </p:nvSpPr>
        <p:spPr>
          <a:xfrm>
            <a:off x="838200" y="2320864"/>
            <a:ext cx="45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MINT samples a row every W ACTs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586EA94-7446-1139-FCCB-1D9A534F81ED}"/>
              </a:ext>
            </a:extLst>
          </p:cNvPr>
          <p:cNvGraphicFramePr>
            <a:graphicFrameLocks noGrp="1"/>
          </p:cNvGraphicFramePr>
          <p:nvPr/>
        </p:nvGraphicFramePr>
        <p:xfrm>
          <a:off x="7513360" y="2970393"/>
          <a:ext cx="270933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14CA87-2347-3D3B-5618-534F91E9B3C2}"/>
              </a:ext>
            </a:extLst>
          </p:cNvPr>
          <p:cNvSpPr/>
          <p:nvPr/>
        </p:nvSpPr>
        <p:spPr>
          <a:xfrm>
            <a:off x="5949537" y="4897050"/>
            <a:ext cx="1298383" cy="4907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856EB78-D85A-12C6-B9FD-1832B2D80F7F}"/>
              </a:ext>
            </a:extLst>
          </p:cNvPr>
          <p:cNvGraphicFramePr>
            <a:graphicFrameLocks noGrp="1"/>
          </p:cNvGraphicFramePr>
          <p:nvPr/>
        </p:nvGraphicFramePr>
        <p:xfrm>
          <a:off x="10239061" y="2970393"/>
          <a:ext cx="1856319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6319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Slowdown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2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/>
      <p:bldP spid="25" grpId="0" animBg="1"/>
      <p:bldP spid="28" grpId="0" animBg="1"/>
      <p:bldP spid="30" grpId="0" animBg="1"/>
      <p:bldP spid="31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4AA4B54-1925-1A45-EE52-7EC9D629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B5C926-5D28-E2C6-8F95-503635C96FF0}"/>
              </a:ext>
            </a:extLst>
          </p:cNvPr>
          <p:cNvSpPr txBox="1"/>
          <p:nvPr/>
        </p:nvSpPr>
        <p:spPr>
          <a:xfrm>
            <a:off x="838200" y="1496314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MC proactively provides time for mitigations to DRAM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0D3D3-4B8A-94BC-4745-22C12DF9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Proactive Mitigations are Inefficient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4CA3C-F3E4-7A26-D47B-9B328231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5B9EB-5FDB-DF44-6AB8-2A1E1354082C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RFM interface forces in-DRAM trackers to </a:t>
            </a:r>
            <a:r>
              <a:rPr lang="en-US" sz="3200" b="1" dirty="0"/>
              <a:t>perform periodic mitigations</a:t>
            </a:r>
            <a:endParaRPr lang="en-US" sz="3200" b="1" dirty="0">
              <a:ea typeface="Roboto" panose="02000000000000000000" pitchFamily="2" charset="0"/>
            </a:endParaRPr>
          </a:p>
        </p:txBody>
      </p:sp>
      <p:pic>
        <p:nvPicPr>
          <p:cNvPr id="14" name="Graphic 13" descr="Processor with solid fill">
            <a:extLst>
              <a:ext uri="{FF2B5EF4-FFF2-40B4-BE49-F238E27FC236}">
                <a16:creationId xmlns:a16="http://schemas.microsoft.com/office/drawing/2014/main" id="{EA32D54C-D43D-66D8-6423-1845DBA29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8005" y="3921186"/>
            <a:ext cx="1129170" cy="112917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D9B9C0-7067-1DDA-6186-AD95647D6379}"/>
              </a:ext>
            </a:extLst>
          </p:cNvPr>
          <p:cNvSpPr/>
          <p:nvPr/>
        </p:nvSpPr>
        <p:spPr>
          <a:xfrm>
            <a:off x="838200" y="5129916"/>
            <a:ext cx="1808780" cy="661833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Controller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342E801-5C4F-D2B7-8142-7D6675D2B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924" t="22168" r="6770" b="21442"/>
          <a:stretch>
            <a:fillRect/>
          </a:stretch>
        </p:blipFill>
        <p:spPr>
          <a:xfrm>
            <a:off x="957319" y="2380901"/>
            <a:ext cx="1349856" cy="881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1E415-70AA-3847-1D0D-4FAF4A561BE8}"/>
              </a:ext>
            </a:extLst>
          </p:cNvPr>
          <p:cNvSpPr/>
          <p:nvPr/>
        </p:nvSpPr>
        <p:spPr>
          <a:xfrm>
            <a:off x="4299789" y="2625821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5553A-2358-2CD1-366C-EB857F6D3E12}"/>
              </a:ext>
            </a:extLst>
          </p:cNvPr>
          <p:cNvSpPr/>
          <p:nvPr/>
        </p:nvSpPr>
        <p:spPr>
          <a:xfrm>
            <a:off x="4685653" y="2625821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5BE58-80CD-BBAF-0C77-F666C2F14736}"/>
              </a:ext>
            </a:extLst>
          </p:cNvPr>
          <p:cNvSpPr/>
          <p:nvPr/>
        </p:nvSpPr>
        <p:spPr>
          <a:xfrm>
            <a:off x="5071517" y="2625820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0AAFB-45F4-B15B-1D43-E1D372F6001C}"/>
              </a:ext>
            </a:extLst>
          </p:cNvPr>
          <p:cNvSpPr/>
          <p:nvPr/>
        </p:nvSpPr>
        <p:spPr>
          <a:xfrm>
            <a:off x="5457381" y="2625820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D1FE651-F920-B4F5-7DB8-6FA6DFFE6E6F}"/>
              </a:ext>
            </a:extLst>
          </p:cNvPr>
          <p:cNvSpPr/>
          <p:nvPr/>
        </p:nvSpPr>
        <p:spPr>
          <a:xfrm>
            <a:off x="5807617" y="2633028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131F6-8B1D-5F93-2824-A75388EA4FB1}"/>
              </a:ext>
            </a:extLst>
          </p:cNvPr>
          <p:cNvSpPr/>
          <p:nvPr/>
        </p:nvSpPr>
        <p:spPr>
          <a:xfrm>
            <a:off x="6757883" y="2633028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2369C-860C-4EC3-749B-5DACBC5D818C}"/>
              </a:ext>
            </a:extLst>
          </p:cNvPr>
          <p:cNvSpPr/>
          <p:nvPr/>
        </p:nvSpPr>
        <p:spPr>
          <a:xfrm>
            <a:off x="7143747" y="2633028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D87B36-0F67-A8AC-6E83-40395975D1C7}"/>
              </a:ext>
            </a:extLst>
          </p:cNvPr>
          <p:cNvSpPr/>
          <p:nvPr/>
        </p:nvSpPr>
        <p:spPr>
          <a:xfrm>
            <a:off x="7529611" y="2633027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F15D7F-4BF6-2D5E-63F3-37484823A35A}"/>
              </a:ext>
            </a:extLst>
          </p:cNvPr>
          <p:cNvSpPr/>
          <p:nvPr/>
        </p:nvSpPr>
        <p:spPr>
          <a:xfrm>
            <a:off x="7915475" y="2633027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3D999C-923B-81BD-AFFA-AB39A98C6057}"/>
              </a:ext>
            </a:extLst>
          </p:cNvPr>
          <p:cNvSpPr/>
          <p:nvPr/>
        </p:nvSpPr>
        <p:spPr>
          <a:xfrm>
            <a:off x="8262278" y="2625822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CE03C79-D64F-E96D-E270-1F542F3A39E5}"/>
              </a:ext>
            </a:extLst>
          </p:cNvPr>
          <p:cNvSpPr/>
          <p:nvPr/>
        </p:nvSpPr>
        <p:spPr>
          <a:xfrm>
            <a:off x="3349716" y="2625822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FDEAA8-7FCB-E735-66D5-9A5632F7ADFE}"/>
              </a:ext>
            </a:extLst>
          </p:cNvPr>
          <p:cNvSpPr/>
          <p:nvPr/>
        </p:nvSpPr>
        <p:spPr>
          <a:xfrm>
            <a:off x="3009022" y="2614804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ED17D-B5DD-6E09-F438-7D125F543D7B}"/>
              </a:ext>
            </a:extLst>
          </p:cNvPr>
          <p:cNvSpPr/>
          <p:nvPr/>
        </p:nvSpPr>
        <p:spPr>
          <a:xfrm>
            <a:off x="9226937" y="2625820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2EE7A-48BB-A58E-1DCA-2ECEE50A0AAE}"/>
              </a:ext>
            </a:extLst>
          </p:cNvPr>
          <p:cNvSpPr txBox="1"/>
          <p:nvPr/>
        </p:nvSpPr>
        <p:spPr>
          <a:xfrm>
            <a:off x="9588133" y="257363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41EB8A-4F6E-2848-D6B1-3CBFECB54591}"/>
              </a:ext>
            </a:extLst>
          </p:cNvPr>
          <p:cNvSpPr txBox="1"/>
          <p:nvPr/>
        </p:nvSpPr>
        <p:spPr>
          <a:xfrm>
            <a:off x="2506181" y="256261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71DD9366-45B7-7015-D197-987195155D80}"/>
              </a:ext>
            </a:extLst>
          </p:cNvPr>
          <p:cNvSpPr/>
          <p:nvPr/>
        </p:nvSpPr>
        <p:spPr>
          <a:xfrm rot="5400000">
            <a:off x="4878584" y="2513529"/>
            <a:ext cx="307357" cy="14649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10D93C-5811-08D6-92E9-4A12A0398CBA}"/>
              </a:ext>
            </a:extLst>
          </p:cNvPr>
          <p:cNvSpPr txBox="1"/>
          <p:nvPr/>
        </p:nvSpPr>
        <p:spPr>
          <a:xfrm>
            <a:off x="4503174" y="3406887"/>
            <a:ext cx="105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 ACTs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9AEDB76-7CD6-117D-6861-C7B54C6AF9B5}"/>
              </a:ext>
            </a:extLst>
          </p:cNvPr>
          <p:cNvSpPr/>
          <p:nvPr/>
        </p:nvSpPr>
        <p:spPr>
          <a:xfrm>
            <a:off x="4094169" y="4818128"/>
            <a:ext cx="6713869" cy="102216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if DRAM could reactively ask for time from MC when needed? 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133DB41-6D4D-1C8F-135E-E201C64ADBCD}"/>
              </a:ext>
            </a:extLst>
          </p:cNvPr>
          <p:cNvCxnSpPr>
            <a:endCxn id="25" idx="2"/>
          </p:cNvCxnSpPr>
          <p:nvPr/>
        </p:nvCxnSpPr>
        <p:spPr>
          <a:xfrm flipV="1">
            <a:off x="2307175" y="3003521"/>
            <a:ext cx="1497951" cy="148225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646EADC6-D7B1-3281-4E8E-F8D63D7FBD6B}"/>
              </a:ext>
            </a:extLst>
          </p:cNvPr>
          <p:cNvCxnSpPr>
            <a:cxnSpLocks/>
            <a:stCxn id="14" idx="3"/>
            <a:endCxn id="12" idx="2"/>
          </p:cNvCxnSpPr>
          <p:nvPr/>
        </p:nvCxnSpPr>
        <p:spPr>
          <a:xfrm flipV="1">
            <a:off x="2307175" y="3010727"/>
            <a:ext cx="3955852" cy="147504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4A794D0C-BCDE-3A5D-B633-DC4171D25DDF}"/>
              </a:ext>
            </a:extLst>
          </p:cNvPr>
          <p:cNvCxnSpPr>
            <a:cxnSpLocks/>
            <a:stCxn id="14" idx="3"/>
            <a:endCxn id="24" idx="2"/>
          </p:cNvCxnSpPr>
          <p:nvPr/>
        </p:nvCxnSpPr>
        <p:spPr>
          <a:xfrm flipV="1">
            <a:off x="2307175" y="3003521"/>
            <a:ext cx="6410513" cy="148225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86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D52857F-0535-771C-A72C-45DEF288B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81D40D-14A6-83EF-DA5C-A0DFED3182B9}"/>
              </a:ext>
            </a:extLst>
          </p:cNvPr>
          <p:cNvSpPr txBox="1"/>
          <p:nvPr/>
        </p:nvSpPr>
        <p:spPr>
          <a:xfrm>
            <a:off x="838200" y="1795772"/>
            <a:ext cx="102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2828"/>
                </a:solidFill>
              </a:rPr>
              <a:t>Per-Row Activation Counting (PRAC): </a:t>
            </a:r>
            <a:r>
              <a:rPr lang="en-US" sz="2400" b="1" dirty="0"/>
              <a:t>In-lined counters, memory timing revised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182B5-AE69-A9B7-2DE8-9BD5D96B7920}"/>
              </a:ext>
            </a:extLst>
          </p:cNvPr>
          <p:cNvSpPr txBox="1"/>
          <p:nvPr/>
        </p:nvSpPr>
        <p:spPr>
          <a:xfrm>
            <a:off x="838200" y="2393813"/>
            <a:ext cx="1112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2828"/>
                </a:solidFill>
              </a:rPr>
              <a:t>ALERT-Back Off (ABO) Protocol:  </a:t>
            </a:r>
            <a:r>
              <a:rPr lang="en-US" sz="2400" b="1" dirty="0"/>
              <a:t>Allows DRAM to get reactively get time for mitigation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9BE94-FB50-AAEB-149A-4D01AD70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JEDEC Introduces PRAC+ABO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CF74-AD70-AF68-0209-ECA3B6C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354C5-2E20-83BC-A732-DB3D6D768A57}"/>
              </a:ext>
            </a:extLst>
          </p:cNvPr>
          <p:cNvGrpSpPr/>
          <p:nvPr/>
        </p:nvGrpSpPr>
        <p:grpSpPr>
          <a:xfrm>
            <a:off x="1515093" y="3137620"/>
            <a:ext cx="2024506" cy="2142570"/>
            <a:chOff x="1515093" y="3137620"/>
            <a:chExt cx="2024506" cy="21425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9FC6FB-02DB-A60A-2E80-1AE2F5DEC4D7}"/>
                </a:ext>
              </a:extLst>
            </p:cNvPr>
            <p:cNvSpPr/>
            <p:nvPr/>
          </p:nvSpPr>
          <p:spPr>
            <a:xfrm>
              <a:off x="1515093" y="3584470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Row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C350E0-72B3-78C5-A5E0-A23AA2CF03FB}"/>
                </a:ext>
              </a:extLst>
            </p:cNvPr>
            <p:cNvSpPr/>
            <p:nvPr/>
          </p:nvSpPr>
          <p:spPr>
            <a:xfrm>
              <a:off x="3104409" y="3584470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AE3198-3D2A-FB03-6DFB-6EB2DFA4897A}"/>
                </a:ext>
              </a:extLst>
            </p:cNvPr>
            <p:cNvSpPr/>
            <p:nvPr/>
          </p:nvSpPr>
          <p:spPr>
            <a:xfrm>
              <a:off x="1515093" y="3924997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2A4103-9D77-2154-2A91-2A549E13C65E}"/>
                </a:ext>
              </a:extLst>
            </p:cNvPr>
            <p:cNvSpPr/>
            <p:nvPr/>
          </p:nvSpPr>
          <p:spPr>
            <a:xfrm>
              <a:off x="3104409" y="3924997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367E13-ED50-DDC7-5DE3-68680E144EE9}"/>
                </a:ext>
              </a:extLst>
            </p:cNvPr>
            <p:cNvSpPr/>
            <p:nvPr/>
          </p:nvSpPr>
          <p:spPr>
            <a:xfrm>
              <a:off x="1515093" y="4263219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8E5B28-75D8-8115-8F9E-42A78C93C973}"/>
                </a:ext>
              </a:extLst>
            </p:cNvPr>
            <p:cNvSpPr/>
            <p:nvPr/>
          </p:nvSpPr>
          <p:spPr>
            <a:xfrm>
              <a:off x="3104409" y="4263219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07167-7225-B4E0-A090-071C173C50D0}"/>
                </a:ext>
              </a:extLst>
            </p:cNvPr>
            <p:cNvSpPr/>
            <p:nvPr/>
          </p:nvSpPr>
          <p:spPr>
            <a:xfrm>
              <a:off x="1515093" y="4601441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03B289-EB81-FD4C-A5BA-721FAA52528D}"/>
                </a:ext>
              </a:extLst>
            </p:cNvPr>
            <p:cNvSpPr/>
            <p:nvPr/>
          </p:nvSpPr>
          <p:spPr>
            <a:xfrm>
              <a:off x="3104409" y="4601441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9F18FD-327F-070A-6C1E-8DFA020210F0}"/>
                </a:ext>
              </a:extLst>
            </p:cNvPr>
            <p:cNvSpPr/>
            <p:nvPr/>
          </p:nvSpPr>
          <p:spPr>
            <a:xfrm>
              <a:off x="1515093" y="4939663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7B29A2-5ABE-14EC-AE95-5BFB63460C4D}"/>
                </a:ext>
              </a:extLst>
            </p:cNvPr>
            <p:cNvSpPr/>
            <p:nvPr/>
          </p:nvSpPr>
          <p:spPr>
            <a:xfrm>
              <a:off x="3104409" y="4939663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6FFBFD-DDAC-E304-AD75-15F225CA3D67}"/>
                </a:ext>
              </a:extLst>
            </p:cNvPr>
            <p:cNvSpPr txBox="1"/>
            <p:nvPr/>
          </p:nvSpPr>
          <p:spPr>
            <a:xfrm>
              <a:off x="1707498" y="3137620"/>
              <a:ext cx="1713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DRAM Bank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8920B15-8BDC-A570-6E0E-AC3E9EA4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443" y="3439937"/>
            <a:ext cx="7572325" cy="17791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531D0E-4A43-E4B0-A3F0-E7DAFFCB642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Reactive nature of PRAC+ABO results in very few mitigations</a:t>
            </a:r>
          </a:p>
        </p:txBody>
      </p:sp>
    </p:spTree>
    <p:extLst>
      <p:ext uri="{BB962C8B-B14F-4D97-AF65-F5344CB8AC3E}">
        <p14:creationId xmlns:p14="http://schemas.microsoft.com/office/powerpoint/2010/main" val="428325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C4108-0054-DC99-A411-409D9B3C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0854-9013-8885-FB14-BABF571D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The Problem with PRAC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C4772-F935-4818-5F5C-2F4BEBFB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84451-7F8A-6DAA-D9D2-BC34A7E8252F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PRAC+ABO results in high slowdown because of longer PRE duration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964D4-0590-B001-5C72-731047BA2C4F}"/>
              </a:ext>
            </a:extLst>
          </p:cNvPr>
          <p:cNvSpPr/>
          <p:nvPr/>
        </p:nvSpPr>
        <p:spPr>
          <a:xfrm>
            <a:off x="1058170" y="2818065"/>
            <a:ext cx="1532965" cy="3496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Row-A Open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4A7FBE8-3D4B-E3ED-872C-FD911332A517}"/>
              </a:ext>
            </a:extLst>
          </p:cNvPr>
          <p:cNvSpPr/>
          <p:nvPr/>
        </p:nvSpPr>
        <p:spPr>
          <a:xfrm>
            <a:off x="2591135" y="2818066"/>
            <a:ext cx="1272988" cy="349624"/>
          </a:xfrm>
          <a:prstGeom prst="roundRect">
            <a:avLst>
              <a:gd name="adj" fmla="val 50000"/>
            </a:avLst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(14 ns)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D869BBA4-FBD5-05EB-1D3E-7B63B16BA9C9}"/>
              </a:ext>
            </a:extLst>
          </p:cNvPr>
          <p:cNvSpPr/>
          <p:nvPr/>
        </p:nvSpPr>
        <p:spPr>
          <a:xfrm>
            <a:off x="2528382" y="2479856"/>
            <a:ext cx="125506" cy="295835"/>
          </a:xfrm>
          <a:prstGeom prst="downArrow">
            <a:avLst>
              <a:gd name="adj1" fmla="val 50000"/>
              <a:gd name="adj2" fmla="val 7802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0D1805-D03C-EC8E-9F36-9F54A7069922}"/>
              </a:ext>
            </a:extLst>
          </p:cNvPr>
          <p:cNvSpPr txBox="1"/>
          <p:nvPr/>
        </p:nvSpPr>
        <p:spPr>
          <a:xfrm>
            <a:off x="2166595" y="2091280"/>
            <a:ext cx="84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Read-B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3A15A6-B0C1-E731-7A29-8D65346DAF72}"/>
              </a:ext>
            </a:extLst>
          </p:cNvPr>
          <p:cNvSpPr txBox="1"/>
          <p:nvPr/>
        </p:nvSpPr>
        <p:spPr>
          <a:xfrm>
            <a:off x="2591134" y="2471599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820EFAA-EED4-44E0-A2F2-C5639D9C1669}"/>
              </a:ext>
            </a:extLst>
          </p:cNvPr>
          <p:cNvSpPr/>
          <p:nvPr/>
        </p:nvSpPr>
        <p:spPr>
          <a:xfrm>
            <a:off x="3864123" y="2818066"/>
            <a:ext cx="1272988" cy="3496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(14 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FE4F5-D4A1-5D32-3CA3-A7EC4B151914}"/>
              </a:ext>
            </a:extLst>
          </p:cNvPr>
          <p:cNvSpPr txBox="1"/>
          <p:nvPr/>
        </p:nvSpPr>
        <p:spPr>
          <a:xfrm>
            <a:off x="3864122" y="2479856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ACT-RowB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92571AA-FFBF-6BF5-00C4-34088ADD82AC}"/>
              </a:ext>
            </a:extLst>
          </p:cNvPr>
          <p:cNvSpPr/>
          <p:nvPr/>
        </p:nvSpPr>
        <p:spPr>
          <a:xfrm>
            <a:off x="5137111" y="2818065"/>
            <a:ext cx="1136721" cy="3496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(12 ns)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4D328-0A51-033B-49FD-3DC1B683E676}"/>
              </a:ext>
            </a:extLst>
          </p:cNvPr>
          <p:cNvSpPr txBox="1"/>
          <p:nvPr/>
        </p:nvSpPr>
        <p:spPr>
          <a:xfrm>
            <a:off x="5137110" y="2470717"/>
            <a:ext cx="113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9D8E8B-5D24-B47F-8042-A909EED2B816}"/>
              </a:ext>
            </a:extLst>
          </p:cNvPr>
          <p:cNvSpPr/>
          <p:nvPr/>
        </p:nvSpPr>
        <p:spPr>
          <a:xfrm>
            <a:off x="1058170" y="4083178"/>
            <a:ext cx="1532965" cy="3496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Row-A Open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0FE049-E21C-EB24-0F21-A0F307BAC693}"/>
              </a:ext>
            </a:extLst>
          </p:cNvPr>
          <p:cNvSpPr/>
          <p:nvPr/>
        </p:nvSpPr>
        <p:spPr>
          <a:xfrm>
            <a:off x="2591134" y="4083179"/>
            <a:ext cx="2827131" cy="349624"/>
          </a:xfrm>
          <a:prstGeom prst="roundRect">
            <a:avLst>
              <a:gd name="adj" fmla="val 50000"/>
            </a:avLst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(36 ns)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EFA9C813-CFFC-88CC-9DCE-733F732E38A7}"/>
              </a:ext>
            </a:extLst>
          </p:cNvPr>
          <p:cNvSpPr/>
          <p:nvPr/>
        </p:nvSpPr>
        <p:spPr>
          <a:xfrm>
            <a:off x="2528382" y="3744969"/>
            <a:ext cx="125506" cy="295835"/>
          </a:xfrm>
          <a:prstGeom prst="downArrow">
            <a:avLst>
              <a:gd name="adj1" fmla="val 50000"/>
              <a:gd name="adj2" fmla="val 7802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A32BA1-243F-1E00-50AD-BA417B42D9E6}"/>
              </a:ext>
            </a:extLst>
          </p:cNvPr>
          <p:cNvSpPr txBox="1"/>
          <p:nvPr/>
        </p:nvSpPr>
        <p:spPr>
          <a:xfrm>
            <a:off x="2166595" y="3356393"/>
            <a:ext cx="84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Read-B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07DF7-2D9C-FE21-5082-47D07D1C1C5D}"/>
              </a:ext>
            </a:extLst>
          </p:cNvPr>
          <p:cNvSpPr txBox="1"/>
          <p:nvPr/>
        </p:nvSpPr>
        <p:spPr>
          <a:xfrm>
            <a:off x="2591134" y="3736712"/>
            <a:ext cx="282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1F75EF2-25BC-FB25-E4FC-0B7672D28B52}"/>
              </a:ext>
            </a:extLst>
          </p:cNvPr>
          <p:cNvSpPr/>
          <p:nvPr/>
        </p:nvSpPr>
        <p:spPr>
          <a:xfrm>
            <a:off x="5418263" y="4079327"/>
            <a:ext cx="1272988" cy="3496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(14 ns)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F946FA-ECA4-4FFD-2575-A7118F2EB505}"/>
              </a:ext>
            </a:extLst>
          </p:cNvPr>
          <p:cNvSpPr txBox="1"/>
          <p:nvPr/>
        </p:nvSpPr>
        <p:spPr>
          <a:xfrm>
            <a:off x="5418262" y="3741117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ACT-RowB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82E8E64-613B-C4C2-CCEA-2ACD8CC96563}"/>
              </a:ext>
            </a:extLst>
          </p:cNvPr>
          <p:cNvSpPr/>
          <p:nvPr/>
        </p:nvSpPr>
        <p:spPr>
          <a:xfrm>
            <a:off x="6691251" y="4079326"/>
            <a:ext cx="1136721" cy="3496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(12 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776A6C-30AE-CA3C-B7D1-B604C0C61241}"/>
              </a:ext>
            </a:extLst>
          </p:cNvPr>
          <p:cNvSpPr txBox="1"/>
          <p:nvPr/>
        </p:nvSpPr>
        <p:spPr>
          <a:xfrm>
            <a:off x="6691249" y="3736712"/>
            <a:ext cx="113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367881-0D32-3E5C-6511-7C10B18AE573}"/>
              </a:ext>
            </a:extLst>
          </p:cNvPr>
          <p:cNvSpPr txBox="1"/>
          <p:nvPr/>
        </p:nvSpPr>
        <p:spPr>
          <a:xfrm>
            <a:off x="7207559" y="2876742"/>
            <a:ext cx="4984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Average Slowdown </a:t>
            </a:r>
            <a:r>
              <a:rPr lang="en-US" sz="2400" b="1" dirty="0">
                <a:solidFill>
                  <a:srgbClr val="C62828"/>
                </a:solidFill>
              </a:rPr>
              <a:t>= 6.5%</a:t>
            </a:r>
          </a:p>
          <a:p>
            <a:r>
              <a:rPr lang="en-US" sz="2400" b="1" dirty="0"/>
              <a:t>Across SPEC-2017 and GAP workloads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B7FD11-8759-3D9E-174E-8FDB322203DC}"/>
              </a:ext>
            </a:extLst>
          </p:cNvPr>
          <p:cNvSpPr/>
          <p:nvPr/>
        </p:nvSpPr>
        <p:spPr>
          <a:xfrm>
            <a:off x="661624" y="4786403"/>
            <a:ext cx="11302268" cy="485729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Goal: Enable low-cost randomized trackers with reactive mitigation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180B08-8AF5-0954-F3AA-614ACFDEAABE}"/>
              </a:ext>
            </a:extLst>
          </p:cNvPr>
          <p:cNvSpPr/>
          <p:nvPr/>
        </p:nvSpPr>
        <p:spPr>
          <a:xfrm>
            <a:off x="661624" y="5457836"/>
            <a:ext cx="11302268" cy="485729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Solution: MIRZA - Mitigating Rowhammer with Randomization and ALERT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AC3B10-247F-CB45-4D88-B1CEF96B169A}"/>
              </a:ext>
            </a:extLst>
          </p:cNvPr>
          <p:cNvSpPr txBox="1"/>
          <p:nvPr/>
        </p:nvSpPr>
        <p:spPr>
          <a:xfrm>
            <a:off x="838200" y="1496314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Updating the inline counter increases PRE time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3A2AB8-AF0F-D224-8009-45CE9B0E6968}"/>
              </a:ext>
            </a:extLst>
          </p:cNvPr>
          <p:cNvSpPr txBox="1"/>
          <p:nvPr/>
        </p:nvSpPr>
        <p:spPr>
          <a:xfrm>
            <a:off x="472526" y="2286051"/>
            <a:ext cx="1696490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Without PRAC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32C1C3-5542-36C8-3387-C30140626263}"/>
              </a:ext>
            </a:extLst>
          </p:cNvPr>
          <p:cNvSpPr txBox="1"/>
          <p:nvPr/>
        </p:nvSpPr>
        <p:spPr>
          <a:xfrm>
            <a:off x="469653" y="3576936"/>
            <a:ext cx="1696490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With PRAC</a:t>
            </a:r>
          </a:p>
        </p:txBody>
      </p:sp>
    </p:spTree>
    <p:extLst>
      <p:ext uri="{BB962C8B-B14F-4D97-AF65-F5344CB8AC3E}">
        <p14:creationId xmlns:p14="http://schemas.microsoft.com/office/powerpoint/2010/main" val="34210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9A52A5-E280-C735-1F77-1F349366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9647-7BD6-3490-E0E0-B64778C7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The Naive MIRZA Design: MINT+ABO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21F13-9DDD-1D8B-2E74-9F68BCD9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E9D58-C3CD-BDBA-9308-F3DE80F988B9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Simply replacing RFM with ABO in MINT doesn’t reduce slowdown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6B44DA-B93E-4230-9A6F-21178C6DE460}"/>
              </a:ext>
            </a:extLst>
          </p:cNvPr>
          <p:cNvSpPr txBox="1"/>
          <p:nvPr/>
        </p:nvSpPr>
        <p:spPr>
          <a:xfrm>
            <a:off x="838200" y="1496314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Replace proactive mitigation (using RFM) in MINT with reactive mitigation (using ABO)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055C3B5-1627-5F7D-A76B-140C78E38236}"/>
              </a:ext>
            </a:extLst>
          </p:cNvPr>
          <p:cNvSpPr/>
          <p:nvPr/>
        </p:nvSpPr>
        <p:spPr>
          <a:xfrm>
            <a:off x="5690808" y="2285716"/>
            <a:ext cx="3516254" cy="907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Raise ALERT if MIRZA-Q is full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Or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Raise ALERT if Ctr &gt; Q-TH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2709F2-CEF1-CEEB-25C3-6382CD08F78D}"/>
              </a:ext>
            </a:extLst>
          </p:cNvPr>
          <p:cNvSpPr txBox="1"/>
          <p:nvPr/>
        </p:nvSpPr>
        <p:spPr>
          <a:xfrm>
            <a:off x="6662530" y="5330704"/>
            <a:ext cx="415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MINT+ABO has similar slowdowns (5-15%)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8090E3-0161-845A-56D2-E847695EFD98}"/>
              </a:ext>
            </a:extLst>
          </p:cNvPr>
          <p:cNvSpPr/>
          <p:nvPr/>
        </p:nvSpPr>
        <p:spPr>
          <a:xfrm>
            <a:off x="1008481" y="2410898"/>
            <a:ext cx="3690841" cy="1325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FCFFC2-F47F-E1E3-C50D-D0E7F021229A}"/>
              </a:ext>
            </a:extLst>
          </p:cNvPr>
          <p:cNvSpPr/>
          <p:nvPr/>
        </p:nvSpPr>
        <p:spPr>
          <a:xfrm>
            <a:off x="3294908" y="2775612"/>
            <a:ext cx="1298383" cy="895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CFDDD6-B703-11BF-5014-6CA1CA52A452}"/>
              </a:ext>
            </a:extLst>
          </p:cNvPr>
          <p:cNvSpPr txBox="1"/>
          <p:nvPr/>
        </p:nvSpPr>
        <p:spPr>
          <a:xfrm>
            <a:off x="3430015" y="2436850"/>
            <a:ext cx="102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MIRZA-Q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185346-375B-A543-56BA-9E1CA00FA6EC}"/>
              </a:ext>
            </a:extLst>
          </p:cNvPr>
          <p:cNvSpPr txBox="1"/>
          <p:nvPr/>
        </p:nvSpPr>
        <p:spPr>
          <a:xfrm>
            <a:off x="686852" y="206751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BANK-0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71AE73-BDA7-1341-8FCE-A06955966F83}"/>
              </a:ext>
            </a:extLst>
          </p:cNvPr>
          <p:cNvSpPr/>
          <p:nvPr/>
        </p:nvSpPr>
        <p:spPr>
          <a:xfrm>
            <a:off x="1228239" y="2588982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74AEC2-E258-4B9B-BDE5-0A4D1966242D}"/>
              </a:ext>
            </a:extLst>
          </p:cNvPr>
          <p:cNvSpPr/>
          <p:nvPr/>
        </p:nvSpPr>
        <p:spPr>
          <a:xfrm>
            <a:off x="1614103" y="2588982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F91BC1-9361-226F-F4B1-3E0AC4A9633E}"/>
              </a:ext>
            </a:extLst>
          </p:cNvPr>
          <p:cNvSpPr/>
          <p:nvPr/>
        </p:nvSpPr>
        <p:spPr>
          <a:xfrm>
            <a:off x="1999967" y="2588981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5130203-EF31-D4B5-3994-74CD1FB73B5E}"/>
              </a:ext>
            </a:extLst>
          </p:cNvPr>
          <p:cNvSpPr/>
          <p:nvPr/>
        </p:nvSpPr>
        <p:spPr>
          <a:xfrm>
            <a:off x="2385831" y="2588981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7DB06621-E134-5950-4A74-039529604CA0}"/>
              </a:ext>
            </a:extLst>
          </p:cNvPr>
          <p:cNvSpPr/>
          <p:nvPr/>
        </p:nvSpPr>
        <p:spPr>
          <a:xfrm rot="5400000">
            <a:off x="1807034" y="2476690"/>
            <a:ext cx="307357" cy="14649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4E58AA-C341-C874-A7D5-5931D6E3C430}"/>
              </a:ext>
            </a:extLst>
          </p:cNvPr>
          <p:cNvSpPr txBox="1"/>
          <p:nvPr/>
        </p:nvSpPr>
        <p:spPr>
          <a:xfrm>
            <a:off x="1381917" y="3332048"/>
            <a:ext cx="113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 ACTs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C067FE-3A52-C480-186D-54EA751DA153}"/>
              </a:ext>
            </a:extLst>
          </p:cNvPr>
          <p:cNvSpPr/>
          <p:nvPr/>
        </p:nvSpPr>
        <p:spPr>
          <a:xfrm>
            <a:off x="3294907" y="3053463"/>
            <a:ext cx="1298383" cy="278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Addr</a:t>
            </a:r>
            <a:r>
              <a:rPr lang="en-US" sz="2400" dirty="0"/>
              <a:t>, Ctr</a:t>
            </a:r>
          </a:p>
        </p:txBody>
      </p: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A7A5053E-4749-2138-6717-C6FDC75EE168}"/>
              </a:ext>
            </a:extLst>
          </p:cNvPr>
          <p:cNvCxnSpPr>
            <a:cxnSpLocks/>
            <a:stCxn id="57" idx="3"/>
            <a:endCxn id="61" idx="1"/>
          </p:cNvCxnSpPr>
          <p:nvPr/>
        </p:nvCxnSpPr>
        <p:spPr>
          <a:xfrm>
            <a:off x="2307324" y="2777832"/>
            <a:ext cx="987583" cy="4149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9B510B9-00E3-C308-306A-2E49015C2C89}"/>
              </a:ext>
            </a:extLst>
          </p:cNvPr>
          <p:cNvSpPr/>
          <p:nvPr/>
        </p:nvSpPr>
        <p:spPr>
          <a:xfrm>
            <a:off x="1008481" y="4415839"/>
            <a:ext cx="3690841" cy="1325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162AFB-B364-70D3-1D73-C409A2CEEB4A}"/>
              </a:ext>
            </a:extLst>
          </p:cNvPr>
          <p:cNvSpPr/>
          <p:nvPr/>
        </p:nvSpPr>
        <p:spPr>
          <a:xfrm>
            <a:off x="3294908" y="4780553"/>
            <a:ext cx="1298383" cy="895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7FBC92-B69F-63E7-5C7A-1ABE03211971}"/>
              </a:ext>
            </a:extLst>
          </p:cNvPr>
          <p:cNvSpPr txBox="1"/>
          <p:nvPr/>
        </p:nvSpPr>
        <p:spPr>
          <a:xfrm>
            <a:off x="3430015" y="4441791"/>
            <a:ext cx="102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MIRZA-Q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F514A8-702A-2AC8-ED4B-3CE09B593521}"/>
              </a:ext>
            </a:extLst>
          </p:cNvPr>
          <p:cNvSpPr txBox="1"/>
          <p:nvPr/>
        </p:nvSpPr>
        <p:spPr>
          <a:xfrm>
            <a:off x="686852" y="4072459"/>
            <a:ext cx="92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BANK-N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1B7345-BF71-AB67-D26D-AF3608859DCF}"/>
              </a:ext>
            </a:extLst>
          </p:cNvPr>
          <p:cNvSpPr/>
          <p:nvPr/>
        </p:nvSpPr>
        <p:spPr>
          <a:xfrm>
            <a:off x="1228239" y="4593923"/>
            <a:ext cx="307357" cy="37770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053861D-101D-4ECD-9A8A-D973714476C8}"/>
              </a:ext>
            </a:extLst>
          </p:cNvPr>
          <p:cNvSpPr/>
          <p:nvPr/>
        </p:nvSpPr>
        <p:spPr>
          <a:xfrm>
            <a:off x="1614103" y="4593923"/>
            <a:ext cx="307357" cy="37770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C3C6F6-F52D-6FAD-5577-23315A2FD659}"/>
              </a:ext>
            </a:extLst>
          </p:cNvPr>
          <p:cNvSpPr/>
          <p:nvPr/>
        </p:nvSpPr>
        <p:spPr>
          <a:xfrm>
            <a:off x="1999967" y="4593922"/>
            <a:ext cx="307357" cy="37770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A9942E-4886-EFE3-C482-72564114AFA5}"/>
              </a:ext>
            </a:extLst>
          </p:cNvPr>
          <p:cNvSpPr/>
          <p:nvPr/>
        </p:nvSpPr>
        <p:spPr>
          <a:xfrm>
            <a:off x="2385831" y="4593922"/>
            <a:ext cx="307357" cy="37770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849570BA-3958-EA2B-263A-90444106A831}"/>
              </a:ext>
            </a:extLst>
          </p:cNvPr>
          <p:cNvSpPr/>
          <p:nvPr/>
        </p:nvSpPr>
        <p:spPr>
          <a:xfrm rot="5400000">
            <a:off x="1807034" y="4481631"/>
            <a:ext cx="307357" cy="14649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0769DB-6B83-E847-1D25-B7F1E484FADB}"/>
              </a:ext>
            </a:extLst>
          </p:cNvPr>
          <p:cNvSpPr txBox="1"/>
          <p:nvPr/>
        </p:nvSpPr>
        <p:spPr>
          <a:xfrm>
            <a:off x="1381917" y="5336989"/>
            <a:ext cx="113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 ACTs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149D19-5DE0-A69E-D80D-EE8A75CBB6D4}"/>
              </a:ext>
            </a:extLst>
          </p:cNvPr>
          <p:cNvSpPr/>
          <p:nvPr/>
        </p:nvSpPr>
        <p:spPr>
          <a:xfrm>
            <a:off x="3294907" y="5058404"/>
            <a:ext cx="1298383" cy="27858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Addr</a:t>
            </a:r>
            <a:r>
              <a:rPr lang="en-US" sz="2400" dirty="0"/>
              <a:t>, Ctr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8726E4AF-4ED3-C219-AD31-ACC8A6272F9F}"/>
              </a:ext>
            </a:extLst>
          </p:cNvPr>
          <p:cNvCxnSpPr>
            <a:cxnSpLocks/>
            <a:stCxn id="70" idx="3"/>
            <a:endCxn id="76" idx="1"/>
          </p:cNvCxnSpPr>
          <p:nvPr/>
        </p:nvCxnSpPr>
        <p:spPr>
          <a:xfrm>
            <a:off x="1535596" y="4782774"/>
            <a:ext cx="1759311" cy="414923"/>
          </a:xfrm>
          <a:prstGeom prst="bentConnector3">
            <a:avLst>
              <a:gd name="adj1" fmla="val 7772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D4D90EC-170E-B30D-657E-B0A4ADD02FBC}"/>
              </a:ext>
            </a:extLst>
          </p:cNvPr>
          <p:cNvCxnSpPr>
            <a:cxnSpLocks/>
            <a:stCxn id="61" idx="3"/>
            <a:endCxn id="49" idx="1"/>
          </p:cNvCxnSpPr>
          <p:nvPr/>
        </p:nvCxnSpPr>
        <p:spPr>
          <a:xfrm flipV="1">
            <a:off x="4593290" y="2739236"/>
            <a:ext cx="1097518" cy="45352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5004C70-91B0-875D-652D-F948FDA27B4F}"/>
              </a:ext>
            </a:extLst>
          </p:cNvPr>
          <p:cNvCxnSpPr>
            <a:cxnSpLocks/>
            <a:stCxn id="66" idx="3"/>
            <a:endCxn id="49" idx="1"/>
          </p:cNvCxnSpPr>
          <p:nvPr/>
        </p:nvCxnSpPr>
        <p:spPr>
          <a:xfrm flipV="1">
            <a:off x="4699322" y="2739236"/>
            <a:ext cx="991486" cy="233938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89C8873-C30A-1432-B0B0-A3D86986274D}"/>
              </a:ext>
            </a:extLst>
          </p:cNvPr>
          <p:cNvSpPr txBox="1"/>
          <p:nvPr/>
        </p:nvSpPr>
        <p:spPr>
          <a:xfrm>
            <a:off x="2587128" y="3743534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2F5627-7C3E-B682-797B-28CE225652A1}"/>
              </a:ext>
            </a:extLst>
          </p:cNvPr>
          <p:cNvSpPr txBox="1"/>
          <p:nvPr/>
        </p:nvSpPr>
        <p:spPr>
          <a:xfrm>
            <a:off x="5032170" y="433365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C9AA098-BD6D-D807-5D28-CF98FE7F0135}"/>
              </a:ext>
            </a:extLst>
          </p:cNvPr>
          <p:cNvSpPr txBox="1"/>
          <p:nvPr/>
        </p:nvSpPr>
        <p:spPr>
          <a:xfrm>
            <a:off x="4792255" y="29852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</a:t>
            </a:r>
          </a:p>
        </p:txBody>
      </p:sp>
      <p:pic>
        <p:nvPicPr>
          <p:cNvPr id="90" name="Picture 89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9664EA3A-C492-31B4-E170-545490AB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70" t="35074" r="13941"/>
          <a:stretch>
            <a:fillRect/>
          </a:stretch>
        </p:blipFill>
        <p:spPr>
          <a:xfrm>
            <a:off x="5960053" y="4140119"/>
            <a:ext cx="5890551" cy="1669456"/>
          </a:xfrm>
          <a:prstGeom prst="rect">
            <a:avLst/>
          </a:prstGeom>
          <a:ln>
            <a:noFill/>
          </a:ln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D2D71A9-C645-F4A1-A994-B03744952249}"/>
              </a:ext>
            </a:extLst>
          </p:cNvPr>
          <p:cNvSpPr txBox="1"/>
          <p:nvPr/>
        </p:nvSpPr>
        <p:spPr>
          <a:xfrm>
            <a:off x="7118011" y="3720678"/>
            <a:ext cx="357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Slowdown of Naïve MIRZA</a:t>
            </a:r>
          </a:p>
        </p:txBody>
      </p:sp>
    </p:spTree>
    <p:extLst>
      <p:ext uri="{BB962C8B-B14F-4D97-AF65-F5344CB8AC3E}">
        <p14:creationId xmlns:p14="http://schemas.microsoft.com/office/powerpoint/2010/main" val="331425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BE9744-7F28-9381-325D-8B03B9810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85A0-40ED-DD36-9CB0-ABA389B5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Insight: Coarse Grained Filtering (CGF)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F85B-77DE-F228-CAFA-ECECBE4C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95A76-A6BD-A337-255A-D0E8BC9145C1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Track ACTs within a region, only invoke MINT if total ACTs exceeds FTH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69A2F-B267-49E6-F075-12C02B4ECDDB}"/>
              </a:ext>
            </a:extLst>
          </p:cNvPr>
          <p:cNvSpPr/>
          <p:nvPr/>
        </p:nvSpPr>
        <p:spPr>
          <a:xfrm>
            <a:off x="872455" y="1820932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D5AEE-D0DE-AE23-4619-545A03D90BB4}"/>
              </a:ext>
            </a:extLst>
          </p:cNvPr>
          <p:cNvSpPr/>
          <p:nvPr/>
        </p:nvSpPr>
        <p:spPr>
          <a:xfrm>
            <a:off x="872455" y="1977344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4FFA5-E747-E12C-5590-B0DD3ACE2BA5}"/>
              </a:ext>
            </a:extLst>
          </p:cNvPr>
          <p:cNvSpPr/>
          <p:nvPr/>
        </p:nvSpPr>
        <p:spPr>
          <a:xfrm>
            <a:off x="872455" y="2133756"/>
            <a:ext cx="2270235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E6A2AF-2572-48D1-0FCE-EAF87360FCC1}"/>
              </a:ext>
            </a:extLst>
          </p:cNvPr>
          <p:cNvSpPr/>
          <p:nvPr/>
        </p:nvSpPr>
        <p:spPr>
          <a:xfrm>
            <a:off x="872455" y="2290168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417BE-5E83-BEE2-33D5-8C9DFE21E77B}"/>
              </a:ext>
            </a:extLst>
          </p:cNvPr>
          <p:cNvSpPr/>
          <p:nvPr/>
        </p:nvSpPr>
        <p:spPr>
          <a:xfrm>
            <a:off x="872455" y="2446580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49FC3-E368-D340-DE3B-EA7B7AFD6B17}"/>
              </a:ext>
            </a:extLst>
          </p:cNvPr>
          <p:cNvSpPr/>
          <p:nvPr/>
        </p:nvSpPr>
        <p:spPr>
          <a:xfrm>
            <a:off x="872455" y="2602992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B36B6A-D126-6A60-A0CF-CF4BEFA4B237}"/>
              </a:ext>
            </a:extLst>
          </p:cNvPr>
          <p:cNvSpPr txBox="1"/>
          <p:nvPr/>
        </p:nvSpPr>
        <p:spPr>
          <a:xfrm rot="16200000">
            <a:off x="160580" y="2059336"/>
            <a:ext cx="84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554A8-AFA2-B8DF-B448-8556BE84B173}"/>
              </a:ext>
            </a:extLst>
          </p:cNvPr>
          <p:cNvSpPr/>
          <p:nvPr/>
        </p:nvSpPr>
        <p:spPr>
          <a:xfrm>
            <a:off x="896266" y="4029818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E7F46F-903B-4706-931F-94E8290880FA}"/>
              </a:ext>
            </a:extLst>
          </p:cNvPr>
          <p:cNvSpPr/>
          <p:nvPr/>
        </p:nvSpPr>
        <p:spPr>
          <a:xfrm>
            <a:off x="896266" y="4186230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96F2B3-7CCF-F51D-DEA1-50146850496A}"/>
              </a:ext>
            </a:extLst>
          </p:cNvPr>
          <p:cNvSpPr/>
          <p:nvPr/>
        </p:nvSpPr>
        <p:spPr>
          <a:xfrm>
            <a:off x="896266" y="4342642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862FAA-E8A2-927E-E02C-E5DD922290E4}"/>
              </a:ext>
            </a:extLst>
          </p:cNvPr>
          <p:cNvSpPr/>
          <p:nvPr/>
        </p:nvSpPr>
        <p:spPr>
          <a:xfrm>
            <a:off x="896266" y="4499054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94971B-C218-0991-5C15-4BE4C982401B}"/>
              </a:ext>
            </a:extLst>
          </p:cNvPr>
          <p:cNvSpPr/>
          <p:nvPr/>
        </p:nvSpPr>
        <p:spPr>
          <a:xfrm>
            <a:off x="896266" y="4655466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8110B5-CCE1-8A1A-0266-D95535B62890}"/>
              </a:ext>
            </a:extLst>
          </p:cNvPr>
          <p:cNvSpPr/>
          <p:nvPr/>
        </p:nvSpPr>
        <p:spPr>
          <a:xfrm>
            <a:off x="896266" y="4811878"/>
            <a:ext cx="2270235" cy="156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58D01A-5E02-392F-126C-5D1F6E6737ED}"/>
              </a:ext>
            </a:extLst>
          </p:cNvPr>
          <p:cNvSpPr txBox="1"/>
          <p:nvPr/>
        </p:nvSpPr>
        <p:spPr>
          <a:xfrm rot="16200000">
            <a:off x="184391" y="4268222"/>
            <a:ext cx="84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0EEC6A-F5DE-24D7-0DA6-300667A13859}"/>
              </a:ext>
            </a:extLst>
          </p:cNvPr>
          <p:cNvSpPr/>
          <p:nvPr/>
        </p:nvSpPr>
        <p:spPr>
          <a:xfrm>
            <a:off x="896266" y="4029818"/>
            <a:ext cx="541639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92B6D1-B4FC-B7AF-A79A-B2B924A8A17F}"/>
              </a:ext>
            </a:extLst>
          </p:cNvPr>
          <p:cNvSpPr/>
          <p:nvPr/>
        </p:nvSpPr>
        <p:spPr>
          <a:xfrm>
            <a:off x="896266" y="4186230"/>
            <a:ext cx="690131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49158E-1E78-EBE8-9010-3CE0D608080B}"/>
              </a:ext>
            </a:extLst>
          </p:cNvPr>
          <p:cNvSpPr/>
          <p:nvPr/>
        </p:nvSpPr>
        <p:spPr>
          <a:xfrm>
            <a:off x="896265" y="4342642"/>
            <a:ext cx="244655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9E88AD-3F1E-3DC1-C952-3071D366668B}"/>
              </a:ext>
            </a:extLst>
          </p:cNvPr>
          <p:cNvSpPr/>
          <p:nvPr/>
        </p:nvSpPr>
        <p:spPr>
          <a:xfrm>
            <a:off x="896264" y="4499054"/>
            <a:ext cx="576809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DABA81-1A0A-8AED-6845-87ED09BBA102}"/>
              </a:ext>
            </a:extLst>
          </p:cNvPr>
          <p:cNvSpPr/>
          <p:nvPr/>
        </p:nvSpPr>
        <p:spPr>
          <a:xfrm>
            <a:off x="896265" y="4655466"/>
            <a:ext cx="490840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5BA0AC-CE36-ED8A-E010-F2DAAD6C940A}"/>
              </a:ext>
            </a:extLst>
          </p:cNvPr>
          <p:cNvSpPr/>
          <p:nvPr/>
        </p:nvSpPr>
        <p:spPr>
          <a:xfrm>
            <a:off x="896264" y="4811878"/>
            <a:ext cx="295456" cy="156412"/>
          </a:xfrm>
          <a:prstGeom prst="rect">
            <a:avLst/>
          </a:prstGeom>
          <a:solidFill>
            <a:srgbClr val="C628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9D288DA-F199-C1DA-98FC-F69036D0745F}"/>
              </a:ext>
            </a:extLst>
          </p:cNvPr>
          <p:cNvSpPr/>
          <p:nvPr/>
        </p:nvSpPr>
        <p:spPr>
          <a:xfrm>
            <a:off x="671687" y="2840949"/>
            <a:ext cx="2719390" cy="830066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Adversarial Pattern</a:t>
            </a:r>
          </a:p>
          <a:p>
            <a:pPr algn="ctr"/>
            <a:r>
              <a:rPr lang="en-US" sz="2400" b="1" dirty="0"/>
              <a:t>Focused ACTs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CE815B9-51D0-58B3-3B74-9CD795E116AB}"/>
              </a:ext>
            </a:extLst>
          </p:cNvPr>
          <p:cNvSpPr/>
          <p:nvPr/>
        </p:nvSpPr>
        <p:spPr>
          <a:xfrm>
            <a:off x="671688" y="5056303"/>
            <a:ext cx="2719389" cy="830066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Benign Workloads</a:t>
            </a:r>
          </a:p>
          <a:p>
            <a:pPr algn="ctr"/>
            <a:r>
              <a:rPr lang="en-US" sz="2400" b="1" dirty="0"/>
              <a:t>Spread-Out ACTs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3379DE-F0F1-6511-6D5C-EE31353FB6F6}"/>
              </a:ext>
            </a:extLst>
          </p:cNvPr>
          <p:cNvSpPr txBox="1"/>
          <p:nvPr/>
        </p:nvSpPr>
        <p:spPr>
          <a:xfrm>
            <a:off x="6731306" y="4342642"/>
            <a:ext cx="508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MINT is designed for worst-case access pattern, frequent RFM/ABOs </a:t>
            </a:r>
          </a:p>
        </p:txBody>
      </p:sp>
      <p:pic>
        <p:nvPicPr>
          <p:cNvPr id="65" name="Picture 64" descr="A diagram of a crossword&#10;&#10;AI-generated content may be incorrect.">
            <a:extLst>
              <a:ext uri="{FF2B5EF4-FFF2-40B4-BE49-F238E27FC236}">
                <a16:creationId xmlns:a16="http://schemas.microsoft.com/office/drawing/2014/main" id="{087889D7-5A43-4BC6-7A21-E0BDF877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0" y="3861835"/>
            <a:ext cx="7772400" cy="19000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3E62E2B-15A2-6D90-D633-7A52C8CCF453}"/>
              </a:ext>
            </a:extLst>
          </p:cNvPr>
          <p:cNvGrpSpPr/>
          <p:nvPr/>
        </p:nvGrpSpPr>
        <p:grpSpPr>
          <a:xfrm>
            <a:off x="5615719" y="1785881"/>
            <a:ext cx="5396255" cy="1851497"/>
            <a:chOff x="6212619" y="2045962"/>
            <a:chExt cx="5396255" cy="1851497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577D381-4F66-1D1B-FC69-A0CBB8BD1EFA}"/>
                </a:ext>
              </a:extLst>
            </p:cNvPr>
            <p:cNvSpPr/>
            <p:nvPr/>
          </p:nvSpPr>
          <p:spPr>
            <a:xfrm>
              <a:off x="6212619" y="2444635"/>
              <a:ext cx="3459968" cy="156890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BAAF881-15A6-C663-B1EC-8C9A1D95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619" y="2045962"/>
              <a:ext cx="0" cy="13687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E066997-B319-A040-A13F-010A38C0B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619" y="3405671"/>
              <a:ext cx="38986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1A42DB5-50E1-E810-F316-B3F0B4EBB097}"/>
                </a:ext>
              </a:extLst>
            </p:cNvPr>
            <p:cNvSpPr txBox="1"/>
            <p:nvPr/>
          </p:nvSpPr>
          <p:spPr>
            <a:xfrm>
              <a:off x="7017964" y="3528127"/>
              <a:ext cx="2287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ACTs/1K Rows in 32ms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448E55C-039D-0BE4-5C01-6FC7A72DA98D}"/>
                </a:ext>
              </a:extLst>
            </p:cNvPr>
            <p:cNvSpPr txBox="1"/>
            <p:nvPr/>
          </p:nvSpPr>
          <p:spPr>
            <a:xfrm>
              <a:off x="9698992" y="2358502"/>
              <a:ext cx="1909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Worst-case = 621K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CD51A6B-219C-C494-B6C4-6261E61D9810}"/>
                </a:ext>
              </a:extLst>
            </p:cNvPr>
            <p:cNvSpPr/>
            <p:nvPr/>
          </p:nvSpPr>
          <p:spPr>
            <a:xfrm>
              <a:off x="6225822" y="2928985"/>
              <a:ext cx="1023112" cy="1568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CDAF566-6DDE-A2A0-EB84-2E3C2DDF73D8}"/>
                </a:ext>
              </a:extLst>
            </p:cNvPr>
            <p:cNvSpPr txBox="1"/>
            <p:nvPr/>
          </p:nvSpPr>
          <p:spPr>
            <a:xfrm>
              <a:off x="7262136" y="2809125"/>
              <a:ext cx="2993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Benign Workloads = 500-1500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83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A8FB864-2962-B327-D20C-1397502F4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827A-FEB8-353A-4707-43BB7045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Effectiveness of CGF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D3630-0578-A495-70AF-99D0810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12FDC8-A040-CA30-4D50-CC3AF8DF109D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CGF with </a:t>
            </a:r>
            <a:r>
              <a:rPr lang="en-US" sz="3200" b="1" dirty="0" err="1">
                <a:ea typeface="Roboto" panose="02000000000000000000" pitchFamily="2" charset="0"/>
              </a:rPr>
              <a:t>Strided</a:t>
            </a:r>
            <a:r>
              <a:rPr lang="en-US" sz="3200" b="1" dirty="0">
                <a:ea typeface="Roboto" panose="02000000000000000000" pitchFamily="2" charset="0"/>
              </a:rPr>
              <a:t> Row2RegionID mapping can filter out 99% ACTs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9FD646-FD8A-5058-BEC0-7C63A6D4AFB3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2487611"/>
          <a:ext cx="6172200" cy="222431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067681717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33004087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19081404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r>
                        <a:rPr lang="en-US" dirty="0"/>
                        <a:t>Region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Sequential Mapping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Strided</a:t>
                      </a:r>
                      <a:r>
                        <a:rPr lang="en-US" dirty="0"/>
                        <a:t> Mapping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92343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RowID</a:t>
                      </a:r>
                      <a:r>
                        <a:rPr lang="en-US" dirty="0"/>
                        <a:t>  0-1023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RowID</a:t>
                      </a:r>
                      <a:r>
                        <a:rPr lang="en-US" dirty="0"/>
                        <a:t>  0, 128, 256 . . .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354654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RowID</a:t>
                      </a:r>
                      <a:r>
                        <a:rPr lang="en-US" dirty="0"/>
                        <a:t> 1024-2047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RowID</a:t>
                      </a:r>
                      <a:r>
                        <a:rPr lang="en-US" dirty="0"/>
                        <a:t>  1, 129, 257 . . .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589675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RowID</a:t>
                      </a:r>
                      <a:r>
                        <a:rPr lang="en-US" dirty="0"/>
                        <a:t> 2048-3071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RowID</a:t>
                      </a:r>
                      <a:r>
                        <a:rPr lang="en-US" dirty="0"/>
                        <a:t>  2, 130, 258 . . .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671166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597396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699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61D4427-3EF2-BF5B-D737-3397634E3F3F}"/>
              </a:ext>
            </a:extLst>
          </p:cNvPr>
          <p:cNvSpPr txBox="1"/>
          <p:nvPr/>
        </p:nvSpPr>
        <p:spPr>
          <a:xfrm>
            <a:off x="838200" y="1496314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 err="1"/>
              <a:t>RowID</a:t>
            </a:r>
            <a:r>
              <a:rPr lang="en-US" sz="2400" b="1" dirty="0"/>
              <a:t> to </a:t>
            </a:r>
            <a:r>
              <a:rPr lang="en-US" sz="2400" b="1" dirty="0" err="1"/>
              <a:t>RegionID</a:t>
            </a:r>
            <a:r>
              <a:rPr lang="en-US" sz="2400" b="1" dirty="0"/>
              <a:t> mapping impacts the effectiveness of filtering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E489D0F-930E-ED90-35EA-01A1FD87BA42}"/>
              </a:ext>
            </a:extLst>
          </p:cNvPr>
          <p:cNvGraphicFramePr>
            <a:graphicFrameLocks noGrp="1"/>
          </p:cNvGraphicFramePr>
          <p:nvPr/>
        </p:nvGraphicFramePr>
        <p:xfrm>
          <a:off x="6826250" y="2487611"/>
          <a:ext cx="5245100" cy="2224316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67681717"/>
                    </a:ext>
                  </a:extLst>
                </a:gridCol>
                <a:gridCol w="2256053">
                  <a:extLst>
                    <a:ext uri="{9D8B030D-6E8A-4147-A177-3AD203B41FA5}">
                      <a16:colId xmlns:a16="http://schemas.microsoft.com/office/drawing/2014/main" val="2330040875"/>
                    </a:ext>
                  </a:extLst>
                </a:gridCol>
                <a:gridCol w="2201647">
                  <a:extLst>
                    <a:ext uri="{9D8B030D-6E8A-4147-A177-3AD203B41FA5}">
                      <a16:colId xmlns:a16="http://schemas.microsoft.com/office/drawing/2014/main" val="2519081404"/>
                    </a:ext>
                  </a:extLst>
                </a:gridCol>
              </a:tblGrid>
              <a:tr h="670640">
                <a:tc>
                  <a:txBody>
                    <a:bodyPr/>
                    <a:lstStyle/>
                    <a:p>
                      <a:r>
                        <a:rPr lang="en-US" dirty="0"/>
                        <a:t>FTH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Sequential Mapping</a:t>
                      </a:r>
                      <a:br>
                        <a:rPr lang="en-US" dirty="0"/>
                      </a:br>
                      <a:r>
                        <a:rPr lang="en-US" dirty="0"/>
                        <a:t>(ACTs Filtered)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Strided</a:t>
                      </a:r>
                      <a:r>
                        <a:rPr lang="en-US" dirty="0"/>
                        <a:t> Mapping</a:t>
                      </a:r>
                    </a:p>
                    <a:p>
                      <a:r>
                        <a:rPr lang="en-US" dirty="0"/>
                        <a:t>(ACTs Filtered)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923431"/>
                  </a:ext>
                </a:extLst>
              </a:tr>
              <a:tr h="388419"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98.34%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354654"/>
                  </a:ext>
                </a:extLst>
              </a:tr>
              <a:tr h="388419">
                <a:tc>
                  <a:txBody>
                    <a:bodyPr/>
                    <a:lstStyle/>
                    <a:p>
                      <a:r>
                        <a:rPr lang="en-US" b="1" dirty="0"/>
                        <a:t>1500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5.55%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99.12%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589675"/>
                  </a:ext>
                </a:extLst>
              </a:tr>
              <a:tr h="388419">
                <a:tc>
                  <a:txBody>
                    <a:bodyPr/>
                    <a:lstStyle/>
                    <a:p>
                      <a:r>
                        <a:rPr lang="en-US" dirty="0"/>
                        <a:t>1600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5.94%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99.62%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671166"/>
                  </a:ext>
                </a:extLst>
              </a:tr>
              <a:tr h="388419">
                <a:tc>
                  <a:txBody>
                    <a:bodyPr/>
                    <a:lstStyle/>
                    <a:p>
                      <a:r>
                        <a:rPr lang="en-US" dirty="0"/>
                        <a:t>1700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59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38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44703-16D8-3304-83E7-C37FC49B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EA74-B195-2AFE-5619-B28C4039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Typical Rowhammer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996EB-DCDC-74E9-96C0-5866E3D9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F10AE-6913-B6E4-993F-CF0EBE9C8E6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In-DRAM defense solves Rowhammer transparently within DRAM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19CBEC-75E6-99EA-D436-97AF6F4D1EC4}"/>
              </a:ext>
            </a:extLst>
          </p:cNvPr>
          <p:cNvSpPr txBox="1"/>
          <p:nvPr/>
        </p:nvSpPr>
        <p:spPr>
          <a:xfrm>
            <a:off x="615746" y="1747707"/>
            <a:ext cx="439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❶Track Aggressor Rows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2504C-DACA-55E8-48E5-89D10A757540}"/>
              </a:ext>
            </a:extLst>
          </p:cNvPr>
          <p:cNvSpPr txBox="1"/>
          <p:nvPr/>
        </p:nvSpPr>
        <p:spPr>
          <a:xfrm>
            <a:off x="7177616" y="1747707"/>
            <a:ext cx="3656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❷Mitigative Action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F39270-639A-21B5-3D0A-06F58EC2D2FD}"/>
              </a:ext>
            </a:extLst>
          </p:cNvPr>
          <p:cNvGrpSpPr/>
          <p:nvPr/>
        </p:nvGrpSpPr>
        <p:grpSpPr>
          <a:xfrm>
            <a:off x="7555201" y="2489715"/>
            <a:ext cx="4130230" cy="2945357"/>
            <a:chOff x="7831806" y="1556169"/>
            <a:chExt cx="4130230" cy="2945357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3A8BEAF-4544-80A8-3D55-E4D357F08ADC}"/>
                </a:ext>
              </a:extLst>
            </p:cNvPr>
            <p:cNvSpPr/>
            <p:nvPr/>
          </p:nvSpPr>
          <p:spPr>
            <a:xfrm>
              <a:off x="7831806" y="3660934"/>
              <a:ext cx="1548537" cy="448575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Refresh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3E5338-9ED9-C480-E94D-B8EFA7D7D1F2}"/>
                </a:ext>
              </a:extLst>
            </p:cNvPr>
            <p:cNvGrpSpPr/>
            <p:nvPr/>
          </p:nvGrpSpPr>
          <p:grpSpPr>
            <a:xfrm>
              <a:off x="9680299" y="3263715"/>
              <a:ext cx="2281737" cy="1237811"/>
              <a:chOff x="6133069" y="1528220"/>
              <a:chExt cx="2275429" cy="165588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FE4A9D1-AE21-A883-468B-723D88D3088F}"/>
                  </a:ext>
                </a:extLst>
              </p:cNvPr>
              <p:cNvSpPr/>
              <p:nvPr/>
            </p:nvSpPr>
            <p:spPr>
              <a:xfrm>
                <a:off x="6133070" y="2080182"/>
                <a:ext cx="2275428" cy="551962"/>
              </a:xfrm>
              <a:prstGeom prst="rect">
                <a:avLst/>
              </a:prstGeom>
              <a:solidFill>
                <a:srgbClr val="C6282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Aggressor Row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281B2E-73B6-318A-6364-25B3907B8A75}"/>
                  </a:ext>
                </a:extLst>
              </p:cNvPr>
              <p:cNvSpPr/>
              <p:nvPr/>
            </p:nvSpPr>
            <p:spPr>
              <a:xfrm>
                <a:off x="6133069" y="2632143"/>
                <a:ext cx="2275428" cy="551962"/>
              </a:xfrm>
              <a:prstGeom prst="rect">
                <a:avLst/>
              </a:prstGeom>
              <a:solidFill>
                <a:srgbClr val="FFD58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Victim Row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EB406F-3D49-42B9-CF37-837BE23AF5D6}"/>
                  </a:ext>
                </a:extLst>
              </p:cNvPr>
              <p:cNvSpPr/>
              <p:nvPr/>
            </p:nvSpPr>
            <p:spPr>
              <a:xfrm>
                <a:off x="6133069" y="1528220"/>
                <a:ext cx="2275428" cy="551962"/>
              </a:xfrm>
              <a:prstGeom prst="rect">
                <a:avLst/>
              </a:prstGeom>
              <a:solidFill>
                <a:srgbClr val="FFD58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Victim Row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937A3E-0DE4-05CC-36D4-ECAD100DB535}"/>
                </a:ext>
              </a:extLst>
            </p:cNvPr>
            <p:cNvCxnSpPr>
              <a:cxnSpLocks/>
              <a:stCxn id="21" idx="3"/>
              <a:endCxn id="26" idx="1"/>
            </p:cNvCxnSpPr>
            <p:nvPr/>
          </p:nvCxnSpPr>
          <p:spPr>
            <a:xfrm flipV="1">
              <a:off x="9380343" y="3470017"/>
              <a:ext cx="299956" cy="415205"/>
            </a:xfrm>
            <a:prstGeom prst="straightConnector1">
              <a:avLst/>
            </a:prstGeom>
            <a:ln w="38100">
              <a:solidFill>
                <a:srgbClr val="004DD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4DF60D7-3313-2414-5E41-B980E0C3B499}"/>
                </a:ext>
              </a:extLst>
            </p:cNvPr>
            <p:cNvCxnSpPr>
              <a:cxnSpLocks/>
              <a:stCxn id="21" idx="3"/>
              <a:endCxn id="25" idx="1"/>
            </p:cNvCxnSpPr>
            <p:nvPr/>
          </p:nvCxnSpPr>
          <p:spPr>
            <a:xfrm>
              <a:off x="9380343" y="3885222"/>
              <a:ext cx="299956" cy="410002"/>
            </a:xfrm>
            <a:prstGeom prst="straightConnector1">
              <a:avLst/>
            </a:prstGeom>
            <a:ln w="38100">
              <a:solidFill>
                <a:srgbClr val="004DD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74DFBCC-DEA4-C0CE-F18E-E817408A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24" t="22168" r="6770" b="21442"/>
            <a:stretch>
              <a:fillRect/>
            </a:stretch>
          </p:blipFill>
          <p:spPr>
            <a:xfrm>
              <a:off x="10004433" y="1556169"/>
              <a:ext cx="1631933" cy="1066251"/>
            </a:xfrm>
            <a:prstGeom prst="rect">
              <a:avLst/>
            </a:prstGeom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AF618C6-4F42-A2F0-403A-ACCB6D18F69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9680299" y="2089295"/>
              <a:ext cx="324134" cy="11880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8FAF1CE-0845-EE76-EED9-3471DC717532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 flipV="1">
              <a:off x="11636366" y="2089295"/>
              <a:ext cx="325669" cy="11880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2" name="Graphic 71" descr="Processor with solid fill">
            <a:extLst>
              <a:ext uri="{FF2B5EF4-FFF2-40B4-BE49-F238E27FC236}">
                <a16:creationId xmlns:a16="http://schemas.microsoft.com/office/drawing/2014/main" id="{F4657951-E97D-CADD-075F-66D0AD990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6764" y="4397503"/>
            <a:ext cx="774362" cy="774362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85E4433-9610-A6FE-AAAA-A0D4DF4F5897}"/>
              </a:ext>
            </a:extLst>
          </p:cNvPr>
          <p:cNvSpPr/>
          <p:nvPr/>
        </p:nvSpPr>
        <p:spPr>
          <a:xfrm>
            <a:off x="723842" y="5171865"/>
            <a:ext cx="1785552" cy="801170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Controller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69C43E01-A25A-94CC-9F4B-51E0097E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924" t="22168" r="6770" b="21442"/>
          <a:stretch>
            <a:fillRect/>
          </a:stretch>
        </p:blipFill>
        <p:spPr>
          <a:xfrm>
            <a:off x="3597317" y="4493615"/>
            <a:ext cx="770818" cy="503627"/>
          </a:xfrm>
          <a:prstGeom prst="rect">
            <a:avLst/>
          </a:prstGeom>
        </p:spPr>
      </p:pic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4CB9BCFC-7259-5165-8474-D81BFBE83470}"/>
              </a:ext>
            </a:extLst>
          </p:cNvPr>
          <p:cNvSpPr/>
          <p:nvPr/>
        </p:nvSpPr>
        <p:spPr>
          <a:xfrm>
            <a:off x="3102645" y="5171865"/>
            <a:ext cx="1785552" cy="801170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In-DRAM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959BA4-F13C-FB25-BB4C-906C516C99F2}"/>
              </a:ext>
            </a:extLst>
          </p:cNvPr>
          <p:cNvSpPr/>
          <p:nvPr/>
        </p:nvSpPr>
        <p:spPr>
          <a:xfrm>
            <a:off x="2986691" y="4397503"/>
            <a:ext cx="1992070" cy="16274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80A7077B-9978-52B2-CBFD-8044C0F4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01911"/>
              </p:ext>
            </p:extLst>
          </p:nvPr>
        </p:nvGraphicFramePr>
        <p:xfrm>
          <a:off x="1719273" y="2614685"/>
          <a:ext cx="2191586" cy="15108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0139">
                  <a:extLst>
                    <a:ext uri="{9D8B030D-6E8A-4147-A177-3AD203B41FA5}">
                      <a16:colId xmlns:a16="http://schemas.microsoft.com/office/drawing/2014/main" val="1632961699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886432814"/>
                    </a:ext>
                  </a:extLst>
                </a:gridCol>
              </a:tblGrid>
              <a:tr h="3777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RowID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6836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8494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5418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077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375BE5-815E-3596-901F-7540549A7827}"/>
              </a:ext>
            </a:extLst>
          </p:cNvPr>
          <p:cNvSpPr txBox="1"/>
          <p:nvPr/>
        </p:nvSpPr>
        <p:spPr>
          <a:xfrm>
            <a:off x="5048409" y="3157689"/>
            <a:ext cx="2016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#ACTs &gt; TRH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4C3C9D8B-DAE7-30C1-F85E-17FD2DEF37AD}"/>
              </a:ext>
            </a:extLst>
          </p:cNvPr>
          <p:cNvSpPr/>
          <p:nvPr/>
        </p:nvSpPr>
        <p:spPr>
          <a:xfrm rot="16200000">
            <a:off x="6052572" y="2468577"/>
            <a:ext cx="233893" cy="2541971"/>
          </a:xfrm>
          <a:prstGeom prst="downArrow">
            <a:avLst>
              <a:gd name="adj1" fmla="val 50000"/>
              <a:gd name="adj2" fmla="val 7802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3" grpId="0" animBg="1"/>
      <p:bldP spid="75" grpId="0" animBg="1"/>
      <p:bldP spid="77" grpId="0" animBg="1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FAF5E6-A01C-B434-1FBC-CFB070601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24F7-73F5-4E71-82DB-A7199D18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MIRZA: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EF6A-D49B-2854-507B-FDF63E6A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11198-8506-1185-C43E-D0B6DADDA1C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reduces the probability of ACT selection from 1/48 to 1/1200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040C1-D6B3-45B3-8219-02FA67BB2CF1}"/>
              </a:ext>
            </a:extLst>
          </p:cNvPr>
          <p:cNvSpPr txBox="1"/>
          <p:nvPr/>
        </p:nvSpPr>
        <p:spPr>
          <a:xfrm>
            <a:off x="838200" y="1496314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Naïve MIRZA: MINT-Window = 48 ACTs for TRHD=1000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A3DE8A26-D772-07C8-26C9-22A263C0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21877"/>
            <a:ext cx="7772400" cy="261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0CAF6-11E4-0CFE-E0E4-9228FE0F7206}"/>
              </a:ext>
            </a:extLst>
          </p:cNvPr>
          <p:cNvSpPr txBox="1"/>
          <p:nvPr/>
        </p:nvSpPr>
        <p:spPr>
          <a:xfrm>
            <a:off x="838200" y="1983426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MIRZA with CGF: FTH=1500 and MINT-Window = 12 ACTs for TRHD=1000</a:t>
            </a:r>
          </a:p>
        </p:txBody>
      </p:sp>
    </p:spTree>
    <p:extLst>
      <p:ext uri="{BB962C8B-B14F-4D97-AF65-F5344CB8AC3E}">
        <p14:creationId xmlns:p14="http://schemas.microsoft.com/office/powerpoint/2010/main" val="1355089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CAF3011-1434-FB3D-F260-07D86293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6889-1E54-7AD3-77AE-881EA26E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Insight: Coarse Grained Filtering (CGF)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FE0F3-8CC1-5B73-E7B1-6FD0C2FB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F0B45-4961-FF3D-25D7-1DB04ED96EE8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uses filtering and ABO to minimize mitigation overheads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6499AD4-F2CD-CE17-8275-A396C0C0AEF0}"/>
              </a:ext>
            </a:extLst>
          </p:cNvPr>
          <p:cNvGrpSpPr/>
          <p:nvPr/>
        </p:nvGrpSpPr>
        <p:grpSpPr>
          <a:xfrm>
            <a:off x="316954" y="2237824"/>
            <a:ext cx="2791481" cy="938472"/>
            <a:chOff x="316954" y="2237824"/>
            <a:chExt cx="2791481" cy="9384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C901C9-3802-DBEE-8F63-CE2FFFD28A7C}"/>
                </a:ext>
              </a:extLst>
            </p:cNvPr>
            <p:cNvSpPr/>
            <p:nvPr/>
          </p:nvSpPr>
          <p:spPr>
            <a:xfrm>
              <a:off x="838200" y="223782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EA71B1-61A6-82C2-F3A5-2D9921023D21}"/>
                </a:ext>
              </a:extLst>
            </p:cNvPr>
            <p:cNvSpPr/>
            <p:nvPr/>
          </p:nvSpPr>
          <p:spPr>
            <a:xfrm>
              <a:off x="838200" y="2394236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CB2559-DEE6-DFF0-A3AE-91D085B193FA}"/>
                </a:ext>
              </a:extLst>
            </p:cNvPr>
            <p:cNvSpPr/>
            <p:nvPr/>
          </p:nvSpPr>
          <p:spPr>
            <a:xfrm>
              <a:off x="838200" y="2550648"/>
              <a:ext cx="2270235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8B9C2A-F361-B384-AB7F-8AE9D2C1EBDE}"/>
                </a:ext>
              </a:extLst>
            </p:cNvPr>
            <p:cNvSpPr/>
            <p:nvPr/>
          </p:nvSpPr>
          <p:spPr>
            <a:xfrm>
              <a:off x="838200" y="2707060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DD07EF-4F22-2D37-6FD5-B5A55D3A479E}"/>
                </a:ext>
              </a:extLst>
            </p:cNvPr>
            <p:cNvSpPr/>
            <p:nvPr/>
          </p:nvSpPr>
          <p:spPr>
            <a:xfrm>
              <a:off x="838200" y="2863472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63AF8-96DC-3B18-EF5B-7D4B121D519D}"/>
                </a:ext>
              </a:extLst>
            </p:cNvPr>
            <p:cNvSpPr/>
            <p:nvPr/>
          </p:nvSpPr>
          <p:spPr>
            <a:xfrm>
              <a:off x="838200" y="301988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FFF2AA-E6FF-139B-CC0D-284F54781ADB}"/>
                </a:ext>
              </a:extLst>
            </p:cNvPr>
            <p:cNvSpPr txBox="1"/>
            <p:nvPr/>
          </p:nvSpPr>
          <p:spPr>
            <a:xfrm rot="16200000">
              <a:off x="126325" y="2476228"/>
              <a:ext cx="842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Rows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73A854B-6688-FC30-B04E-1E7586D749EB}"/>
              </a:ext>
            </a:extLst>
          </p:cNvPr>
          <p:cNvGrpSpPr/>
          <p:nvPr/>
        </p:nvGrpSpPr>
        <p:grpSpPr>
          <a:xfrm>
            <a:off x="3677267" y="2237824"/>
            <a:ext cx="2791481" cy="938472"/>
            <a:chOff x="3677267" y="2237824"/>
            <a:chExt cx="2791481" cy="9384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972C74-4EBE-C247-31C7-391A14B1C987}"/>
                </a:ext>
              </a:extLst>
            </p:cNvPr>
            <p:cNvSpPr/>
            <p:nvPr/>
          </p:nvSpPr>
          <p:spPr>
            <a:xfrm>
              <a:off x="4198513" y="223782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3F124B-8956-6F98-6FC5-8764EA4FE2F4}"/>
                </a:ext>
              </a:extLst>
            </p:cNvPr>
            <p:cNvSpPr/>
            <p:nvPr/>
          </p:nvSpPr>
          <p:spPr>
            <a:xfrm>
              <a:off x="4198513" y="2394236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B70D88-E6AF-5F6B-2A9D-C3167A159AC0}"/>
                </a:ext>
              </a:extLst>
            </p:cNvPr>
            <p:cNvSpPr/>
            <p:nvPr/>
          </p:nvSpPr>
          <p:spPr>
            <a:xfrm>
              <a:off x="4198513" y="2550648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0EEDF8-D7DC-C575-1564-5CFD686A2B5B}"/>
                </a:ext>
              </a:extLst>
            </p:cNvPr>
            <p:cNvSpPr/>
            <p:nvPr/>
          </p:nvSpPr>
          <p:spPr>
            <a:xfrm>
              <a:off x="4198513" y="2707060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3A6449-F091-77D3-8142-70DA032191A5}"/>
                </a:ext>
              </a:extLst>
            </p:cNvPr>
            <p:cNvSpPr/>
            <p:nvPr/>
          </p:nvSpPr>
          <p:spPr>
            <a:xfrm>
              <a:off x="4198513" y="2863472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F30F70-914F-B83F-BCF4-017158C6D0BC}"/>
                </a:ext>
              </a:extLst>
            </p:cNvPr>
            <p:cNvSpPr/>
            <p:nvPr/>
          </p:nvSpPr>
          <p:spPr>
            <a:xfrm>
              <a:off x="4198513" y="3019884"/>
              <a:ext cx="2270235" cy="156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D6825-46D5-A5E0-0812-201FD5EE58DE}"/>
                </a:ext>
              </a:extLst>
            </p:cNvPr>
            <p:cNvSpPr txBox="1"/>
            <p:nvPr/>
          </p:nvSpPr>
          <p:spPr>
            <a:xfrm rot="16200000">
              <a:off x="3486638" y="2476228"/>
              <a:ext cx="842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Rows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BB9812-1820-BD3F-7968-7570BC65911C}"/>
                </a:ext>
              </a:extLst>
            </p:cNvPr>
            <p:cNvSpPr/>
            <p:nvPr/>
          </p:nvSpPr>
          <p:spPr>
            <a:xfrm>
              <a:off x="4198513" y="2237824"/>
              <a:ext cx="541639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B1BCDD-E346-EF2D-ED84-F5E126558064}"/>
                </a:ext>
              </a:extLst>
            </p:cNvPr>
            <p:cNvSpPr/>
            <p:nvPr/>
          </p:nvSpPr>
          <p:spPr>
            <a:xfrm>
              <a:off x="4198513" y="2394236"/>
              <a:ext cx="690131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3600C8-B6BB-0415-9B33-D5912DECA638}"/>
                </a:ext>
              </a:extLst>
            </p:cNvPr>
            <p:cNvSpPr/>
            <p:nvPr/>
          </p:nvSpPr>
          <p:spPr>
            <a:xfrm>
              <a:off x="4198512" y="2550648"/>
              <a:ext cx="244655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181861-0064-6159-BC6A-82623E38305E}"/>
                </a:ext>
              </a:extLst>
            </p:cNvPr>
            <p:cNvSpPr/>
            <p:nvPr/>
          </p:nvSpPr>
          <p:spPr>
            <a:xfrm>
              <a:off x="4198511" y="2707060"/>
              <a:ext cx="576809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A850E0-D0EF-2855-10D5-8FAF9D81A5C6}"/>
                </a:ext>
              </a:extLst>
            </p:cNvPr>
            <p:cNvSpPr/>
            <p:nvPr/>
          </p:nvSpPr>
          <p:spPr>
            <a:xfrm>
              <a:off x="4198512" y="2863472"/>
              <a:ext cx="490840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5EDD62-7459-7212-424B-EF2ABF421A82}"/>
                </a:ext>
              </a:extLst>
            </p:cNvPr>
            <p:cNvSpPr/>
            <p:nvPr/>
          </p:nvSpPr>
          <p:spPr>
            <a:xfrm>
              <a:off x="4198511" y="3019884"/>
              <a:ext cx="295456" cy="156412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EA56DBE-BEAF-8DA8-8B76-50E4BAA919A8}"/>
              </a:ext>
            </a:extLst>
          </p:cNvPr>
          <p:cNvSpPr/>
          <p:nvPr/>
        </p:nvSpPr>
        <p:spPr>
          <a:xfrm>
            <a:off x="637432" y="3257841"/>
            <a:ext cx="2719390" cy="830066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Adversarial Pattern</a:t>
            </a:r>
          </a:p>
          <a:p>
            <a:pPr algn="ctr"/>
            <a:r>
              <a:rPr lang="en-US" sz="2400" b="1" dirty="0"/>
              <a:t>Focused ACTs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185106C-78B5-8F06-CC71-D542A71794D5}"/>
              </a:ext>
            </a:extLst>
          </p:cNvPr>
          <p:cNvSpPr/>
          <p:nvPr/>
        </p:nvSpPr>
        <p:spPr>
          <a:xfrm>
            <a:off x="3973935" y="3264309"/>
            <a:ext cx="2719389" cy="830066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Benign Workloads</a:t>
            </a:r>
          </a:p>
          <a:p>
            <a:pPr algn="ctr"/>
            <a:r>
              <a:rPr lang="en-US" sz="2400" b="1" dirty="0"/>
              <a:t>Spread-Out ACTs</a:t>
            </a:r>
          </a:p>
        </p:txBody>
      </p:sp>
      <p:pic>
        <p:nvPicPr>
          <p:cNvPr id="65" name="Picture 64" descr="A diagram of a crossword&#10;&#10;AI-generated content may be incorrect.">
            <a:extLst>
              <a:ext uri="{FF2B5EF4-FFF2-40B4-BE49-F238E27FC236}">
                <a16:creationId xmlns:a16="http://schemas.microsoft.com/office/drawing/2014/main" id="{2CB18B7A-C80E-4A44-F7FF-317A110D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6" y="4274213"/>
            <a:ext cx="7021183" cy="17164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AD70B15-252A-473E-6B20-402F53164750}"/>
              </a:ext>
            </a:extLst>
          </p:cNvPr>
          <p:cNvGrpSpPr/>
          <p:nvPr/>
        </p:nvGrpSpPr>
        <p:grpSpPr>
          <a:xfrm>
            <a:off x="7097487" y="2237824"/>
            <a:ext cx="4528445" cy="1684686"/>
            <a:chOff x="6212619" y="2045962"/>
            <a:chExt cx="6018963" cy="189833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9BDD04-33E1-C060-B339-12F55864BF87}"/>
                </a:ext>
              </a:extLst>
            </p:cNvPr>
            <p:cNvSpPr/>
            <p:nvPr/>
          </p:nvSpPr>
          <p:spPr>
            <a:xfrm>
              <a:off x="6212619" y="2444635"/>
              <a:ext cx="3459968" cy="156890"/>
            </a:xfrm>
            <a:prstGeom prst="rect">
              <a:avLst/>
            </a:prstGeom>
            <a:solidFill>
              <a:srgbClr val="C628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2DBC83A-291F-CA9D-F341-7D07837E9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619" y="2045962"/>
              <a:ext cx="0" cy="13687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6950307-5262-65A0-199D-BC936FD0B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619" y="3405671"/>
              <a:ext cx="38986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323197F-829D-EF52-C410-0CA305CAFADA}"/>
                </a:ext>
              </a:extLst>
            </p:cNvPr>
            <p:cNvSpPr txBox="1"/>
            <p:nvPr/>
          </p:nvSpPr>
          <p:spPr>
            <a:xfrm>
              <a:off x="7017962" y="3528127"/>
              <a:ext cx="3366900" cy="41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ACTs/1K Rows in 32ms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E14381F-3EF8-D91F-CF63-E0BB6AF3B239}"/>
                </a:ext>
              </a:extLst>
            </p:cNvPr>
            <p:cNvSpPr txBox="1"/>
            <p:nvPr/>
          </p:nvSpPr>
          <p:spPr>
            <a:xfrm>
              <a:off x="9698990" y="2358502"/>
              <a:ext cx="2532592" cy="41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Worst-case = 621K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311A428-5525-2F7E-41BB-131F79146428}"/>
                </a:ext>
              </a:extLst>
            </p:cNvPr>
            <p:cNvSpPr/>
            <p:nvPr/>
          </p:nvSpPr>
          <p:spPr>
            <a:xfrm>
              <a:off x="6225822" y="2928985"/>
              <a:ext cx="1023112" cy="1568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CDF9000-D7CB-51F7-76DA-135B6C26ADB5}"/>
                </a:ext>
              </a:extLst>
            </p:cNvPr>
            <p:cNvSpPr txBox="1"/>
            <p:nvPr/>
          </p:nvSpPr>
          <p:spPr>
            <a:xfrm>
              <a:off x="7262134" y="2809124"/>
              <a:ext cx="4252507" cy="41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Benign Workloads = 500-1500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7808CEF-CC64-69FA-500B-088A7CEFC593}"/>
              </a:ext>
            </a:extLst>
          </p:cNvPr>
          <p:cNvSpPr txBox="1"/>
          <p:nvPr/>
        </p:nvSpPr>
        <p:spPr>
          <a:xfrm>
            <a:off x="838199" y="1670812"/>
            <a:ext cx="1112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MINT is designed for worst-case access pattern, which results in frequent mitigations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E3B1BF2-2F8A-6B8E-107A-344752F039BE}"/>
              </a:ext>
            </a:extLst>
          </p:cNvPr>
          <p:cNvSpPr txBox="1"/>
          <p:nvPr/>
        </p:nvSpPr>
        <p:spPr>
          <a:xfrm>
            <a:off x="8312889" y="4716933"/>
            <a:ext cx="343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99% ACTs skip mitigation with FTH=1500</a:t>
            </a:r>
          </a:p>
        </p:txBody>
      </p:sp>
    </p:spTree>
    <p:extLst>
      <p:ext uri="{BB962C8B-B14F-4D97-AF65-F5344CB8AC3E}">
        <p14:creationId xmlns:p14="http://schemas.microsoft.com/office/powerpoint/2010/main" val="21996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 animBg="1"/>
      <p:bldP spid="1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3DEA1F-1DF8-FCB2-8C62-BDD7932B9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7B71-315F-5D73-E7C6-07105B16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Slowdown of MIRZA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ADDD-B024-D7E7-12FB-C32BAEBD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F01DC-B45C-590A-FE75-05F847080BC2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For TRHD=1K MIRZA incurs a slowdown of just 0.36% vs 6.5% of PRAC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F3A16-0D1E-981F-BA5E-1BD90137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4" y="1868488"/>
            <a:ext cx="11924191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8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9677E70-E44E-FD8A-27AF-B71DC7D0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6B24-C915-9B97-C0C6-7EC4A41E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Area Overhead of MIRZA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0C9A2-D984-01C4-CB38-34F53560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D132E-6D9A-4FE8-6112-F04DF85CCAF7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MIRZA requires very little SRAM overheads making it practical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D889F-4AC4-8E3E-9FDB-114E18E6D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5813"/>
            <a:ext cx="7772400" cy="1583445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close-up of a chart&#10;&#10;AI-generated content may be incorrect.">
            <a:extLst>
              <a:ext uri="{FF2B5EF4-FFF2-40B4-BE49-F238E27FC236}">
                <a16:creationId xmlns:a16="http://schemas.microsoft.com/office/drawing/2014/main" id="{9E1D10B3-A3C8-EAC9-7F12-A120B482C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36" r="35169"/>
          <a:stretch>
            <a:fillRect/>
          </a:stretch>
        </p:blipFill>
        <p:spPr>
          <a:xfrm>
            <a:off x="838200" y="4128296"/>
            <a:ext cx="4330700" cy="166328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1395DC-627B-3DF1-1A7E-29ADBBBB5A4B}"/>
              </a:ext>
            </a:extLst>
          </p:cNvPr>
          <p:cNvSpPr txBox="1"/>
          <p:nvPr/>
        </p:nvSpPr>
        <p:spPr>
          <a:xfrm>
            <a:off x="838200" y="1638460"/>
            <a:ext cx="461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Proposed configurations of MIRZA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A4668-A8E6-1F0E-2B7B-586B542CA697}"/>
              </a:ext>
            </a:extLst>
          </p:cNvPr>
          <p:cNvSpPr txBox="1"/>
          <p:nvPr/>
        </p:nvSpPr>
        <p:spPr>
          <a:xfrm>
            <a:off x="838200" y="3693715"/>
            <a:ext cx="787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SRAM Overhead at TRHD=4.8K (last publicly available TRHD)</a:t>
            </a:r>
          </a:p>
        </p:txBody>
      </p:sp>
    </p:spTree>
    <p:extLst>
      <p:ext uri="{BB962C8B-B14F-4D97-AF65-F5344CB8AC3E}">
        <p14:creationId xmlns:p14="http://schemas.microsoft.com/office/powerpoint/2010/main" val="1768883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EDE835-67FC-FF70-8DAB-8D74BE511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7806-D535-094D-DB30-84EDC1F5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Impact of MIRZA on Refresh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AF22-BDE8-918A-9C0F-548F899F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A7393-0993-31C8-11D4-7A5BB51D2E75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Reactive mitigations of MIRZA reduce the Refresh Power by 10-125x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D84A3-FE49-4452-3149-EE9A40BF1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74" y="2590255"/>
            <a:ext cx="9174052" cy="3320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A19631-5396-865B-623C-5A7B5BDDB19F}"/>
              </a:ext>
            </a:extLst>
          </p:cNvPr>
          <p:cNvSpPr txBox="1"/>
          <p:nvPr/>
        </p:nvSpPr>
        <p:spPr>
          <a:xfrm>
            <a:off x="838200" y="1496314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Mitigations require refreshing victim rows, consuming additional energy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50556-E0D6-71B2-4A3F-19E6F1D9415B}"/>
              </a:ext>
            </a:extLst>
          </p:cNvPr>
          <p:cNvSpPr txBox="1"/>
          <p:nvPr/>
        </p:nvSpPr>
        <p:spPr>
          <a:xfrm>
            <a:off x="838200" y="1962903"/>
            <a:ext cx="10780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Refresh Power Overhead = (Victim Refreshes / Demand Refreshes)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014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B87A31-60C1-9904-76EB-4005B755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6E9EE6D-14A1-ADEA-8BF3-85D668349AE3}"/>
              </a:ext>
            </a:extLst>
          </p:cNvPr>
          <p:cNvGraphicFramePr>
            <a:graphicFrameLocks noGrp="1"/>
          </p:cNvGraphicFramePr>
          <p:nvPr/>
        </p:nvGraphicFramePr>
        <p:xfrm>
          <a:off x="832627" y="2614661"/>
          <a:ext cx="2191586" cy="15108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0139">
                  <a:extLst>
                    <a:ext uri="{9D8B030D-6E8A-4147-A177-3AD203B41FA5}">
                      <a16:colId xmlns:a16="http://schemas.microsoft.com/office/drawing/2014/main" val="1632961699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886432814"/>
                    </a:ext>
                  </a:extLst>
                </a:gridCol>
              </a:tblGrid>
              <a:tr h="3777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RowID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6836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8494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5418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077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A2863E-E081-F10A-A10A-F3D549027011}"/>
              </a:ext>
            </a:extLst>
          </p:cNvPr>
          <p:cNvSpPr txBox="1"/>
          <p:nvPr/>
        </p:nvSpPr>
        <p:spPr>
          <a:xfrm>
            <a:off x="615746" y="1747707"/>
            <a:ext cx="439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❶Track Aggressor Rows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1ADCF-3C3C-C435-DF64-0DECB6C1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In-DRAM Rowhammer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CE4E7-C22A-5810-8B11-F24F1EE7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AE6D7-4089-8F80-C30E-521D7414E39B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Probabilistic trackers reduce the SRAM cost for tracking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A61931A-DBAD-D8A9-4C2A-79D26188D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574" y="2586525"/>
            <a:ext cx="1697294" cy="169729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F5F1F45-4D94-59A8-AA45-993CF0243F5D}"/>
              </a:ext>
            </a:extLst>
          </p:cNvPr>
          <p:cNvSpPr txBox="1"/>
          <p:nvPr/>
        </p:nvSpPr>
        <p:spPr>
          <a:xfrm>
            <a:off x="7177616" y="1747707"/>
            <a:ext cx="3656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❷Mitigative Action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6055AA7-DEB7-08ED-7F91-2793A2CEF0AF}"/>
              </a:ext>
            </a:extLst>
          </p:cNvPr>
          <p:cNvSpPr txBox="1"/>
          <p:nvPr/>
        </p:nvSpPr>
        <p:spPr>
          <a:xfrm>
            <a:off x="838200" y="4226082"/>
            <a:ext cx="219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Counter-Based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93B0D9A-3E28-5345-9F1D-FEA339E643DF}"/>
              </a:ext>
            </a:extLst>
          </p:cNvPr>
          <p:cNvSpPr/>
          <p:nvPr/>
        </p:nvSpPr>
        <p:spPr>
          <a:xfrm>
            <a:off x="849343" y="4722918"/>
            <a:ext cx="2191586" cy="452378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ProTRR</a:t>
            </a:r>
            <a:r>
              <a:rPr lang="en-US" sz="2400" b="1" dirty="0">
                <a:solidFill>
                  <a:schemeClr val="bg1"/>
                </a:solidFill>
              </a:rPr>
              <a:t>, Mithril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7BF084-CFE1-FD96-19C2-629C85A44168}"/>
              </a:ext>
            </a:extLst>
          </p:cNvPr>
          <p:cNvSpPr txBox="1"/>
          <p:nvPr/>
        </p:nvSpPr>
        <p:spPr>
          <a:xfrm>
            <a:off x="827056" y="5561727"/>
            <a:ext cx="2202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2828"/>
                </a:solidFill>
              </a:rPr>
              <a:t>(costly SRAM)</a:t>
            </a:r>
            <a:endParaRPr lang="en-US" sz="2400" dirty="0"/>
          </a:p>
        </p:txBody>
      </p:sp>
      <p:grpSp>
        <p:nvGrpSpPr>
          <p:cNvPr id="24" name="Graphic 45">
            <a:extLst>
              <a:ext uri="{FF2B5EF4-FFF2-40B4-BE49-F238E27FC236}">
                <a16:creationId xmlns:a16="http://schemas.microsoft.com/office/drawing/2014/main" id="{A05DCD00-B467-610D-1D07-83A21513034B}"/>
              </a:ext>
            </a:extLst>
          </p:cNvPr>
          <p:cNvGrpSpPr/>
          <p:nvPr/>
        </p:nvGrpSpPr>
        <p:grpSpPr>
          <a:xfrm>
            <a:off x="3884361" y="2536125"/>
            <a:ext cx="1079857" cy="1505506"/>
            <a:chOff x="2152179" y="2066621"/>
            <a:chExt cx="1079857" cy="1505506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6E5D5D0-C78E-0D3B-54CF-DE6750E26A8D}"/>
                </a:ext>
              </a:extLst>
            </p:cNvPr>
            <p:cNvSpPr/>
            <p:nvPr/>
          </p:nvSpPr>
          <p:spPr>
            <a:xfrm>
              <a:off x="2453627" y="2669941"/>
              <a:ext cx="778409" cy="902185"/>
            </a:xfrm>
            <a:custGeom>
              <a:avLst/>
              <a:gdLst>
                <a:gd name="csX0" fmla="*/ 679026 w 778409"/>
                <a:gd name="csY0" fmla="*/ 363187 h 902185"/>
                <a:gd name="csX1" fmla="*/ 491569 w 778409"/>
                <a:gd name="csY1" fmla="*/ 363187 h 902185"/>
                <a:gd name="csX2" fmla="*/ 396232 w 778409"/>
                <a:gd name="csY2" fmla="*/ 328177 h 902185"/>
                <a:gd name="csX3" fmla="*/ 445439 w 778409"/>
                <a:gd name="csY3" fmla="*/ 245108 h 902185"/>
                <a:gd name="csX4" fmla="*/ 525429 w 778409"/>
                <a:gd name="csY4" fmla="*/ 100471 h 902185"/>
                <a:gd name="csX5" fmla="*/ 414702 w 778409"/>
                <a:gd name="csY5" fmla="*/ 20524 h 902185"/>
                <a:gd name="csX6" fmla="*/ 294738 w 778409"/>
                <a:gd name="csY6" fmla="*/ 183587 h 902185"/>
                <a:gd name="csX7" fmla="*/ 0 w 778409"/>
                <a:gd name="csY7" fmla="*/ 419333 h 902185"/>
                <a:gd name="csX8" fmla="*/ 0 w 778409"/>
                <a:gd name="csY8" fmla="*/ 767553 h 902185"/>
                <a:gd name="csX9" fmla="*/ 358788 w 778409"/>
                <a:gd name="csY9" fmla="*/ 879750 h 902185"/>
                <a:gd name="csX10" fmla="*/ 599265 w 778409"/>
                <a:gd name="csY10" fmla="*/ 855721 h 902185"/>
                <a:gd name="csX11" fmla="*/ 727544 w 778409"/>
                <a:gd name="csY11" fmla="*/ 555651 h 902185"/>
                <a:gd name="csX12" fmla="*/ 679026 w 778409"/>
                <a:gd name="csY12" fmla="*/ 363187 h 902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78409" h="902185">
                  <a:moveTo>
                    <a:pt x="679026" y="363187"/>
                  </a:moveTo>
                  <a:cubicBezTo>
                    <a:pt x="659407" y="363187"/>
                    <a:pt x="591088" y="363187"/>
                    <a:pt x="491569" y="363187"/>
                  </a:cubicBezTo>
                  <a:cubicBezTo>
                    <a:pt x="411579" y="363187"/>
                    <a:pt x="396232" y="349725"/>
                    <a:pt x="396232" y="328177"/>
                  </a:cubicBezTo>
                  <a:cubicBezTo>
                    <a:pt x="396232" y="303598"/>
                    <a:pt x="436250" y="260499"/>
                    <a:pt x="445439" y="245108"/>
                  </a:cubicBezTo>
                  <a:cubicBezTo>
                    <a:pt x="454719" y="229718"/>
                    <a:pt x="513117" y="177430"/>
                    <a:pt x="525429" y="100471"/>
                  </a:cubicBezTo>
                  <a:cubicBezTo>
                    <a:pt x="537744" y="23603"/>
                    <a:pt x="445439" y="-31805"/>
                    <a:pt x="414702" y="20524"/>
                  </a:cubicBezTo>
                  <a:cubicBezTo>
                    <a:pt x="396462" y="51585"/>
                    <a:pt x="350102" y="143567"/>
                    <a:pt x="294738" y="183587"/>
                  </a:cubicBezTo>
                  <a:cubicBezTo>
                    <a:pt x="192003" y="257788"/>
                    <a:pt x="107052" y="419333"/>
                    <a:pt x="0" y="419333"/>
                  </a:cubicBezTo>
                  <a:lnTo>
                    <a:pt x="0" y="767553"/>
                  </a:lnTo>
                  <a:cubicBezTo>
                    <a:pt x="88168" y="767553"/>
                    <a:pt x="288031" y="865554"/>
                    <a:pt x="358788" y="879750"/>
                  </a:cubicBezTo>
                  <a:cubicBezTo>
                    <a:pt x="438964" y="895785"/>
                    <a:pt x="543672" y="931209"/>
                    <a:pt x="599265" y="855721"/>
                  </a:cubicBezTo>
                  <a:cubicBezTo>
                    <a:pt x="633540" y="809178"/>
                    <a:pt x="687251" y="683839"/>
                    <a:pt x="727544" y="555651"/>
                  </a:cubicBezTo>
                  <a:cubicBezTo>
                    <a:pt x="829821" y="457421"/>
                    <a:pt x="759202" y="363187"/>
                    <a:pt x="679026" y="363187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2D7446-1212-405B-2035-8E451E39C372}"/>
                </a:ext>
              </a:extLst>
            </p:cNvPr>
            <p:cNvSpPr/>
            <p:nvPr/>
          </p:nvSpPr>
          <p:spPr>
            <a:xfrm>
              <a:off x="2963666" y="2379464"/>
              <a:ext cx="22006" cy="180196"/>
            </a:xfrm>
            <a:prstGeom prst="rect">
              <a:avLst/>
            </a:pr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3635753-91D4-5677-E05F-1D76CE17A37A}"/>
                </a:ext>
              </a:extLst>
            </p:cNvPr>
            <p:cNvSpPr/>
            <p:nvPr/>
          </p:nvSpPr>
          <p:spPr>
            <a:xfrm>
              <a:off x="3032906" y="2437950"/>
              <a:ext cx="22835" cy="180243"/>
            </a:xfrm>
            <a:custGeom>
              <a:avLst/>
              <a:gdLst>
                <a:gd name="csX0" fmla="*/ 782 w 22835"/>
                <a:gd name="csY0" fmla="*/ 180244 h 180243"/>
                <a:gd name="csX1" fmla="*/ 22836 w 22835"/>
                <a:gd name="csY1" fmla="*/ 180153 h 180243"/>
                <a:gd name="csX2" fmla="*/ 22054 w 22835"/>
                <a:gd name="csY2" fmla="*/ 0 h 180243"/>
                <a:gd name="csX3" fmla="*/ 0 w 22835"/>
                <a:gd name="csY3" fmla="*/ 47 h 180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835" h="180243">
                  <a:moveTo>
                    <a:pt x="782" y="180244"/>
                  </a:moveTo>
                  <a:lnTo>
                    <a:pt x="22836" y="180153"/>
                  </a:lnTo>
                  <a:lnTo>
                    <a:pt x="2205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58BAE08-13A6-3D25-5AF9-947F5675D5B7}"/>
                </a:ext>
              </a:extLst>
            </p:cNvPr>
            <p:cNvSpPr/>
            <p:nvPr/>
          </p:nvSpPr>
          <p:spPr>
            <a:xfrm>
              <a:off x="2152179" y="3101589"/>
              <a:ext cx="224533" cy="452378"/>
            </a:xfrm>
            <a:custGeom>
              <a:avLst/>
              <a:gdLst>
                <a:gd name="csX0" fmla="*/ 0 w 224533"/>
                <a:gd name="csY0" fmla="*/ 78473 h 452378"/>
                <a:gd name="csX1" fmla="*/ 0 w 224533"/>
                <a:gd name="csY1" fmla="*/ 373902 h 452378"/>
                <a:gd name="csX2" fmla="*/ 78520 w 224533"/>
                <a:gd name="csY2" fmla="*/ 452378 h 452378"/>
                <a:gd name="csX3" fmla="*/ 172202 w 224533"/>
                <a:gd name="csY3" fmla="*/ 452378 h 452378"/>
                <a:gd name="csX4" fmla="*/ 224534 w 224533"/>
                <a:gd name="csY4" fmla="*/ 400093 h 452378"/>
                <a:gd name="csX5" fmla="*/ 224534 w 224533"/>
                <a:gd name="csY5" fmla="*/ 0 h 452378"/>
                <a:gd name="csX6" fmla="*/ 78520 w 224533"/>
                <a:gd name="csY6" fmla="*/ 0 h 452378"/>
                <a:gd name="csX7" fmla="*/ 0 w 224533"/>
                <a:gd name="csY7" fmla="*/ 78473 h 4523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533" h="452378">
                  <a:moveTo>
                    <a:pt x="0" y="78473"/>
                  </a:moveTo>
                  <a:lnTo>
                    <a:pt x="0" y="373902"/>
                  </a:lnTo>
                  <a:cubicBezTo>
                    <a:pt x="0" y="417228"/>
                    <a:pt x="35148" y="452378"/>
                    <a:pt x="78520" y="452378"/>
                  </a:cubicBezTo>
                  <a:lnTo>
                    <a:pt x="172202" y="452378"/>
                  </a:lnTo>
                  <a:cubicBezTo>
                    <a:pt x="201057" y="452378"/>
                    <a:pt x="224534" y="428992"/>
                    <a:pt x="224534" y="400093"/>
                  </a:cubicBezTo>
                  <a:lnTo>
                    <a:pt x="224534" y="0"/>
                  </a:lnTo>
                  <a:lnTo>
                    <a:pt x="78520" y="0"/>
                  </a:lnTo>
                  <a:cubicBezTo>
                    <a:pt x="35148" y="0"/>
                    <a:pt x="0" y="35148"/>
                    <a:pt x="0" y="7847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6D642A9-E9D5-A2B9-E26E-E9C14C95A3AF}"/>
                </a:ext>
              </a:extLst>
            </p:cNvPr>
            <p:cNvSpPr/>
            <p:nvPr/>
          </p:nvSpPr>
          <p:spPr>
            <a:xfrm>
              <a:off x="2976480" y="2155352"/>
              <a:ext cx="139127" cy="96410"/>
            </a:xfrm>
            <a:custGeom>
              <a:avLst/>
              <a:gdLst>
                <a:gd name="csX0" fmla="*/ 4370 w 139127"/>
                <a:gd name="csY0" fmla="*/ 37893 h 96410"/>
                <a:gd name="csX1" fmla="*/ 7264 w 139127"/>
                <a:gd name="csY1" fmla="*/ 41477 h 96410"/>
                <a:gd name="csX2" fmla="*/ 10892 w 139127"/>
                <a:gd name="csY2" fmla="*/ 44141 h 96410"/>
                <a:gd name="csX3" fmla="*/ 14982 w 139127"/>
                <a:gd name="csY3" fmla="*/ 45520 h 96410"/>
                <a:gd name="csX4" fmla="*/ 18887 w 139127"/>
                <a:gd name="csY4" fmla="*/ 45429 h 96410"/>
                <a:gd name="csX5" fmla="*/ 44893 w 139127"/>
                <a:gd name="csY5" fmla="*/ 39501 h 96410"/>
                <a:gd name="csX6" fmla="*/ 55782 w 139127"/>
                <a:gd name="csY6" fmla="*/ 58385 h 96410"/>
                <a:gd name="csX7" fmla="*/ 69014 w 139127"/>
                <a:gd name="csY7" fmla="*/ 75613 h 96410"/>
                <a:gd name="csX8" fmla="*/ 85416 w 139127"/>
                <a:gd name="csY8" fmla="*/ 88296 h 96410"/>
                <a:gd name="csX9" fmla="*/ 103059 w 139127"/>
                <a:gd name="csY9" fmla="*/ 95371 h 96410"/>
                <a:gd name="csX10" fmla="*/ 119738 w 139127"/>
                <a:gd name="csY10" fmla="*/ 95647 h 96410"/>
                <a:gd name="csX11" fmla="*/ 132188 w 139127"/>
                <a:gd name="csY11" fmla="*/ 88616 h 96410"/>
                <a:gd name="csX12" fmla="*/ 138436 w 139127"/>
                <a:gd name="csY12" fmla="*/ 75981 h 96410"/>
                <a:gd name="csX13" fmla="*/ 138116 w 139127"/>
                <a:gd name="csY13" fmla="*/ 59532 h 96410"/>
                <a:gd name="csX14" fmla="*/ 130812 w 139127"/>
                <a:gd name="csY14" fmla="*/ 41107 h 96410"/>
                <a:gd name="csX15" fmla="*/ 111560 w 139127"/>
                <a:gd name="csY15" fmla="*/ 7706 h 96410"/>
                <a:gd name="csX16" fmla="*/ 108711 w 139127"/>
                <a:gd name="csY16" fmla="*/ 4168 h 96410"/>
                <a:gd name="csX17" fmla="*/ 104988 w 139127"/>
                <a:gd name="csY17" fmla="*/ 1595 h 96410"/>
                <a:gd name="csX18" fmla="*/ 100992 w 139127"/>
                <a:gd name="csY18" fmla="*/ 172 h 96410"/>
                <a:gd name="csX19" fmla="*/ 97087 w 139127"/>
                <a:gd name="csY19" fmla="*/ 172 h 96410"/>
                <a:gd name="csX20" fmla="*/ 5058 w 139127"/>
                <a:gd name="csY20" fmla="*/ 21308 h 96410"/>
                <a:gd name="csX21" fmla="*/ 1980 w 139127"/>
                <a:gd name="csY21" fmla="*/ 22870 h 96410"/>
                <a:gd name="csX22" fmla="*/ 280 w 139127"/>
                <a:gd name="csY22" fmla="*/ 25628 h 96410"/>
                <a:gd name="csX23" fmla="*/ 95 w 139127"/>
                <a:gd name="csY23" fmla="*/ 29121 h 96410"/>
                <a:gd name="csX24" fmla="*/ 1612 w 139127"/>
                <a:gd name="csY24" fmla="*/ 33026 h 96410"/>
                <a:gd name="csX25" fmla="*/ 4370 w 139127"/>
                <a:gd name="csY25" fmla="*/ 37893 h 96410"/>
                <a:gd name="csX26" fmla="*/ 100166 w 139127"/>
                <a:gd name="csY26" fmla="*/ 26731 h 96410"/>
                <a:gd name="csX27" fmla="*/ 111102 w 139127"/>
                <a:gd name="csY27" fmla="*/ 45615 h 96410"/>
                <a:gd name="csX28" fmla="*/ 114595 w 139127"/>
                <a:gd name="csY28" fmla="*/ 54389 h 96410"/>
                <a:gd name="csX29" fmla="*/ 114686 w 139127"/>
                <a:gd name="csY29" fmla="*/ 62155 h 96410"/>
                <a:gd name="csX30" fmla="*/ 111746 w 139127"/>
                <a:gd name="csY30" fmla="*/ 68127 h 96410"/>
                <a:gd name="csX31" fmla="*/ 105865 w 139127"/>
                <a:gd name="csY31" fmla="*/ 71482 h 96410"/>
                <a:gd name="csX32" fmla="*/ 97916 w 139127"/>
                <a:gd name="csY32" fmla="*/ 71344 h 96410"/>
                <a:gd name="csX33" fmla="*/ 89554 w 139127"/>
                <a:gd name="csY33" fmla="*/ 67945 h 96410"/>
                <a:gd name="csX34" fmla="*/ 81788 w 139127"/>
                <a:gd name="csY34" fmla="*/ 61925 h 96410"/>
                <a:gd name="csX35" fmla="*/ 75586 w 139127"/>
                <a:gd name="csY35" fmla="*/ 53839 h 96410"/>
                <a:gd name="csX36" fmla="*/ 64651 w 139127"/>
                <a:gd name="csY36" fmla="*/ 34955 h 96410"/>
                <a:gd name="csX37" fmla="*/ 100166 w 139127"/>
                <a:gd name="csY37" fmla="*/ 26731 h 964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39127" h="96410">
                  <a:moveTo>
                    <a:pt x="4370" y="37893"/>
                  </a:moveTo>
                  <a:cubicBezTo>
                    <a:pt x="5152" y="39181"/>
                    <a:pt x="6117" y="40375"/>
                    <a:pt x="7264" y="41477"/>
                  </a:cubicBezTo>
                  <a:cubicBezTo>
                    <a:pt x="8319" y="42533"/>
                    <a:pt x="9607" y="43406"/>
                    <a:pt x="10892" y="44141"/>
                  </a:cubicBezTo>
                  <a:cubicBezTo>
                    <a:pt x="12224" y="44785"/>
                    <a:pt x="13650" y="45291"/>
                    <a:pt x="14982" y="45520"/>
                  </a:cubicBezTo>
                  <a:cubicBezTo>
                    <a:pt x="16362" y="45706"/>
                    <a:pt x="17694" y="45750"/>
                    <a:pt x="18887" y="45429"/>
                  </a:cubicBezTo>
                  <a:lnTo>
                    <a:pt x="44893" y="39501"/>
                  </a:lnTo>
                  <a:lnTo>
                    <a:pt x="55782" y="58385"/>
                  </a:lnTo>
                  <a:cubicBezTo>
                    <a:pt x="59410" y="64725"/>
                    <a:pt x="63959" y="70468"/>
                    <a:pt x="69014" y="75613"/>
                  </a:cubicBezTo>
                  <a:cubicBezTo>
                    <a:pt x="74069" y="80621"/>
                    <a:pt x="79626" y="84941"/>
                    <a:pt x="85416" y="88296"/>
                  </a:cubicBezTo>
                  <a:cubicBezTo>
                    <a:pt x="91206" y="91651"/>
                    <a:pt x="97269" y="94086"/>
                    <a:pt x="103059" y="95371"/>
                  </a:cubicBezTo>
                  <a:cubicBezTo>
                    <a:pt x="108893" y="96659"/>
                    <a:pt x="114592" y="96750"/>
                    <a:pt x="119738" y="95647"/>
                  </a:cubicBezTo>
                  <a:cubicBezTo>
                    <a:pt x="124931" y="94406"/>
                    <a:pt x="129065" y="91971"/>
                    <a:pt x="132188" y="88616"/>
                  </a:cubicBezTo>
                  <a:cubicBezTo>
                    <a:pt x="135405" y="85217"/>
                    <a:pt x="137472" y="80945"/>
                    <a:pt x="138436" y="75981"/>
                  </a:cubicBezTo>
                  <a:cubicBezTo>
                    <a:pt x="139448" y="71065"/>
                    <a:pt x="139357" y="65504"/>
                    <a:pt x="138116" y="59532"/>
                  </a:cubicBezTo>
                  <a:cubicBezTo>
                    <a:pt x="136875" y="53698"/>
                    <a:pt x="134440" y="47402"/>
                    <a:pt x="130812" y="41107"/>
                  </a:cubicBezTo>
                  <a:lnTo>
                    <a:pt x="111560" y="7706"/>
                  </a:lnTo>
                  <a:cubicBezTo>
                    <a:pt x="110825" y="6465"/>
                    <a:pt x="109814" y="5224"/>
                    <a:pt x="108711" y="4168"/>
                  </a:cubicBezTo>
                  <a:cubicBezTo>
                    <a:pt x="107608" y="3113"/>
                    <a:pt x="106367" y="2192"/>
                    <a:pt x="104988" y="1595"/>
                  </a:cubicBezTo>
                  <a:cubicBezTo>
                    <a:pt x="103700" y="860"/>
                    <a:pt x="102324" y="445"/>
                    <a:pt x="100992" y="172"/>
                  </a:cubicBezTo>
                  <a:cubicBezTo>
                    <a:pt x="99660" y="-57"/>
                    <a:pt x="98328" y="-57"/>
                    <a:pt x="97087" y="172"/>
                  </a:cubicBezTo>
                  <a:lnTo>
                    <a:pt x="5058" y="21308"/>
                  </a:lnTo>
                  <a:cubicBezTo>
                    <a:pt x="3770" y="21629"/>
                    <a:pt x="2762" y="22135"/>
                    <a:pt x="1980" y="22870"/>
                  </a:cubicBezTo>
                  <a:cubicBezTo>
                    <a:pt x="1197" y="23605"/>
                    <a:pt x="600" y="24569"/>
                    <a:pt x="280" y="25628"/>
                  </a:cubicBezTo>
                  <a:cubicBezTo>
                    <a:pt x="4" y="26684"/>
                    <a:pt x="-88" y="27880"/>
                    <a:pt x="95" y="29121"/>
                  </a:cubicBezTo>
                  <a:cubicBezTo>
                    <a:pt x="277" y="30362"/>
                    <a:pt x="783" y="31741"/>
                    <a:pt x="1612" y="33026"/>
                  </a:cubicBezTo>
                  <a:lnTo>
                    <a:pt x="4370" y="37893"/>
                  </a:lnTo>
                  <a:close/>
                  <a:moveTo>
                    <a:pt x="100166" y="26731"/>
                  </a:moveTo>
                  <a:lnTo>
                    <a:pt x="111102" y="45615"/>
                  </a:lnTo>
                  <a:cubicBezTo>
                    <a:pt x="112801" y="48602"/>
                    <a:pt x="113951" y="51587"/>
                    <a:pt x="114595" y="54389"/>
                  </a:cubicBezTo>
                  <a:cubicBezTo>
                    <a:pt x="115148" y="57147"/>
                    <a:pt x="115192" y="59811"/>
                    <a:pt x="114686" y="62155"/>
                  </a:cubicBezTo>
                  <a:cubicBezTo>
                    <a:pt x="114271" y="64498"/>
                    <a:pt x="113263" y="66566"/>
                    <a:pt x="111746" y="68127"/>
                  </a:cubicBezTo>
                  <a:cubicBezTo>
                    <a:pt x="110275" y="69735"/>
                    <a:pt x="108252" y="70885"/>
                    <a:pt x="105865" y="71482"/>
                  </a:cubicBezTo>
                  <a:cubicBezTo>
                    <a:pt x="103383" y="72079"/>
                    <a:pt x="100719" y="71988"/>
                    <a:pt x="97916" y="71344"/>
                  </a:cubicBezTo>
                  <a:cubicBezTo>
                    <a:pt x="95158" y="70747"/>
                    <a:pt x="92312" y="69597"/>
                    <a:pt x="89554" y="67945"/>
                  </a:cubicBezTo>
                  <a:cubicBezTo>
                    <a:pt x="86889" y="66427"/>
                    <a:pt x="84222" y="64316"/>
                    <a:pt x="81788" y="61925"/>
                  </a:cubicBezTo>
                  <a:cubicBezTo>
                    <a:pt x="79353" y="59582"/>
                    <a:pt x="77286" y="56780"/>
                    <a:pt x="75586" y="53839"/>
                  </a:cubicBezTo>
                  <a:lnTo>
                    <a:pt x="64651" y="34955"/>
                  </a:lnTo>
                  <a:lnTo>
                    <a:pt x="100166" y="26731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23D4E98-2FE0-39DB-4105-33954E79DEDA}"/>
                </a:ext>
              </a:extLst>
            </p:cNvPr>
            <p:cNvSpPr/>
            <p:nvPr/>
          </p:nvSpPr>
          <p:spPr>
            <a:xfrm>
              <a:off x="2876660" y="2066621"/>
              <a:ext cx="325721" cy="314310"/>
            </a:xfrm>
            <a:custGeom>
              <a:avLst/>
              <a:gdLst>
                <a:gd name="csX0" fmla="*/ 75106 w 325721"/>
                <a:gd name="csY0" fmla="*/ 257844 h 314310"/>
                <a:gd name="csX1" fmla="*/ 207061 w 325721"/>
                <a:gd name="csY1" fmla="*/ 314310 h 314310"/>
                <a:gd name="csX2" fmla="*/ 273543 w 325721"/>
                <a:gd name="csY2" fmla="*/ 287569 h 314310"/>
                <a:gd name="csX3" fmla="*/ 307129 w 325721"/>
                <a:gd name="csY3" fmla="*/ 249066 h 314310"/>
                <a:gd name="csX4" fmla="*/ 319811 w 325721"/>
                <a:gd name="csY4" fmla="*/ 158140 h 314310"/>
                <a:gd name="csX5" fmla="*/ 250616 w 325721"/>
                <a:gd name="csY5" fmla="*/ 56463 h 314310"/>
                <a:gd name="csX6" fmla="*/ 118616 w 325721"/>
                <a:gd name="csY6" fmla="*/ 0 h 314310"/>
                <a:gd name="csX7" fmla="*/ 52088 w 325721"/>
                <a:gd name="csY7" fmla="*/ 26741 h 314310"/>
                <a:gd name="csX8" fmla="*/ 18592 w 325721"/>
                <a:gd name="csY8" fmla="*/ 65244 h 314310"/>
                <a:gd name="csX9" fmla="*/ 5866 w 325721"/>
                <a:gd name="csY9" fmla="*/ 156170 h 314310"/>
                <a:gd name="csX10" fmla="*/ 75106 w 325721"/>
                <a:gd name="csY10" fmla="*/ 257844 h 314310"/>
                <a:gd name="csX11" fmla="*/ 74556 w 325721"/>
                <a:gd name="csY11" fmla="*/ 46313 h 314310"/>
                <a:gd name="csX12" fmla="*/ 118481 w 325721"/>
                <a:gd name="csY12" fmla="*/ 29634 h 314310"/>
                <a:gd name="csX13" fmla="*/ 231002 w 325721"/>
                <a:gd name="csY13" fmla="*/ 78888 h 314310"/>
                <a:gd name="csX14" fmla="*/ 289859 w 325721"/>
                <a:gd name="csY14" fmla="*/ 161819 h 314310"/>
                <a:gd name="csX15" fmla="*/ 284714 w 325721"/>
                <a:gd name="csY15" fmla="*/ 229541 h 314310"/>
                <a:gd name="csX16" fmla="*/ 240788 w 325721"/>
                <a:gd name="csY16" fmla="*/ 246220 h 314310"/>
                <a:gd name="csX17" fmla="*/ 128176 w 325721"/>
                <a:gd name="csY17" fmla="*/ 196919 h 314310"/>
                <a:gd name="csX18" fmla="*/ 69366 w 325721"/>
                <a:gd name="csY18" fmla="*/ 114033 h 314310"/>
                <a:gd name="csX19" fmla="*/ 74556 w 325721"/>
                <a:gd name="csY19" fmla="*/ 46313 h 3143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25721" h="314310">
                  <a:moveTo>
                    <a:pt x="75106" y="257844"/>
                  </a:moveTo>
                  <a:cubicBezTo>
                    <a:pt x="115629" y="293221"/>
                    <a:pt x="164976" y="314310"/>
                    <a:pt x="207061" y="314310"/>
                  </a:cubicBezTo>
                  <a:cubicBezTo>
                    <a:pt x="235316" y="314310"/>
                    <a:pt x="258381" y="305074"/>
                    <a:pt x="273543" y="287569"/>
                  </a:cubicBezTo>
                  <a:lnTo>
                    <a:pt x="307129" y="249066"/>
                  </a:lnTo>
                  <a:cubicBezTo>
                    <a:pt x="326336" y="227104"/>
                    <a:pt x="330838" y="194805"/>
                    <a:pt x="319811" y="158140"/>
                  </a:cubicBezTo>
                  <a:cubicBezTo>
                    <a:pt x="309014" y="122119"/>
                    <a:pt x="284431" y="85960"/>
                    <a:pt x="250616" y="56463"/>
                  </a:cubicBezTo>
                  <a:cubicBezTo>
                    <a:pt x="210048" y="21133"/>
                    <a:pt x="160704" y="0"/>
                    <a:pt x="118616" y="0"/>
                  </a:cubicBezTo>
                  <a:cubicBezTo>
                    <a:pt x="90314" y="0"/>
                    <a:pt x="67296" y="9280"/>
                    <a:pt x="52088" y="26741"/>
                  </a:cubicBezTo>
                  <a:lnTo>
                    <a:pt x="18592" y="65244"/>
                  </a:lnTo>
                  <a:cubicBezTo>
                    <a:pt x="-568" y="87251"/>
                    <a:pt x="-5117" y="119552"/>
                    <a:pt x="5866" y="156170"/>
                  </a:cubicBezTo>
                  <a:cubicBezTo>
                    <a:pt x="16711" y="192235"/>
                    <a:pt x="41246" y="228347"/>
                    <a:pt x="75106" y="257844"/>
                  </a:cubicBezTo>
                  <a:close/>
                  <a:moveTo>
                    <a:pt x="74556" y="46313"/>
                  </a:moveTo>
                  <a:cubicBezTo>
                    <a:pt x="84113" y="35424"/>
                    <a:pt x="99274" y="29634"/>
                    <a:pt x="118481" y="29634"/>
                  </a:cubicBezTo>
                  <a:cubicBezTo>
                    <a:pt x="153032" y="29634"/>
                    <a:pt x="196128" y="48518"/>
                    <a:pt x="231002" y="78888"/>
                  </a:cubicBezTo>
                  <a:cubicBezTo>
                    <a:pt x="258846" y="103147"/>
                    <a:pt x="279750" y="132599"/>
                    <a:pt x="289859" y="161819"/>
                  </a:cubicBezTo>
                  <a:cubicBezTo>
                    <a:pt x="299784" y="190306"/>
                    <a:pt x="297946" y="214380"/>
                    <a:pt x="284714" y="229541"/>
                  </a:cubicBezTo>
                  <a:cubicBezTo>
                    <a:pt x="275204" y="240430"/>
                    <a:pt x="259996" y="246220"/>
                    <a:pt x="240788" y="246220"/>
                  </a:cubicBezTo>
                  <a:cubicBezTo>
                    <a:pt x="206237" y="246220"/>
                    <a:pt x="163094" y="227336"/>
                    <a:pt x="128176" y="196919"/>
                  </a:cubicBezTo>
                  <a:cubicBezTo>
                    <a:pt x="100379" y="172707"/>
                    <a:pt x="79473" y="143302"/>
                    <a:pt x="69366" y="114033"/>
                  </a:cubicBezTo>
                  <a:cubicBezTo>
                    <a:pt x="59530" y="85551"/>
                    <a:pt x="61324" y="61474"/>
                    <a:pt x="74556" y="4631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7A13F76-DA98-5AF6-B82F-5D2FBBFF4D3B}"/>
              </a:ext>
            </a:extLst>
          </p:cNvPr>
          <p:cNvSpPr/>
          <p:nvPr/>
        </p:nvSpPr>
        <p:spPr>
          <a:xfrm>
            <a:off x="3542255" y="4750912"/>
            <a:ext cx="1800866" cy="452378"/>
          </a:xfrm>
          <a:prstGeom prst="roundRect">
            <a:avLst/>
          </a:prstGeom>
          <a:solidFill>
            <a:srgbClr val="007A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PrIDE</a:t>
            </a:r>
            <a:r>
              <a:rPr lang="en-US" sz="2400" b="1" dirty="0">
                <a:solidFill>
                  <a:schemeClr val="bg1"/>
                </a:solidFill>
              </a:rPr>
              <a:t>, MINT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2E29C9-9FBF-FB11-9256-20B1EA61FDF9}"/>
              </a:ext>
            </a:extLst>
          </p:cNvPr>
          <p:cNvSpPr txBox="1"/>
          <p:nvPr/>
        </p:nvSpPr>
        <p:spPr>
          <a:xfrm>
            <a:off x="3301820" y="5561323"/>
            <a:ext cx="2281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(low SRAM cost)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5146E-2213-6579-5FFD-FE533BCE31EC}"/>
              </a:ext>
            </a:extLst>
          </p:cNvPr>
          <p:cNvSpPr txBox="1"/>
          <p:nvPr/>
        </p:nvSpPr>
        <p:spPr>
          <a:xfrm>
            <a:off x="3328497" y="4226082"/>
            <a:ext cx="2191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Probabilistic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69BA25-D1BC-EAA0-BB06-E46A576E398A}"/>
              </a:ext>
            </a:extLst>
          </p:cNvPr>
          <p:cNvGrpSpPr/>
          <p:nvPr/>
        </p:nvGrpSpPr>
        <p:grpSpPr>
          <a:xfrm>
            <a:off x="7555201" y="2489715"/>
            <a:ext cx="4130230" cy="2945357"/>
            <a:chOff x="7831806" y="1556169"/>
            <a:chExt cx="4130230" cy="2945357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F9627D3-9118-5434-7C61-C5815B7F71F7}"/>
                </a:ext>
              </a:extLst>
            </p:cNvPr>
            <p:cNvSpPr/>
            <p:nvPr/>
          </p:nvSpPr>
          <p:spPr>
            <a:xfrm>
              <a:off x="7831806" y="3660934"/>
              <a:ext cx="1548537" cy="448575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Refresh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BF2297-AA63-7748-2C70-A2AAA54E6652}"/>
                </a:ext>
              </a:extLst>
            </p:cNvPr>
            <p:cNvGrpSpPr/>
            <p:nvPr/>
          </p:nvGrpSpPr>
          <p:grpSpPr>
            <a:xfrm>
              <a:off x="9680299" y="3263715"/>
              <a:ext cx="2281737" cy="1237811"/>
              <a:chOff x="6133069" y="1528220"/>
              <a:chExt cx="2275429" cy="165588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389C112-3C78-C693-4614-97C3D6D578A8}"/>
                  </a:ext>
                </a:extLst>
              </p:cNvPr>
              <p:cNvSpPr/>
              <p:nvPr/>
            </p:nvSpPr>
            <p:spPr>
              <a:xfrm>
                <a:off x="6133070" y="2080182"/>
                <a:ext cx="2275428" cy="551962"/>
              </a:xfrm>
              <a:prstGeom prst="rect">
                <a:avLst/>
              </a:prstGeom>
              <a:solidFill>
                <a:srgbClr val="C6282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Aggressor Row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DC9843B-CB29-E58F-0ABF-B85E7928F847}"/>
                  </a:ext>
                </a:extLst>
              </p:cNvPr>
              <p:cNvSpPr/>
              <p:nvPr/>
            </p:nvSpPr>
            <p:spPr>
              <a:xfrm>
                <a:off x="6133069" y="2632143"/>
                <a:ext cx="2275428" cy="551962"/>
              </a:xfrm>
              <a:prstGeom prst="rect">
                <a:avLst/>
              </a:prstGeom>
              <a:solidFill>
                <a:srgbClr val="FFD58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Victim Row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136382B-0074-B0C4-E889-0272C9D99ED9}"/>
                  </a:ext>
                </a:extLst>
              </p:cNvPr>
              <p:cNvSpPr/>
              <p:nvPr/>
            </p:nvSpPr>
            <p:spPr>
              <a:xfrm>
                <a:off x="6133069" y="1528220"/>
                <a:ext cx="2275428" cy="551962"/>
              </a:xfrm>
              <a:prstGeom prst="rect">
                <a:avLst/>
              </a:prstGeom>
              <a:solidFill>
                <a:srgbClr val="FFD58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Victim Row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B11B10-C84F-D8FE-0EE8-8DAEDAB89ABB}"/>
                </a:ext>
              </a:extLst>
            </p:cNvPr>
            <p:cNvCxnSpPr>
              <a:cxnSpLocks/>
              <a:stCxn id="35" idx="3"/>
              <a:endCxn id="48" idx="1"/>
            </p:cNvCxnSpPr>
            <p:nvPr/>
          </p:nvCxnSpPr>
          <p:spPr>
            <a:xfrm flipV="1">
              <a:off x="9380343" y="3470017"/>
              <a:ext cx="299956" cy="415205"/>
            </a:xfrm>
            <a:prstGeom prst="straightConnector1">
              <a:avLst/>
            </a:prstGeom>
            <a:ln w="38100">
              <a:solidFill>
                <a:srgbClr val="004DD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94A38E-00A8-B2AE-3848-792864C2EE4F}"/>
                </a:ext>
              </a:extLst>
            </p:cNvPr>
            <p:cNvCxnSpPr>
              <a:cxnSpLocks/>
              <a:stCxn id="35" idx="3"/>
              <a:endCxn id="44" idx="1"/>
            </p:cNvCxnSpPr>
            <p:nvPr/>
          </p:nvCxnSpPr>
          <p:spPr>
            <a:xfrm>
              <a:off x="9380343" y="3885222"/>
              <a:ext cx="299956" cy="410002"/>
            </a:xfrm>
            <a:prstGeom prst="straightConnector1">
              <a:avLst/>
            </a:prstGeom>
            <a:ln w="38100">
              <a:solidFill>
                <a:srgbClr val="004DD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854D2EB-F9B6-05DB-1C09-87A882D34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924" t="22168" r="6770" b="21442"/>
            <a:stretch>
              <a:fillRect/>
            </a:stretch>
          </p:blipFill>
          <p:spPr>
            <a:xfrm>
              <a:off x="10004433" y="1556169"/>
              <a:ext cx="1631933" cy="1066251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2C932A-5C9B-DE6A-5716-FD1AA5025990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9680299" y="2089295"/>
              <a:ext cx="324134" cy="11880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59F84B-1AED-527C-6AA6-684EC3820812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 flipV="1">
              <a:off x="11636366" y="2089295"/>
              <a:ext cx="325669" cy="11880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9A8D582-B447-4999-AFBA-5CC2CC135B6E}"/>
              </a:ext>
            </a:extLst>
          </p:cNvPr>
          <p:cNvSpPr txBox="1"/>
          <p:nvPr/>
        </p:nvSpPr>
        <p:spPr>
          <a:xfrm>
            <a:off x="849343" y="5250406"/>
            <a:ext cx="218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100-1000s entries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A80B6C-DD60-2B92-008C-35560EC52568}"/>
              </a:ext>
            </a:extLst>
          </p:cNvPr>
          <p:cNvSpPr txBox="1"/>
          <p:nvPr/>
        </p:nvSpPr>
        <p:spPr>
          <a:xfrm>
            <a:off x="3542255" y="5250406"/>
            <a:ext cx="180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1-4 entries</a:t>
            </a:r>
          </a:p>
        </p:txBody>
      </p:sp>
    </p:spTree>
    <p:extLst>
      <p:ext uri="{BB962C8B-B14F-4D97-AF65-F5344CB8AC3E}">
        <p14:creationId xmlns:p14="http://schemas.microsoft.com/office/powerpoint/2010/main" val="7936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/>
      <p:bldP spid="33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B4D98A-0AF2-2327-29CE-6A34F86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74DA-A83A-C6F7-409A-DE3933C2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Proactive vs. Reactive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65C68-ED34-2145-4BB3-88A5024B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1E5AA-CA08-429A-542A-59522B49263A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ABO allows the in-DRAM tracker to communicate with the MC to request time when needed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FFAF276-4AAC-1691-1EA5-610A6251C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73" y="2955216"/>
            <a:ext cx="1022555" cy="1022555"/>
          </a:xfrm>
          <a:prstGeom prst="rect">
            <a:avLst/>
          </a:prstGeom>
        </p:spPr>
      </p:pic>
      <p:pic>
        <p:nvPicPr>
          <p:cNvPr id="36" name="Graphic 35" descr="Processor with solid fill">
            <a:extLst>
              <a:ext uri="{FF2B5EF4-FFF2-40B4-BE49-F238E27FC236}">
                <a16:creationId xmlns:a16="http://schemas.microsoft.com/office/drawing/2014/main" id="{7E7C7A24-2800-9154-0D13-4E058D32D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578" y="3517999"/>
            <a:ext cx="1129170" cy="112917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5058928-A3C2-0A2E-809C-5E7B20FA8BBF}"/>
              </a:ext>
            </a:extLst>
          </p:cNvPr>
          <p:cNvSpPr/>
          <p:nvPr/>
        </p:nvSpPr>
        <p:spPr>
          <a:xfrm>
            <a:off x="715578" y="3037800"/>
            <a:ext cx="1129170" cy="515370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Memory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Controller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5CF8CC57-D0B0-D045-2C11-31E33A4E4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924" t="22168" r="6770" b="21442"/>
          <a:stretch>
            <a:fillRect/>
          </a:stretch>
        </p:blipFill>
        <p:spPr>
          <a:xfrm>
            <a:off x="4866141" y="3641608"/>
            <a:ext cx="1349856" cy="88195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2FE66F-E16D-BD88-A438-A49BE9BE4488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1844748" y="4082584"/>
            <a:ext cx="30213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D1F6817-93FA-ACE3-5E7A-677A725EC5B0}"/>
              </a:ext>
            </a:extLst>
          </p:cNvPr>
          <p:cNvSpPr/>
          <p:nvPr/>
        </p:nvSpPr>
        <p:spPr>
          <a:xfrm>
            <a:off x="839578" y="4992895"/>
            <a:ext cx="5179690" cy="739014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MC issues RFM even when not needed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EDAFE4-1F44-29DE-2A4A-5FBC13CAC7E5}"/>
              </a:ext>
            </a:extLst>
          </p:cNvPr>
          <p:cNvSpPr txBox="1"/>
          <p:nvPr/>
        </p:nvSpPr>
        <p:spPr>
          <a:xfrm>
            <a:off x="1478575" y="1844637"/>
            <a:ext cx="3901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Proactive Mitigations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C0F6FDA0-D045-6CF5-B2B8-278A053A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2570" y="2955216"/>
            <a:ext cx="1022555" cy="1022555"/>
          </a:xfrm>
          <a:prstGeom prst="rect">
            <a:avLst/>
          </a:prstGeom>
        </p:spPr>
      </p:pic>
      <p:pic>
        <p:nvPicPr>
          <p:cNvPr id="48" name="Graphic 47" descr="Processor with solid fill">
            <a:extLst>
              <a:ext uri="{FF2B5EF4-FFF2-40B4-BE49-F238E27FC236}">
                <a16:creationId xmlns:a16="http://schemas.microsoft.com/office/drawing/2014/main" id="{D7243110-9020-E5FB-824D-75F126BD9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6475" y="3517999"/>
            <a:ext cx="1129170" cy="1129170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3989C57-E0B5-331A-A3A5-7D6D9DE53D24}"/>
              </a:ext>
            </a:extLst>
          </p:cNvPr>
          <p:cNvSpPr/>
          <p:nvPr/>
        </p:nvSpPr>
        <p:spPr>
          <a:xfrm>
            <a:off x="6636475" y="3037800"/>
            <a:ext cx="1129170" cy="515370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Memory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Controller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AD0ADEC9-4B2C-67B1-E79D-CD785A98A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924" t="22168" r="6770" b="21442"/>
          <a:stretch>
            <a:fillRect/>
          </a:stretch>
        </p:blipFill>
        <p:spPr>
          <a:xfrm>
            <a:off x="10787038" y="3641608"/>
            <a:ext cx="1349856" cy="881951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E2C7B75-CF21-11F5-3768-5E874E0F730D}"/>
              </a:ext>
            </a:extLst>
          </p:cNvPr>
          <p:cNvCxnSpPr>
            <a:cxnSpLocks/>
            <a:stCxn id="55" idx="3"/>
            <a:endCxn id="50" idx="1"/>
          </p:cNvCxnSpPr>
          <p:nvPr/>
        </p:nvCxnSpPr>
        <p:spPr>
          <a:xfrm flipV="1">
            <a:off x="8533194" y="4082584"/>
            <a:ext cx="2253844" cy="775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E85F1F7-DABA-21CF-8255-0148A8170CED}"/>
              </a:ext>
            </a:extLst>
          </p:cNvPr>
          <p:cNvSpPr/>
          <p:nvPr/>
        </p:nvSpPr>
        <p:spPr>
          <a:xfrm>
            <a:off x="6760475" y="4992895"/>
            <a:ext cx="5179690" cy="739014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MC only issues RFM when DRAM requests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7635C3-735C-C947-A70D-E0B601CC5DEF}"/>
              </a:ext>
            </a:extLst>
          </p:cNvPr>
          <p:cNvSpPr txBox="1"/>
          <p:nvPr/>
        </p:nvSpPr>
        <p:spPr>
          <a:xfrm>
            <a:off x="7473726" y="1844637"/>
            <a:ext cx="375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Reactive Mitigations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EB3CD89E-0FDB-614B-B5A2-232A2D7BA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8388" y="3642934"/>
            <a:ext cx="894806" cy="8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4B81-C190-AE0D-D882-B5FE8595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05551C-BE10-8078-DB03-C3C80F84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21266"/>
              </p:ext>
            </p:extLst>
          </p:nvPr>
        </p:nvGraphicFramePr>
        <p:xfrm>
          <a:off x="527737" y="3694072"/>
          <a:ext cx="2191586" cy="15108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0139">
                  <a:extLst>
                    <a:ext uri="{9D8B030D-6E8A-4147-A177-3AD203B41FA5}">
                      <a16:colId xmlns:a16="http://schemas.microsoft.com/office/drawing/2014/main" val="1632961699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886432814"/>
                    </a:ext>
                  </a:extLst>
                </a:gridCol>
              </a:tblGrid>
              <a:tr h="3777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RowID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6836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8494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5418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077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59F986-DEFA-F291-1A1A-00616E497354}"/>
              </a:ext>
            </a:extLst>
          </p:cNvPr>
          <p:cNvSpPr txBox="1"/>
          <p:nvPr/>
        </p:nvSpPr>
        <p:spPr>
          <a:xfrm>
            <a:off x="280335" y="2310622"/>
            <a:ext cx="2662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❶Storage For</a:t>
            </a:r>
            <a:br>
              <a:rPr lang="en-US" sz="3200" b="1" dirty="0"/>
            </a:br>
            <a:r>
              <a:rPr lang="en-US" sz="3200" b="1" dirty="0"/>
              <a:t>Tracking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E8F22-E4D7-A32D-C85F-A8D68471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In-DRAM Rowhammer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41DD-19D6-B1B3-678E-46F048B3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84A96-AB39-C575-2C39-2229F87B79FC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In-DRAM defense should have low storage, time, and power overheads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3CB973DE-2149-C24C-6D7E-C64F13C0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1406" y="3502816"/>
            <a:ext cx="1697294" cy="169729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37F3956-00BF-6104-DC36-6A02E4BF42F7}"/>
              </a:ext>
            </a:extLst>
          </p:cNvPr>
          <p:cNvSpPr txBox="1"/>
          <p:nvPr/>
        </p:nvSpPr>
        <p:spPr>
          <a:xfrm>
            <a:off x="3437471" y="2305792"/>
            <a:ext cx="215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❷Time for</a:t>
            </a:r>
            <a:br>
              <a:rPr lang="en-US" sz="3200" b="1" dirty="0"/>
            </a:br>
            <a:r>
              <a:rPr lang="en-US" sz="3200" b="1" dirty="0"/>
              <a:t>Mitigation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B2067-82B5-E660-5599-3EFE2A05E638}"/>
              </a:ext>
            </a:extLst>
          </p:cNvPr>
          <p:cNvSpPr txBox="1"/>
          <p:nvPr/>
        </p:nvSpPr>
        <p:spPr>
          <a:xfrm>
            <a:off x="6089917" y="2305792"/>
            <a:ext cx="2658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❸Power for </a:t>
            </a:r>
            <a:br>
              <a:rPr lang="en-US" sz="3200" b="1" dirty="0"/>
            </a:br>
            <a:r>
              <a:rPr lang="en-US" sz="3200" b="1" dirty="0"/>
              <a:t>Victim Refresh</a:t>
            </a:r>
          </a:p>
        </p:txBody>
      </p:sp>
      <p:pic>
        <p:nvPicPr>
          <p:cNvPr id="55" name="Graphic 54" descr="Battery charging with solid fill">
            <a:extLst>
              <a:ext uri="{FF2B5EF4-FFF2-40B4-BE49-F238E27FC236}">
                <a16:creationId xmlns:a16="http://schemas.microsoft.com/office/drawing/2014/main" id="{FE077020-44CA-FBBA-674E-EEBE620C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3965" y="3442913"/>
            <a:ext cx="1817100" cy="18171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B8F65-9D24-31A8-CFF3-52697E721877}"/>
              </a:ext>
            </a:extLst>
          </p:cNvPr>
          <p:cNvSpPr/>
          <p:nvPr/>
        </p:nvSpPr>
        <p:spPr>
          <a:xfrm>
            <a:off x="9272394" y="2125410"/>
            <a:ext cx="2658869" cy="809943"/>
          </a:xfrm>
          <a:prstGeom prst="roundRect">
            <a:avLst/>
          </a:prstGeom>
          <a:solidFill>
            <a:srgbClr val="CC52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TRR deployed in DDR4/DDR5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28C1E8-6B3E-85BE-EBBD-D0F1CD869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924" t="22168" r="6770" b="21442"/>
          <a:stretch>
            <a:fillRect/>
          </a:stretch>
        </p:blipFill>
        <p:spPr>
          <a:xfrm>
            <a:off x="9962455" y="3257671"/>
            <a:ext cx="1363078" cy="890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E7707-45DA-0DBF-F396-E600AE59A3F5}"/>
              </a:ext>
            </a:extLst>
          </p:cNvPr>
          <p:cNvSpPr txBox="1"/>
          <p:nvPr/>
        </p:nvSpPr>
        <p:spPr>
          <a:xfrm>
            <a:off x="9250983" y="4271731"/>
            <a:ext cx="270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Broken by</a:t>
            </a:r>
            <a:br>
              <a:rPr lang="en-US" sz="2400" b="1" dirty="0"/>
            </a:br>
            <a:r>
              <a:rPr lang="en-US" sz="2400" b="1" dirty="0" err="1"/>
              <a:t>TRRespass</a:t>
            </a:r>
            <a:r>
              <a:rPr lang="en-US" sz="2400" b="1" dirty="0"/>
              <a:t>, Phoenix</a:t>
            </a:r>
          </a:p>
        </p:txBody>
      </p:sp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7A9715E9-61A9-50F6-9953-CE4135A78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83302" y="5175943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BC8970-FB73-D3A1-2BE9-198CC38F46FC}"/>
              </a:ext>
            </a:extLst>
          </p:cNvPr>
          <p:cNvSpPr/>
          <p:nvPr/>
        </p:nvSpPr>
        <p:spPr>
          <a:xfrm>
            <a:off x="9135885" y="1938512"/>
            <a:ext cx="2931885" cy="3259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364C5-72FA-F548-EEDE-F604D9EF6185}"/>
              </a:ext>
            </a:extLst>
          </p:cNvPr>
          <p:cNvSpPr txBox="1"/>
          <p:nvPr/>
        </p:nvSpPr>
        <p:spPr>
          <a:xfrm>
            <a:off x="10097702" y="5358056"/>
            <a:ext cx="1445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Insecure</a:t>
            </a:r>
          </a:p>
        </p:txBody>
      </p:sp>
    </p:spTree>
    <p:extLst>
      <p:ext uri="{BB962C8B-B14F-4D97-AF65-F5344CB8AC3E}">
        <p14:creationId xmlns:p14="http://schemas.microsoft.com/office/powerpoint/2010/main" val="6788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8" grpId="0"/>
      <p:bldP spid="53" grpId="0"/>
      <p:bldP spid="5" grpId="0" animBg="1"/>
      <p:bldP spid="8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89B5B-09EB-2059-C53A-A92CA952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2717E8-665F-E34E-4F71-B819E8B8AAB9}"/>
              </a:ext>
            </a:extLst>
          </p:cNvPr>
          <p:cNvSpPr txBox="1"/>
          <p:nvPr/>
        </p:nvSpPr>
        <p:spPr>
          <a:xfrm>
            <a:off x="838200" y="1682340"/>
            <a:ext cx="1057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MINT is a low-cost in-DRAM tracker which uses probabilistic sampling for tracking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55DC5-094E-8F5E-BAB0-15DC1A60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MINT: Low Storage In-DRAM Tracker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58B91-9BE6-786D-8128-C22B1D06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D5A972E0-9BAA-7444-CF92-861D5D11FEA3}"/>
              </a:ext>
            </a:extLst>
          </p:cNvPr>
          <p:cNvGrpSpPr>
            <a:grpSpLocks noChangeAspect="1"/>
          </p:cNvGrpSpPr>
          <p:nvPr/>
        </p:nvGrpSpPr>
        <p:grpSpPr>
          <a:xfrm>
            <a:off x="1572155" y="3846116"/>
            <a:ext cx="656231" cy="914898"/>
            <a:chOff x="2152179" y="2066621"/>
            <a:chExt cx="1079857" cy="1505505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003B71E-BD62-2EFA-585D-4242583DA456}"/>
                </a:ext>
              </a:extLst>
            </p:cNvPr>
            <p:cNvSpPr/>
            <p:nvPr/>
          </p:nvSpPr>
          <p:spPr>
            <a:xfrm>
              <a:off x="2453627" y="2669941"/>
              <a:ext cx="778409" cy="902185"/>
            </a:xfrm>
            <a:custGeom>
              <a:avLst/>
              <a:gdLst>
                <a:gd name="csX0" fmla="*/ 679026 w 778409"/>
                <a:gd name="csY0" fmla="*/ 363187 h 902185"/>
                <a:gd name="csX1" fmla="*/ 491569 w 778409"/>
                <a:gd name="csY1" fmla="*/ 363187 h 902185"/>
                <a:gd name="csX2" fmla="*/ 396232 w 778409"/>
                <a:gd name="csY2" fmla="*/ 328177 h 902185"/>
                <a:gd name="csX3" fmla="*/ 445439 w 778409"/>
                <a:gd name="csY3" fmla="*/ 245108 h 902185"/>
                <a:gd name="csX4" fmla="*/ 525429 w 778409"/>
                <a:gd name="csY4" fmla="*/ 100471 h 902185"/>
                <a:gd name="csX5" fmla="*/ 414702 w 778409"/>
                <a:gd name="csY5" fmla="*/ 20524 h 902185"/>
                <a:gd name="csX6" fmla="*/ 294738 w 778409"/>
                <a:gd name="csY6" fmla="*/ 183587 h 902185"/>
                <a:gd name="csX7" fmla="*/ 0 w 778409"/>
                <a:gd name="csY7" fmla="*/ 419333 h 902185"/>
                <a:gd name="csX8" fmla="*/ 0 w 778409"/>
                <a:gd name="csY8" fmla="*/ 767553 h 902185"/>
                <a:gd name="csX9" fmla="*/ 358788 w 778409"/>
                <a:gd name="csY9" fmla="*/ 879750 h 902185"/>
                <a:gd name="csX10" fmla="*/ 599265 w 778409"/>
                <a:gd name="csY10" fmla="*/ 855721 h 902185"/>
                <a:gd name="csX11" fmla="*/ 727544 w 778409"/>
                <a:gd name="csY11" fmla="*/ 555651 h 902185"/>
                <a:gd name="csX12" fmla="*/ 679026 w 778409"/>
                <a:gd name="csY12" fmla="*/ 363187 h 902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78409" h="902185">
                  <a:moveTo>
                    <a:pt x="679026" y="363187"/>
                  </a:moveTo>
                  <a:cubicBezTo>
                    <a:pt x="659407" y="363187"/>
                    <a:pt x="591088" y="363187"/>
                    <a:pt x="491569" y="363187"/>
                  </a:cubicBezTo>
                  <a:cubicBezTo>
                    <a:pt x="411579" y="363187"/>
                    <a:pt x="396232" y="349725"/>
                    <a:pt x="396232" y="328177"/>
                  </a:cubicBezTo>
                  <a:cubicBezTo>
                    <a:pt x="396232" y="303598"/>
                    <a:pt x="436250" y="260499"/>
                    <a:pt x="445439" y="245108"/>
                  </a:cubicBezTo>
                  <a:cubicBezTo>
                    <a:pt x="454719" y="229718"/>
                    <a:pt x="513117" y="177430"/>
                    <a:pt x="525429" y="100471"/>
                  </a:cubicBezTo>
                  <a:cubicBezTo>
                    <a:pt x="537744" y="23603"/>
                    <a:pt x="445439" y="-31805"/>
                    <a:pt x="414702" y="20524"/>
                  </a:cubicBezTo>
                  <a:cubicBezTo>
                    <a:pt x="396462" y="51585"/>
                    <a:pt x="350102" y="143567"/>
                    <a:pt x="294738" y="183587"/>
                  </a:cubicBezTo>
                  <a:cubicBezTo>
                    <a:pt x="192003" y="257788"/>
                    <a:pt x="107052" y="419333"/>
                    <a:pt x="0" y="419333"/>
                  </a:cubicBezTo>
                  <a:lnTo>
                    <a:pt x="0" y="767553"/>
                  </a:lnTo>
                  <a:cubicBezTo>
                    <a:pt x="88168" y="767553"/>
                    <a:pt x="288031" y="865554"/>
                    <a:pt x="358788" y="879750"/>
                  </a:cubicBezTo>
                  <a:cubicBezTo>
                    <a:pt x="438964" y="895785"/>
                    <a:pt x="543672" y="931209"/>
                    <a:pt x="599265" y="855721"/>
                  </a:cubicBezTo>
                  <a:cubicBezTo>
                    <a:pt x="633540" y="809178"/>
                    <a:pt x="687251" y="683839"/>
                    <a:pt x="727544" y="555651"/>
                  </a:cubicBezTo>
                  <a:cubicBezTo>
                    <a:pt x="829821" y="457421"/>
                    <a:pt x="759202" y="363187"/>
                    <a:pt x="679026" y="363187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287930-9C65-3E8B-3863-8E70023B465E}"/>
                </a:ext>
              </a:extLst>
            </p:cNvPr>
            <p:cNvSpPr/>
            <p:nvPr/>
          </p:nvSpPr>
          <p:spPr>
            <a:xfrm>
              <a:off x="2963666" y="2379464"/>
              <a:ext cx="22006" cy="180196"/>
            </a:xfrm>
            <a:prstGeom prst="rect">
              <a:avLst/>
            </a:pr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4808578-B99F-FC02-EEA3-A30CC01BB7A7}"/>
                </a:ext>
              </a:extLst>
            </p:cNvPr>
            <p:cNvSpPr/>
            <p:nvPr/>
          </p:nvSpPr>
          <p:spPr>
            <a:xfrm>
              <a:off x="3032906" y="2437950"/>
              <a:ext cx="22835" cy="180243"/>
            </a:xfrm>
            <a:custGeom>
              <a:avLst/>
              <a:gdLst>
                <a:gd name="csX0" fmla="*/ 782 w 22835"/>
                <a:gd name="csY0" fmla="*/ 180244 h 180243"/>
                <a:gd name="csX1" fmla="*/ 22836 w 22835"/>
                <a:gd name="csY1" fmla="*/ 180153 h 180243"/>
                <a:gd name="csX2" fmla="*/ 22054 w 22835"/>
                <a:gd name="csY2" fmla="*/ 0 h 180243"/>
                <a:gd name="csX3" fmla="*/ 0 w 22835"/>
                <a:gd name="csY3" fmla="*/ 47 h 180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835" h="180243">
                  <a:moveTo>
                    <a:pt x="782" y="180244"/>
                  </a:moveTo>
                  <a:lnTo>
                    <a:pt x="22836" y="180153"/>
                  </a:lnTo>
                  <a:lnTo>
                    <a:pt x="2205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2C08C-BB35-D209-6203-D9F889CE8465}"/>
                </a:ext>
              </a:extLst>
            </p:cNvPr>
            <p:cNvSpPr/>
            <p:nvPr/>
          </p:nvSpPr>
          <p:spPr>
            <a:xfrm>
              <a:off x="2152179" y="3101589"/>
              <a:ext cx="224533" cy="452378"/>
            </a:xfrm>
            <a:custGeom>
              <a:avLst/>
              <a:gdLst>
                <a:gd name="csX0" fmla="*/ 0 w 224533"/>
                <a:gd name="csY0" fmla="*/ 78473 h 452378"/>
                <a:gd name="csX1" fmla="*/ 0 w 224533"/>
                <a:gd name="csY1" fmla="*/ 373902 h 452378"/>
                <a:gd name="csX2" fmla="*/ 78520 w 224533"/>
                <a:gd name="csY2" fmla="*/ 452378 h 452378"/>
                <a:gd name="csX3" fmla="*/ 172202 w 224533"/>
                <a:gd name="csY3" fmla="*/ 452378 h 452378"/>
                <a:gd name="csX4" fmla="*/ 224534 w 224533"/>
                <a:gd name="csY4" fmla="*/ 400093 h 452378"/>
                <a:gd name="csX5" fmla="*/ 224534 w 224533"/>
                <a:gd name="csY5" fmla="*/ 0 h 452378"/>
                <a:gd name="csX6" fmla="*/ 78520 w 224533"/>
                <a:gd name="csY6" fmla="*/ 0 h 452378"/>
                <a:gd name="csX7" fmla="*/ 0 w 224533"/>
                <a:gd name="csY7" fmla="*/ 78473 h 4523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533" h="452378">
                  <a:moveTo>
                    <a:pt x="0" y="78473"/>
                  </a:moveTo>
                  <a:lnTo>
                    <a:pt x="0" y="373902"/>
                  </a:lnTo>
                  <a:cubicBezTo>
                    <a:pt x="0" y="417228"/>
                    <a:pt x="35148" y="452378"/>
                    <a:pt x="78520" y="452378"/>
                  </a:cubicBezTo>
                  <a:lnTo>
                    <a:pt x="172202" y="452378"/>
                  </a:lnTo>
                  <a:cubicBezTo>
                    <a:pt x="201057" y="452378"/>
                    <a:pt x="224534" y="428992"/>
                    <a:pt x="224534" y="400093"/>
                  </a:cubicBezTo>
                  <a:lnTo>
                    <a:pt x="224534" y="0"/>
                  </a:lnTo>
                  <a:lnTo>
                    <a:pt x="78520" y="0"/>
                  </a:lnTo>
                  <a:cubicBezTo>
                    <a:pt x="35148" y="0"/>
                    <a:pt x="0" y="35148"/>
                    <a:pt x="0" y="7847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2152A6-3506-8ED0-314D-F20F620FA4B8}"/>
                </a:ext>
              </a:extLst>
            </p:cNvPr>
            <p:cNvSpPr/>
            <p:nvPr/>
          </p:nvSpPr>
          <p:spPr>
            <a:xfrm>
              <a:off x="2976480" y="2155352"/>
              <a:ext cx="139127" cy="96410"/>
            </a:xfrm>
            <a:custGeom>
              <a:avLst/>
              <a:gdLst>
                <a:gd name="csX0" fmla="*/ 4370 w 139127"/>
                <a:gd name="csY0" fmla="*/ 37893 h 96410"/>
                <a:gd name="csX1" fmla="*/ 7264 w 139127"/>
                <a:gd name="csY1" fmla="*/ 41477 h 96410"/>
                <a:gd name="csX2" fmla="*/ 10892 w 139127"/>
                <a:gd name="csY2" fmla="*/ 44141 h 96410"/>
                <a:gd name="csX3" fmla="*/ 14982 w 139127"/>
                <a:gd name="csY3" fmla="*/ 45520 h 96410"/>
                <a:gd name="csX4" fmla="*/ 18887 w 139127"/>
                <a:gd name="csY4" fmla="*/ 45429 h 96410"/>
                <a:gd name="csX5" fmla="*/ 44893 w 139127"/>
                <a:gd name="csY5" fmla="*/ 39501 h 96410"/>
                <a:gd name="csX6" fmla="*/ 55782 w 139127"/>
                <a:gd name="csY6" fmla="*/ 58385 h 96410"/>
                <a:gd name="csX7" fmla="*/ 69014 w 139127"/>
                <a:gd name="csY7" fmla="*/ 75613 h 96410"/>
                <a:gd name="csX8" fmla="*/ 85416 w 139127"/>
                <a:gd name="csY8" fmla="*/ 88296 h 96410"/>
                <a:gd name="csX9" fmla="*/ 103059 w 139127"/>
                <a:gd name="csY9" fmla="*/ 95371 h 96410"/>
                <a:gd name="csX10" fmla="*/ 119738 w 139127"/>
                <a:gd name="csY10" fmla="*/ 95647 h 96410"/>
                <a:gd name="csX11" fmla="*/ 132188 w 139127"/>
                <a:gd name="csY11" fmla="*/ 88616 h 96410"/>
                <a:gd name="csX12" fmla="*/ 138436 w 139127"/>
                <a:gd name="csY12" fmla="*/ 75981 h 96410"/>
                <a:gd name="csX13" fmla="*/ 138116 w 139127"/>
                <a:gd name="csY13" fmla="*/ 59532 h 96410"/>
                <a:gd name="csX14" fmla="*/ 130812 w 139127"/>
                <a:gd name="csY14" fmla="*/ 41107 h 96410"/>
                <a:gd name="csX15" fmla="*/ 111560 w 139127"/>
                <a:gd name="csY15" fmla="*/ 7706 h 96410"/>
                <a:gd name="csX16" fmla="*/ 108711 w 139127"/>
                <a:gd name="csY16" fmla="*/ 4168 h 96410"/>
                <a:gd name="csX17" fmla="*/ 104988 w 139127"/>
                <a:gd name="csY17" fmla="*/ 1595 h 96410"/>
                <a:gd name="csX18" fmla="*/ 100992 w 139127"/>
                <a:gd name="csY18" fmla="*/ 172 h 96410"/>
                <a:gd name="csX19" fmla="*/ 97087 w 139127"/>
                <a:gd name="csY19" fmla="*/ 172 h 96410"/>
                <a:gd name="csX20" fmla="*/ 5058 w 139127"/>
                <a:gd name="csY20" fmla="*/ 21308 h 96410"/>
                <a:gd name="csX21" fmla="*/ 1980 w 139127"/>
                <a:gd name="csY21" fmla="*/ 22870 h 96410"/>
                <a:gd name="csX22" fmla="*/ 280 w 139127"/>
                <a:gd name="csY22" fmla="*/ 25628 h 96410"/>
                <a:gd name="csX23" fmla="*/ 95 w 139127"/>
                <a:gd name="csY23" fmla="*/ 29121 h 96410"/>
                <a:gd name="csX24" fmla="*/ 1612 w 139127"/>
                <a:gd name="csY24" fmla="*/ 33026 h 96410"/>
                <a:gd name="csX25" fmla="*/ 4370 w 139127"/>
                <a:gd name="csY25" fmla="*/ 37893 h 96410"/>
                <a:gd name="csX26" fmla="*/ 100166 w 139127"/>
                <a:gd name="csY26" fmla="*/ 26731 h 96410"/>
                <a:gd name="csX27" fmla="*/ 111102 w 139127"/>
                <a:gd name="csY27" fmla="*/ 45615 h 96410"/>
                <a:gd name="csX28" fmla="*/ 114595 w 139127"/>
                <a:gd name="csY28" fmla="*/ 54389 h 96410"/>
                <a:gd name="csX29" fmla="*/ 114686 w 139127"/>
                <a:gd name="csY29" fmla="*/ 62155 h 96410"/>
                <a:gd name="csX30" fmla="*/ 111746 w 139127"/>
                <a:gd name="csY30" fmla="*/ 68127 h 96410"/>
                <a:gd name="csX31" fmla="*/ 105865 w 139127"/>
                <a:gd name="csY31" fmla="*/ 71482 h 96410"/>
                <a:gd name="csX32" fmla="*/ 97916 w 139127"/>
                <a:gd name="csY32" fmla="*/ 71344 h 96410"/>
                <a:gd name="csX33" fmla="*/ 89554 w 139127"/>
                <a:gd name="csY33" fmla="*/ 67945 h 96410"/>
                <a:gd name="csX34" fmla="*/ 81788 w 139127"/>
                <a:gd name="csY34" fmla="*/ 61925 h 96410"/>
                <a:gd name="csX35" fmla="*/ 75586 w 139127"/>
                <a:gd name="csY35" fmla="*/ 53839 h 96410"/>
                <a:gd name="csX36" fmla="*/ 64651 w 139127"/>
                <a:gd name="csY36" fmla="*/ 34955 h 96410"/>
                <a:gd name="csX37" fmla="*/ 100166 w 139127"/>
                <a:gd name="csY37" fmla="*/ 26731 h 964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39127" h="96410">
                  <a:moveTo>
                    <a:pt x="4370" y="37893"/>
                  </a:moveTo>
                  <a:cubicBezTo>
                    <a:pt x="5152" y="39181"/>
                    <a:pt x="6117" y="40375"/>
                    <a:pt x="7264" y="41477"/>
                  </a:cubicBezTo>
                  <a:cubicBezTo>
                    <a:pt x="8319" y="42533"/>
                    <a:pt x="9607" y="43406"/>
                    <a:pt x="10892" y="44141"/>
                  </a:cubicBezTo>
                  <a:cubicBezTo>
                    <a:pt x="12224" y="44785"/>
                    <a:pt x="13650" y="45291"/>
                    <a:pt x="14982" y="45520"/>
                  </a:cubicBezTo>
                  <a:cubicBezTo>
                    <a:pt x="16362" y="45706"/>
                    <a:pt x="17694" y="45750"/>
                    <a:pt x="18887" y="45429"/>
                  </a:cubicBezTo>
                  <a:lnTo>
                    <a:pt x="44893" y="39501"/>
                  </a:lnTo>
                  <a:lnTo>
                    <a:pt x="55782" y="58385"/>
                  </a:lnTo>
                  <a:cubicBezTo>
                    <a:pt x="59410" y="64725"/>
                    <a:pt x="63959" y="70468"/>
                    <a:pt x="69014" y="75613"/>
                  </a:cubicBezTo>
                  <a:cubicBezTo>
                    <a:pt x="74069" y="80621"/>
                    <a:pt x="79626" y="84941"/>
                    <a:pt x="85416" y="88296"/>
                  </a:cubicBezTo>
                  <a:cubicBezTo>
                    <a:pt x="91206" y="91651"/>
                    <a:pt x="97269" y="94086"/>
                    <a:pt x="103059" y="95371"/>
                  </a:cubicBezTo>
                  <a:cubicBezTo>
                    <a:pt x="108893" y="96659"/>
                    <a:pt x="114592" y="96750"/>
                    <a:pt x="119738" y="95647"/>
                  </a:cubicBezTo>
                  <a:cubicBezTo>
                    <a:pt x="124931" y="94406"/>
                    <a:pt x="129065" y="91971"/>
                    <a:pt x="132188" y="88616"/>
                  </a:cubicBezTo>
                  <a:cubicBezTo>
                    <a:pt x="135405" y="85217"/>
                    <a:pt x="137472" y="80945"/>
                    <a:pt x="138436" y="75981"/>
                  </a:cubicBezTo>
                  <a:cubicBezTo>
                    <a:pt x="139448" y="71065"/>
                    <a:pt x="139357" y="65504"/>
                    <a:pt x="138116" y="59532"/>
                  </a:cubicBezTo>
                  <a:cubicBezTo>
                    <a:pt x="136875" y="53698"/>
                    <a:pt x="134440" y="47402"/>
                    <a:pt x="130812" y="41107"/>
                  </a:cubicBezTo>
                  <a:lnTo>
                    <a:pt x="111560" y="7706"/>
                  </a:lnTo>
                  <a:cubicBezTo>
                    <a:pt x="110825" y="6465"/>
                    <a:pt x="109814" y="5224"/>
                    <a:pt x="108711" y="4168"/>
                  </a:cubicBezTo>
                  <a:cubicBezTo>
                    <a:pt x="107608" y="3113"/>
                    <a:pt x="106367" y="2192"/>
                    <a:pt x="104988" y="1595"/>
                  </a:cubicBezTo>
                  <a:cubicBezTo>
                    <a:pt x="103700" y="860"/>
                    <a:pt x="102324" y="445"/>
                    <a:pt x="100992" y="172"/>
                  </a:cubicBezTo>
                  <a:cubicBezTo>
                    <a:pt x="99660" y="-57"/>
                    <a:pt x="98328" y="-57"/>
                    <a:pt x="97087" y="172"/>
                  </a:cubicBezTo>
                  <a:lnTo>
                    <a:pt x="5058" y="21308"/>
                  </a:lnTo>
                  <a:cubicBezTo>
                    <a:pt x="3770" y="21629"/>
                    <a:pt x="2762" y="22135"/>
                    <a:pt x="1980" y="22870"/>
                  </a:cubicBezTo>
                  <a:cubicBezTo>
                    <a:pt x="1197" y="23605"/>
                    <a:pt x="600" y="24569"/>
                    <a:pt x="280" y="25628"/>
                  </a:cubicBezTo>
                  <a:cubicBezTo>
                    <a:pt x="4" y="26684"/>
                    <a:pt x="-88" y="27880"/>
                    <a:pt x="95" y="29121"/>
                  </a:cubicBezTo>
                  <a:cubicBezTo>
                    <a:pt x="277" y="30362"/>
                    <a:pt x="783" y="31741"/>
                    <a:pt x="1612" y="33026"/>
                  </a:cubicBezTo>
                  <a:lnTo>
                    <a:pt x="4370" y="37893"/>
                  </a:lnTo>
                  <a:close/>
                  <a:moveTo>
                    <a:pt x="100166" y="26731"/>
                  </a:moveTo>
                  <a:lnTo>
                    <a:pt x="111102" y="45615"/>
                  </a:lnTo>
                  <a:cubicBezTo>
                    <a:pt x="112801" y="48602"/>
                    <a:pt x="113951" y="51587"/>
                    <a:pt x="114595" y="54389"/>
                  </a:cubicBezTo>
                  <a:cubicBezTo>
                    <a:pt x="115148" y="57147"/>
                    <a:pt x="115192" y="59811"/>
                    <a:pt x="114686" y="62155"/>
                  </a:cubicBezTo>
                  <a:cubicBezTo>
                    <a:pt x="114271" y="64498"/>
                    <a:pt x="113263" y="66566"/>
                    <a:pt x="111746" y="68127"/>
                  </a:cubicBezTo>
                  <a:cubicBezTo>
                    <a:pt x="110275" y="69735"/>
                    <a:pt x="108252" y="70885"/>
                    <a:pt x="105865" y="71482"/>
                  </a:cubicBezTo>
                  <a:cubicBezTo>
                    <a:pt x="103383" y="72079"/>
                    <a:pt x="100719" y="71988"/>
                    <a:pt x="97916" y="71344"/>
                  </a:cubicBezTo>
                  <a:cubicBezTo>
                    <a:pt x="95158" y="70747"/>
                    <a:pt x="92312" y="69597"/>
                    <a:pt x="89554" y="67945"/>
                  </a:cubicBezTo>
                  <a:cubicBezTo>
                    <a:pt x="86889" y="66427"/>
                    <a:pt x="84222" y="64316"/>
                    <a:pt x="81788" y="61925"/>
                  </a:cubicBezTo>
                  <a:cubicBezTo>
                    <a:pt x="79353" y="59582"/>
                    <a:pt x="77286" y="56780"/>
                    <a:pt x="75586" y="53839"/>
                  </a:cubicBezTo>
                  <a:lnTo>
                    <a:pt x="64651" y="34955"/>
                  </a:lnTo>
                  <a:lnTo>
                    <a:pt x="100166" y="26731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F937D0A-B7D5-9548-BA26-A7A2DA94151B}"/>
                </a:ext>
              </a:extLst>
            </p:cNvPr>
            <p:cNvSpPr/>
            <p:nvPr/>
          </p:nvSpPr>
          <p:spPr>
            <a:xfrm>
              <a:off x="2876660" y="2066621"/>
              <a:ext cx="325721" cy="314310"/>
            </a:xfrm>
            <a:custGeom>
              <a:avLst/>
              <a:gdLst>
                <a:gd name="csX0" fmla="*/ 75106 w 325721"/>
                <a:gd name="csY0" fmla="*/ 257844 h 314310"/>
                <a:gd name="csX1" fmla="*/ 207061 w 325721"/>
                <a:gd name="csY1" fmla="*/ 314310 h 314310"/>
                <a:gd name="csX2" fmla="*/ 273543 w 325721"/>
                <a:gd name="csY2" fmla="*/ 287569 h 314310"/>
                <a:gd name="csX3" fmla="*/ 307129 w 325721"/>
                <a:gd name="csY3" fmla="*/ 249066 h 314310"/>
                <a:gd name="csX4" fmla="*/ 319811 w 325721"/>
                <a:gd name="csY4" fmla="*/ 158140 h 314310"/>
                <a:gd name="csX5" fmla="*/ 250616 w 325721"/>
                <a:gd name="csY5" fmla="*/ 56463 h 314310"/>
                <a:gd name="csX6" fmla="*/ 118616 w 325721"/>
                <a:gd name="csY6" fmla="*/ 0 h 314310"/>
                <a:gd name="csX7" fmla="*/ 52088 w 325721"/>
                <a:gd name="csY7" fmla="*/ 26741 h 314310"/>
                <a:gd name="csX8" fmla="*/ 18592 w 325721"/>
                <a:gd name="csY8" fmla="*/ 65244 h 314310"/>
                <a:gd name="csX9" fmla="*/ 5866 w 325721"/>
                <a:gd name="csY9" fmla="*/ 156170 h 314310"/>
                <a:gd name="csX10" fmla="*/ 75106 w 325721"/>
                <a:gd name="csY10" fmla="*/ 257844 h 314310"/>
                <a:gd name="csX11" fmla="*/ 74556 w 325721"/>
                <a:gd name="csY11" fmla="*/ 46313 h 314310"/>
                <a:gd name="csX12" fmla="*/ 118481 w 325721"/>
                <a:gd name="csY12" fmla="*/ 29634 h 314310"/>
                <a:gd name="csX13" fmla="*/ 231002 w 325721"/>
                <a:gd name="csY13" fmla="*/ 78888 h 314310"/>
                <a:gd name="csX14" fmla="*/ 289859 w 325721"/>
                <a:gd name="csY14" fmla="*/ 161819 h 314310"/>
                <a:gd name="csX15" fmla="*/ 284714 w 325721"/>
                <a:gd name="csY15" fmla="*/ 229541 h 314310"/>
                <a:gd name="csX16" fmla="*/ 240788 w 325721"/>
                <a:gd name="csY16" fmla="*/ 246220 h 314310"/>
                <a:gd name="csX17" fmla="*/ 128176 w 325721"/>
                <a:gd name="csY17" fmla="*/ 196919 h 314310"/>
                <a:gd name="csX18" fmla="*/ 69366 w 325721"/>
                <a:gd name="csY18" fmla="*/ 114033 h 314310"/>
                <a:gd name="csX19" fmla="*/ 74556 w 325721"/>
                <a:gd name="csY19" fmla="*/ 46313 h 3143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25721" h="314310">
                  <a:moveTo>
                    <a:pt x="75106" y="257844"/>
                  </a:moveTo>
                  <a:cubicBezTo>
                    <a:pt x="115629" y="293221"/>
                    <a:pt x="164976" y="314310"/>
                    <a:pt x="207061" y="314310"/>
                  </a:cubicBezTo>
                  <a:cubicBezTo>
                    <a:pt x="235316" y="314310"/>
                    <a:pt x="258381" y="305074"/>
                    <a:pt x="273543" y="287569"/>
                  </a:cubicBezTo>
                  <a:lnTo>
                    <a:pt x="307129" y="249066"/>
                  </a:lnTo>
                  <a:cubicBezTo>
                    <a:pt x="326336" y="227104"/>
                    <a:pt x="330838" y="194805"/>
                    <a:pt x="319811" y="158140"/>
                  </a:cubicBezTo>
                  <a:cubicBezTo>
                    <a:pt x="309014" y="122119"/>
                    <a:pt x="284431" y="85960"/>
                    <a:pt x="250616" y="56463"/>
                  </a:cubicBezTo>
                  <a:cubicBezTo>
                    <a:pt x="210048" y="21133"/>
                    <a:pt x="160704" y="0"/>
                    <a:pt x="118616" y="0"/>
                  </a:cubicBezTo>
                  <a:cubicBezTo>
                    <a:pt x="90314" y="0"/>
                    <a:pt x="67296" y="9280"/>
                    <a:pt x="52088" y="26741"/>
                  </a:cubicBezTo>
                  <a:lnTo>
                    <a:pt x="18592" y="65244"/>
                  </a:lnTo>
                  <a:cubicBezTo>
                    <a:pt x="-568" y="87251"/>
                    <a:pt x="-5117" y="119552"/>
                    <a:pt x="5866" y="156170"/>
                  </a:cubicBezTo>
                  <a:cubicBezTo>
                    <a:pt x="16711" y="192235"/>
                    <a:pt x="41246" y="228347"/>
                    <a:pt x="75106" y="257844"/>
                  </a:cubicBezTo>
                  <a:close/>
                  <a:moveTo>
                    <a:pt x="74556" y="46313"/>
                  </a:moveTo>
                  <a:cubicBezTo>
                    <a:pt x="84113" y="35424"/>
                    <a:pt x="99274" y="29634"/>
                    <a:pt x="118481" y="29634"/>
                  </a:cubicBezTo>
                  <a:cubicBezTo>
                    <a:pt x="153032" y="29634"/>
                    <a:pt x="196128" y="48518"/>
                    <a:pt x="231002" y="78888"/>
                  </a:cubicBezTo>
                  <a:cubicBezTo>
                    <a:pt x="258846" y="103147"/>
                    <a:pt x="279750" y="132599"/>
                    <a:pt x="289859" y="161819"/>
                  </a:cubicBezTo>
                  <a:cubicBezTo>
                    <a:pt x="299784" y="190306"/>
                    <a:pt x="297946" y="214380"/>
                    <a:pt x="284714" y="229541"/>
                  </a:cubicBezTo>
                  <a:cubicBezTo>
                    <a:pt x="275204" y="240430"/>
                    <a:pt x="259996" y="246220"/>
                    <a:pt x="240788" y="246220"/>
                  </a:cubicBezTo>
                  <a:cubicBezTo>
                    <a:pt x="206237" y="246220"/>
                    <a:pt x="163094" y="227336"/>
                    <a:pt x="128176" y="196919"/>
                  </a:cubicBezTo>
                  <a:cubicBezTo>
                    <a:pt x="100379" y="172707"/>
                    <a:pt x="79473" y="143302"/>
                    <a:pt x="69366" y="114033"/>
                  </a:cubicBezTo>
                  <a:cubicBezTo>
                    <a:pt x="59530" y="85551"/>
                    <a:pt x="61324" y="61474"/>
                    <a:pt x="74556" y="4631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5586D9-2C2A-967B-1707-9D717D4E7ACE}"/>
              </a:ext>
            </a:extLst>
          </p:cNvPr>
          <p:cNvSpPr/>
          <p:nvPr/>
        </p:nvSpPr>
        <p:spPr>
          <a:xfrm>
            <a:off x="1268504" y="2639257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02D29-FCDB-83AB-4CAA-3169A362A7B8}"/>
              </a:ext>
            </a:extLst>
          </p:cNvPr>
          <p:cNvSpPr/>
          <p:nvPr/>
        </p:nvSpPr>
        <p:spPr>
          <a:xfrm>
            <a:off x="2697723" y="2639257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CFDEC-BD28-01C1-3CFF-01DEF83E76AE}"/>
              </a:ext>
            </a:extLst>
          </p:cNvPr>
          <p:cNvSpPr/>
          <p:nvPr/>
        </p:nvSpPr>
        <p:spPr>
          <a:xfrm>
            <a:off x="3531316" y="2639257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A7E71-A487-4DA5-C9BF-238E43853843}"/>
              </a:ext>
            </a:extLst>
          </p:cNvPr>
          <p:cNvSpPr/>
          <p:nvPr/>
        </p:nvSpPr>
        <p:spPr>
          <a:xfrm>
            <a:off x="4364909" y="2639257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746811-7D0B-FC83-D870-575112AB783C}"/>
              </a:ext>
            </a:extLst>
          </p:cNvPr>
          <p:cNvSpPr/>
          <p:nvPr/>
        </p:nvSpPr>
        <p:spPr>
          <a:xfrm>
            <a:off x="5182028" y="2639257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35D71E-6880-B87E-639A-97CD08FC552D}"/>
              </a:ext>
            </a:extLst>
          </p:cNvPr>
          <p:cNvCxnSpPr>
            <a:cxnSpLocks/>
          </p:cNvCxnSpPr>
          <p:nvPr/>
        </p:nvCxnSpPr>
        <p:spPr>
          <a:xfrm>
            <a:off x="2697482" y="4197914"/>
            <a:ext cx="315221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88391A-5EB7-58EE-95B7-074CA4C23C8F}"/>
              </a:ext>
            </a:extLst>
          </p:cNvPr>
          <p:cNvSpPr txBox="1"/>
          <p:nvPr/>
        </p:nvSpPr>
        <p:spPr>
          <a:xfrm>
            <a:off x="2865563" y="4216038"/>
            <a:ext cx="280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Window=W ACTs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58B7E3-DBE9-1A61-91A4-623299DED7AE}"/>
              </a:ext>
            </a:extLst>
          </p:cNvPr>
          <p:cNvSpPr/>
          <p:nvPr/>
        </p:nvSpPr>
        <p:spPr>
          <a:xfrm>
            <a:off x="5999147" y="2652504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451014E0-F343-5FFD-1DDC-BFB493AB48BE}"/>
              </a:ext>
            </a:extLst>
          </p:cNvPr>
          <p:cNvCxnSpPr>
            <a:cxnSpLocks/>
            <a:stCxn id="30" idx="3"/>
            <a:endCxn id="20" idx="2"/>
          </p:cNvCxnSpPr>
          <p:nvPr/>
        </p:nvCxnSpPr>
        <p:spPr>
          <a:xfrm flipV="1">
            <a:off x="3115504" y="3005017"/>
            <a:ext cx="749767" cy="511057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Graphic 26" descr="Badge Tick1 with solid fill">
            <a:extLst>
              <a:ext uri="{FF2B5EF4-FFF2-40B4-BE49-F238E27FC236}">
                <a16:creationId xmlns:a16="http://schemas.microsoft.com/office/drawing/2014/main" id="{9A96E17C-066F-E2A3-D759-C3AA5686F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4116" y="3204239"/>
            <a:ext cx="682519" cy="682519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9BB9621-91E8-67FC-7089-1CC02163410D}"/>
              </a:ext>
            </a:extLst>
          </p:cNvPr>
          <p:cNvSpPr/>
          <p:nvPr/>
        </p:nvSpPr>
        <p:spPr>
          <a:xfrm>
            <a:off x="5934607" y="3283997"/>
            <a:ext cx="1362923" cy="4907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Mitig B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E655B82-682F-6EA9-579A-D2E972D95FB1}"/>
              </a:ext>
            </a:extLst>
          </p:cNvPr>
          <p:cNvSpPr/>
          <p:nvPr/>
        </p:nvSpPr>
        <p:spPr>
          <a:xfrm>
            <a:off x="838200" y="3256384"/>
            <a:ext cx="2277304" cy="51937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URAND(0, W)=2</a:t>
            </a:r>
          </a:p>
        </p:txBody>
      </p:sp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7A09B5EA-AEC9-7D11-845D-A0B63DDDE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4526" y="4961740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A60A295-96C4-2A74-1250-9CCD1D480436}"/>
              </a:ext>
            </a:extLst>
          </p:cNvPr>
          <p:cNvSpPr txBox="1"/>
          <p:nvPr/>
        </p:nvSpPr>
        <p:spPr>
          <a:xfrm>
            <a:off x="4093397" y="5157330"/>
            <a:ext cx="4804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Low Storage: 20B SRAM/Bank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6E0DD-B373-BA90-E094-C8C9F8E7BBD1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At low thresholds MINT requires frequent mitigations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32E503C-21B6-64E3-FEAE-EAB2B444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13426"/>
              </p:ext>
            </p:extLst>
          </p:nvPr>
        </p:nvGraphicFramePr>
        <p:xfrm>
          <a:off x="9128433" y="2601673"/>
          <a:ext cx="1912386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6193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956193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</a:tblGrid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6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  <p:bldP spid="22" grpId="0" animBg="1"/>
      <p:bldP spid="24" grpId="0"/>
      <p:bldP spid="25" grpId="0" animBg="1"/>
      <p:bldP spid="28" grpId="0" animBg="1"/>
      <p:bldP spid="30" grpId="0" animBg="1"/>
      <p:bldP spid="4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1BAC9-64D7-C549-4DC4-92F2ED7B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94A01-2EC9-B81E-F7A3-E5A5497BA67C}"/>
              </a:ext>
            </a:extLst>
          </p:cNvPr>
          <p:cNvSpPr txBox="1"/>
          <p:nvPr/>
        </p:nvSpPr>
        <p:spPr>
          <a:xfrm>
            <a:off x="838201" y="1682340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Refresh Management (RFM) provides 350 ns to perform mitigations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9A6D5-D755-1593-3BF3-78E7BD65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 + RFM: Time for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15469-9F3D-949E-8F55-96D0D36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5F58E-BAD4-5974-D8CB-772946D522BF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MINT minimizes storage but incurs high time and power overheads </a:t>
            </a:r>
          </a:p>
        </p:txBody>
      </p:sp>
      <p:pic>
        <p:nvPicPr>
          <p:cNvPr id="41" name="Graphic 40" descr="Badge Cross with solid fill">
            <a:extLst>
              <a:ext uri="{FF2B5EF4-FFF2-40B4-BE49-F238E27FC236}">
                <a16:creationId xmlns:a16="http://schemas.microsoft.com/office/drawing/2014/main" id="{56B91FF5-95AF-A66A-7A15-1DC0A9E6A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5015" y="5008716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DB1B071-FDCF-8E29-47B3-ED04E9D07C0B}"/>
              </a:ext>
            </a:extLst>
          </p:cNvPr>
          <p:cNvSpPr txBox="1"/>
          <p:nvPr/>
        </p:nvSpPr>
        <p:spPr>
          <a:xfrm>
            <a:off x="7082777" y="5008716"/>
            <a:ext cx="3168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High Refresh Power Overhead </a:t>
            </a:r>
            <a:endParaRPr lang="en-US" sz="2800" dirty="0"/>
          </a:p>
        </p:txBody>
      </p:sp>
      <p:pic>
        <p:nvPicPr>
          <p:cNvPr id="13" name="Graphic 12" descr="Processor with solid fill">
            <a:extLst>
              <a:ext uri="{FF2B5EF4-FFF2-40B4-BE49-F238E27FC236}">
                <a16:creationId xmlns:a16="http://schemas.microsoft.com/office/drawing/2014/main" id="{C6C783FE-FF5D-B7DB-596A-E908720BA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739048"/>
            <a:ext cx="1129170" cy="112917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94ABA86-7321-B1E2-8373-13ACB456091C}"/>
              </a:ext>
            </a:extLst>
          </p:cNvPr>
          <p:cNvSpPr/>
          <p:nvPr/>
        </p:nvSpPr>
        <p:spPr>
          <a:xfrm>
            <a:off x="1129170" y="3930430"/>
            <a:ext cx="1808780" cy="781134"/>
          </a:xfrm>
          <a:prstGeom prst="roundRect">
            <a:avLst/>
          </a:prstGeom>
          <a:solidFill>
            <a:srgbClr val="007A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BDBDA5-6C41-9943-82DA-DF4C8EB4BE50}"/>
              </a:ext>
            </a:extLst>
          </p:cNvPr>
          <p:cNvSpPr/>
          <p:nvPr/>
        </p:nvSpPr>
        <p:spPr>
          <a:xfrm>
            <a:off x="4499764" y="3001157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1E050F-F5CB-0745-EC80-2CFF7EF00B0F}"/>
              </a:ext>
            </a:extLst>
          </p:cNvPr>
          <p:cNvSpPr/>
          <p:nvPr/>
        </p:nvSpPr>
        <p:spPr>
          <a:xfrm>
            <a:off x="4885628" y="3001157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B6433-B95C-AD8E-E009-A52E023B8DC8}"/>
              </a:ext>
            </a:extLst>
          </p:cNvPr>
          <p:cNvSpPr/>
          <p:nvPr/>
        </p:nvSpPr>
        <p:spPr>
          <a:xfrm>
            <a:off x="5271492" y="3001156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C17128-A2A8-D7F7-8CEE-4A0EBF338467}"/>
              </a:ext>
            </a:extLst>
          </p:cNvPr>
          <p:cNvSpPr/>
          <p:nvPr/>
        </p:nvSpPr>
        <p:spPr>
          <a:xfrm>
            <a:off x="5657356" y="3001156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5C26843-A999-E56C-338B-B3446E3767DF}"/>
              </a:ext>
            </a:extLst>
          </p:cNvPr>
          <p:cNvSpPr/>
          <p:nvPr/>
        </p:nvSpPr>
        <p:spPr>
          <a:xfrm>
            <a:off x="6007785" y="3008365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9D0C7F-4B8C-4808-049B-9A1E79E367F4}"/>
              </a:ext>
            </a:extLst>
          </p:cNvPr>
          <p:cNvSpPr/>
          <p:nvPr/>
        </p:nvSpPr>
        <p:spPr>
          <a:xfrm>
            <a:off x="6957858" y="3008364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434A0B-72CB-B925-4B7A-989F16A83607}"/>
              </a:ext>
            </a:extLst>
          </p:cNvPr>
          <p:cNvSpPr/>
          <p:nvPr/>
        </p:nvSpPr>
        <p:spPr>
          <a:xfrm>
            <a:off x="7343722" y="3008364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D6A950-A986-D318-2F11-39A498634630}"/>
              </a:ext>
            </a:extLst>
          </p:cNvPr>
          <p:cNvSpPr/>
          <p:nvPr/>
        </p:nvSpPr>
        <p:spPr>
          <a:xfrm>
            <a:off x="7729586" y="3008363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630CB8-7430-70D9-EE28-8B8D3045F4D3}"/>
              </a:ext>
            </a:extLst>
          </p:cNvPr>
          <p:cNvSpPr/>
          <p:nvPr/>
        </p:nvSpPr>
        <p:spPr>
          <a:xfrm>
            <a:off x="8115450" y="3008363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514CE91-F9EE-F37E-E8FE-4AE5E3803D22}"/>
              </a:ext>
            </a:extLst>
          </p:cNvPr>
          <p:cNvSpPr/>
          <p:nvPr/>
        </p:nvSpPr>
        <p:spPr>
          <a:xfrm>
            <a:off x="8476646" y="3011096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9AFABB3-327C-639E-C7F9-D2CE9BE57DCC}"/>
              </a:ext>
            </a:extLst>
          </p:cNvPr>
          <p:cNvSpPr/>
          <p:nvPr/>
        </p:nvSpPr>
        <p:spPr>
          <a:xfrm>
            <a:off x="3549691" y="2997395"/>
            <a:ext cx="910820" cy="377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RFM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5D5AA5-5F31-902D-A68F-6F61A5C10FA8}"/>
              </a:ext>
            </a:extLst>
          </p:cNvPr>
          <p:cNvSpPr/>
          <p:nvPr/>
        </p:nvSpPr>
        <p:spPr>
          <a:xfrm>
            <a:off x="3208997" y="2990140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68CCC3-3444-EC40-C9FD-B5EC7A324722}"/>
              </a:ext>
            </a:extLst>
          </p:cNvPr>
          <p:cNvSpPr/>
          <p:nvPr/>
        </p:nvSpPr>
        <p:spPr>
          <a:xfrm>
            <a:off x="9426912" y="3001156"/>
            <a:ext cx="307357" cy="377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4B38DF-8F1C-5FAA-B339-EE661C31B369}"/>
              </a:ext>
            </a:extLst>
          </p:cNvPr>
          <p:cNvSpPr txBox="1"/>
          <p:nvPr/>
        </p:nvSpPr>
        <p:spPr>
          <a:xfrm>
            <a:off x="9788108" y="2948972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989F4E-CCE6-1AEE-596C-07AFE823E9B0}"/>
              </a:ext>
            </a:extLst>
          </p:cNvPr>
          <p:cNvSpPr txBox="1"/>
          <p:nvPr/>
        </p:nvSpPr>
        <p:spPr>
          <a:xfrm>
            <a:off x="2706156" y="2937955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0BC14198-BA17-1C82-74EF-428B7A3AB964}"/>
              </a:ext>
            </a:extLst>
          </p:cNvPr>
          <p:cNvSpPr/>
          <p:nvPr/>
        </p:nvSpPr>
        <p:spPr>
          <a:xfrm rot="5400000">
            <a:off x="5078559" y="2888865"/>
            <a:ext cx="307357" cy="14649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F65316-0BD0-B9D6-C694-EE321C87D6F6}"/>
              </a:ext>
            </a:extLst>
          </p:cNvPr>
          <p:cNvSpPr txBox="1"/>
          <p:nvPr/>
        </p:nvSpPr>
        <p:spPr>
          <a:xfrm>
            <a:off x="4703149" y="3751536"/>
            <a:ext cx="113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 ACTs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4C779F6-451E-4288-357F-219B47A05274}"/>
              </a:ext>
            </a:extLst>
          </p:cNvPr>
          <p:cNvCxnSpPr>
            <a:cxnSpLocks/>
            <a:stCxn id="14" idx="3"/>
            <a:endCxn id="38" idx="2"/>
          </p:cNvCxnSpPr>
          <p:nvPr/>
        </p:nvCxnSpPr>
        <p:spPr>
          <a:xfrm flipV="1">
            <a:off x="2937950" y="3375094"/>
            <a:ext cx="1067151" cy="94590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D6F2129-336D-5779-CACB-F68B6784E03B}"/>
              </a:ext>
            </a:extLst>
          </p:cNvPr>
          <p:cNvCxnSpPr>
            <a:cxnSpLocks/>
            <a:stCxn id="14" idx="3"/>
            <a:endCxn id="31" idx="2"/>
          </p:cNvCxnSpPr>
          <p:nvPr/>
        </p:nvCxnSpPr>
        <p:spPr>
          <a:xfrm flipV="1">
            <a:off x="2937950" y="3386064"/>
            <a:ext cx="3525245" cy="93493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A36AA5F6-051F-1DAB-9E3D-DA4418195B92}"/>
              </a:ext>
            </a:extLst>
          </p:cNvPr>
          <p:cNvCxnSpPr>
            <a:cxnSpLocks/>
            <a:stCxn id="14" idx="3"/>
            <a:endCxn id="37" idx="2"/>
          </p:cNvCxnSpPr>
          <p:nvPr/>
        </p:nvCxnSpPr>
        <p:spPr>
          <a:xfrm flipV="1">
            <a:off x="2937950" y="3388795"/>
            <a:ext cx="5994106" cy="93220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BB929E3-92D0-8E13-2673-6008E9EC24D1}"/>
              </a:ext>
            </a:extLst>
          </p:cNvPr>
          <p:cNvGrpSpPr/>
          <p:nvPr/>
        </p:nvGrpSpPr>
        <p:grpSpPr>
          <a:xfrm>
            <a:off x="609101" y="2581367"/>
            <a:ext cx="1915011" cy="1042842"/>
            <a:chOff x="609101" y="2581367"/>
            <a:chExt cx="1915011" cy="104284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131AE3-5992-2668-F827-B8A70AC49968}"/>
                </a:ext>
              </a:extLst>
            </p:cNvPr>
            <p:cNvSpPr/>
            <p:nvPr/>
          </p:nvSpPr>
          <p:spPr>
            <a:xfrm>
              <a:off x="609104" y="2581367"/>
              <a:ext cx="1089442" cy="26181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BankID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16142CC-9BD2-7D5B-577A-DF9DE7E10C46}"/>
                </a:ext>
              </a:extLst>
            </p:cNvPr>
            <p:cNvSpPr/>
            <p:nvPr/>
          </p:nvSpPr>
          <p:spPr>
            <a:xfrm>
              <a:off x="1698545" y="2581367"/>
              <a:ext cx="825567" cy="260046"/>
            </a:xfrm>
            <a:prstGeom prst="rect">
              <a:avLst/>
            </a:prstGeom>
            <a:solidFill>
              <a:srgbClr val="C6282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#ACTs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63C256-3FA6-BF62-9788-5E4F890CC196}"/>
                </a:ext>
              </a:extLst>
            </p:cNvPr>
            <p:cNvSpPr/>
            <p:nvPr/>
          </p:nvSpPr>
          <p:spPr>
            <a:xfrm>
              <a:off x="609104" y="2843185"/>
              <a:ext cx="1089442" cy="26181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E1E26F9-AE41-9660-2243-C5DA6394F428}"/>
                </a:ext>
              </a:extLst>
            </p:cNvPr>
            <p:cNvSpPr/>
            <p:nvPr/>
          </p:nvSpPr>
          <p:spPr>
            <a:xfrm>
              <a:off x="1698545" y="2843185"/>
              <a:ext cx="825567" cy="260046"/>
            </a:xfrm>
            <a:prstGeom prst="rect">
              <a:avLst/>
            </a:prstGeom>
            <a:solidFill>
              <a:srgbClr val="C6282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5C7455-63DB-E01A-1C76-74F840E73C1E}"/>
                </a:ext>
              </a:extLst>
            </p:cNvPr>
            <p:cNvSpPr/>
            <p:nvPr/>
          </p:nvSpPr>
          <p:spPr>
            <a:xfrm>
              <a:off x="609104" y="3103231"/>
              <a:ext cx="1089442" cy="26181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31F56ED-D6A9-D24F-ABB9-D60BED6EA957}"/>
                </a:ext>
              </a:extLst>
            </p:cNvPr>
            <p:cNvSpPr/>
            <p:nvPr/>
          </p:nvSpPr>
          <p:spPr>
            <a:xfrm>
              <a:off x="1698545" y="3103231"/>
              <a:ext cx="825567" cy="260046"/>
            </a:xfrm>
            <a:prstGeom prst="rect">
              <a:avLst/>
            </a:prstGeom>
            <a:solidFill>
              <a:srgbClr val="C6282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58D2CBD-7B1C-39DC-D7AA-89AF528A0182}"/>
                </a:ext>
              </a:extLst>
            </p:cNvPr>
            <p:cNvSpPr/>
            <p:nvPr/>
          </p:nvSpPr>
          <p:spPr>
            <a:xfrm>
              <a:off x="609101" y="3362391"/>
              <a:ext cx="1089442" cy="26181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CED5239-DCDE-C604-219C-21082AF02FF3}"/>
                </a:ext>
              </a:extLst>
            </p:cNvPr>
            <p:cNvSpPr/>
            <p:nvPr/>
          </p:nvSpPr>
          <p:spPr>
            <a:xfrm>
              <a:off x="1698544" y="3364163"/>
              <a:ext cx="825567" cy="260046"/>
            </a:xfrm>
            <a:prstGeom prst="rect">
              <a:avLst/>
            </a:prstGeom>
            <a:solidFill>
              <a:srgbClr val="C6282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98FDA682-DE60-C992-CE64-71E3B714575B}"/>
              </a:ext>
            </a:extLst>
          </p:cNvPr>
          <p:cNvCxnSpPr>
            <a:cxnSpLocks/>
            <a:stCxn id="111" idx="0"/>
            <a:endCxn id="31" idx="0"/>
          </p:cNvCxnSpPr>
          <p:nvPr/>
        </p:nvCxnSpPr>
        <p:spPr>
          <a:xfrm rot="16200000" flipH="1">
            <a:off x="5747870" y="2293040"/>
            <a:ext cx="13616" cy="1417034"/>
          </a:xfrm>
          <a:prstGeom prst="bentConnector3">
            <a:avLst>
              <a:gd name="adj1" fmla="val -167890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DC1FE1E-F1AA-4864-9D6B-32EA4888C6E2}"/>
              </a:ext>
            </a:extLst>
          </p:cNvPr>
          <p:cNvSpPr/>
          <p:nvPr/>
        </p:nvSpPr>
        <p:spPr>
          <a:xfrm>
            <a:off x="4892482" y="2994749"/>
            <a:ext cx="307357" cy="3777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D06E461-A7F6-AC55-9329-90BFE45DACD9}"/>
              </a:ext>
            </a:extLst>
          </p:cNvPr>
          <p:cNvSpPr txBox="1"/>
          <p:nvPr/>
        </p:nvSpPr>
        <p:spPr>
          <a:xfrm>
            <a:off x="5761983" y="2283568"/>
            <a:ext cx="15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Mitigate B</a:t>
            </a:r>
          </a:p>
        </p:txBody>
      </p:sp>
      <p:pic>
        <p:nvPicPr>
          <p:cNvPr id="116" name="Graphic 115" descr="Badge Cross with solid fill">
            <a:extLst>
              <a:ext uri="{FF2B5EF4-FFF2-40B4-BE49-F238E27FC236}">
                <a16:creationId xmlns:a16="http://schemas.microsoft.com/office/drawing/2014/main" id="{A6F3B90A-8225-E973-3C47-6C9986F8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2342" y="5012438"/>
            <a:ext cx="914400" cy="9144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B1A98C25-BB49-A960-0124-EBF2D1504D57}"/>
              </a:ext>
            </a:extLst>
          </p:cNvPr>
          <p:cNvSpPr txBox="1"/>
          <p:nvPr/>
        </p:nvSpPr>
        <p:spPr>
          <a:xfrm>
            <a:off x="2487699" y="5014963"/>
            <a:ext cx="33647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High Mitigation Time Overhead</a:t>
            </a:r>
            <a:endParaRPr lang="en-US" sz="2800" dirty="0"/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3553CEA8-834C-5D24-8955-E5764A4BD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3846"/>
              </p:ext>
            </p:extLst>
          </p:nvPr>
        </p:nvGraphicFramePr>
        <p:xfrm>
          <a:off x="10213033" y="2581367"/>
          <a:ext cx="1912386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6193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956193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</a:tblGrid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/>
      <p:bldP spid="14" grpId="0" animBg="1"/>
      <p:bldP spid="15" grpId="0" animBg="1"/>
      <p:bldP spid="17" grpId="0" animBg="1"/>
      <p:bldP spid="19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4" grpId="0" animBg="1"/>
      <p:bldP spid="45" grpId="0"/>
      <p:bldP spid="46" grpId="0"/>
      <p:bldP spid="49" grpId="0" animBg="1"/>
      <p:bldP spid="50" grpId="0"/>
      <p:bldP spid="111" grpId="0" animBg="1"/>
      <p:bldP spid="115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D3B5-09BC-D0EB-AA49-59587EA6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F9E978-F13A-91B7-00EE-3DA6C5ADB2A1}"/>
              </a:ext>
            </a:extLst>
          </p:cNvPr>
          <p:cNvSpPr txBox="1"/>
          <p:nvPr/>
        </p:nvSpPr>
        <p:spPr>
          <a:xfrm>
            <a:off x="838200" y="1691529"/>
            <a:ext cx="102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2828"/>
                </a:solidFill>
              </a:rPr>
              <a:t>Per-Row Activation Counting (PRAC): </a:t>
            </a:r>
            <a:r>
              <a:rPr lang="en-US" sz="2400" b="1" dirty="0"/>
              <a:t>In-lined counters, memory timing revised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3E269-9BFF-71C1-C3E8-647BE28AF8C1}"/>
              </a:ext>
            </a:extLst>
          </p:cNvPr>
          <p:cNvSpPr txBox="1"/>
          <p:nvPr/>
        </p:nvSpPr>
        <p:spPr>
          <a:xfrm>
            <a:off x="838200" y="2232625"/>
            <a:ext cx="1065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2828"/>
                </a:solidFill>
              </a:rPr>
              <a:t>ALERT-Back Off (ABO) Protocol:  </a:t>
            </a:r>
            <a:r>
              <a:rPr lang="en-US" sz="2400" b="1" dirty="0"/>
              <a:t>Allows DRAM to reactively get time for mitigation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4826B-7AC4-F9A3-7E82-18BCE4B4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PRAC + ABO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042BA-CD5F-3E76-4F36-171DE1C3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A51AA5-9364-394A-9A17-7C079DEE4E89}"/>
              </a:ext>
            </a:extLst>
          </p:cNvPr>
          <p:cNvGrpSpPr/>
          <p:nvPr/>
        </p:nvGrpSpPr>
        <p:grpSpPr>
          <a:xfrm>
            <a:off x="838200" y="2820581"/>
            <a:ext cx="1818848" cy="1741299"/>
            <a:chOff x="1515093" y="3015414"/>
            <a:chExt cx="2024506" cy="22647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2C3AA5-C5DA-9E9C-338E-551340920CC0}"/>
                </a:ext>
              </a:extLst>
            </p:cNvPr>
            <p:cNvSpPr/>
            <p:nvPr/>
          </p:nvSpPr>
          <p:spPr>
            <a:xfrm>
              <a:off x="1515093" y="3584470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Row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D9DECD-1DA2-C5DC-32E8-4EE40523FEE6}"/>
                </a:ext>
              </a:extLst>
            </p:cNvPr>
            <p:cNvSpPr/>
            <p:nvPr/>
          </p:nvSpPr>
          <p:spPr>
            <a:xfrm>
              <a:off x="3104409" y="3584470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9529CE-CB67-6349-8FD3-44411D8C92E0}"/>
                </a:ext>
              </a:extLst>
            </p:cNvPr>
            <p:cNvSpPr/>
            <p:nvPr/>
          </p:nvSpPr>
          <p:spPr>
            <a:xfrm>
              <a:off x="1515093" y="3924997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03B4C2-0232-7911-4DE0-DF328600B786}"/>
                </a:ext>
              </a:extLst>
            </p:cNvPr>
            <p:cNvSpPr/>
            <p:nvPr/>
          </p:nvSpPr>
          <p:spPr>
            <a:xfrm>
              <a:off x="3104409" y="3924997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999196-2B28-2347-8A44-511FF0B167A3}"/>
                </a:ext>
              </a:extLst>
            </p:cNvPr>
            <p:cNvSpPr/>
            <p:nvPr/>
          </p:nvSpPr>
          <p:spPr>
            <a:xfrm>
              <a:off x="1515093" y="4263219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266438-8E13-D4D9-895F-E31326D9720C}"/>
                </a:ext>
              </a:extLst>
            </p:cNvPr>
            <p:cNvSpPr/>
            <p:nvPr/>
          </p:nvSpPr>
          <p:spPr>
            <a:xfrm>
              <a:off x="3104409" y="4263219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100A8-E1F9-A05C-9779-E726F1ED2BD2}"/>
                </a:ext>
              </a:extLst>
            </p:cNvPr>
            <p:cNvSpPr/>
            <p:nvPr/>
          </p:nvSpPr>
          <p:spPr>
            <a:xfrm>
              <a:off x="1515093" y="4601441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F7176F-7F25-E4B5-5C61-D24574521D15}"/>
                </a:ext>
              </a:extLst>
            </p:cNvPr>
            <p:cNvSpPr/>
            <p:nvPr/>
          </p:nvSpPr>
          <p:spPr>
            <a:xfrm>
              <a:off x="3104409" y="4601441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3BE210-F4E6-D2FD-54F8-CB062A7DEF69}"/>
                </a:ext>
              </a:extLst>
            </p:cNvPr>
            <p:cNvSpPr/>
            <p:nvPr/>
          </p:nvSpPr>
          <p:spPr>
            <a:xfrm>
              <a:off x="1515093" y="4939663"/>
              <a:ext cx="1589315" cy="3405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802782-CA52-2593-C836-16D56A6FDEC1}"/>
                </a:ext>
              </a:extLst>
            </p:cNvPr>
            <p:cNvSpPr/>
            <p:nvPr/>
          </p:nvSpPr>
          <p:spPr>
            <a:xfrm>
              <a:off x="3104409" y="4939663"/>
              <a:ext cx="435190" cy="340527"/>
            </a:xfrm>
            <a:prstGeom prst="rect">
              <a:avLst/>
            </a:prstGeom>
            <a:solidFill>
              <a:srgbClr val="C6282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88E540-F97A-CD8D-4C7E-77A14C44EDAE}"/>
                </a:ext>
              </a:extLst>
            </p:cNvPr>
            <p:cNvSpPr txBox="1"/>
            <p:nvPr/>
          </p:nvSpPr>
          <p:spPr>
            <a:xfrm>
              <a:off x="1632975" y="3015414"/>
              <a:ext cx="1713932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DRAM Bank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4059FA-A039-08C7-E506-FA7CA69540B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PRAC+ABO incurs 6.5% slowdown from timing changes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CA518C0-976B-1B2A-3E61-16B9AF88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0595" y="3776273"/>
            <a:ext cx="894806" cy="8948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F11AC10-11BE-B245-616E-3DDD518D7380}"/>
              </a:ext>
            </a:extLst>
          </p:cNvPr>
          <p:cNvSpPr txBox="1"/>
          <p:nvPr/>
        </p:nvSpPr>
        <p:spPr>
          <a:xfrm>
            <a:off x="3782786" y="3106956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 &gt; TRH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C1E7A74D-C6E9-ACCD-4B3D-930029680B2C}"/>
              </a:ext>
            </a:extLst>
          </p:cNvPr>
          <p:cNvSpPr/>
          <p:nvPr/>
        </p:nvSpPr>
        <p:spPr>
          <a:xfrm rot="16200000">
            <a:off x="4536577" y="2415424"/>
            <a:ext cx="233893" cy="2541971"/>
          </a:xfrm>
          <a:prstGeom prst="downArrow">
            <a:avLst>
              <a:gd name="adj1" fmla="val 50000"/>
              <a:gd name="adj2" fmla="val 7802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D4E3AA-40E0-FEBA-FDFD-BC24C6D848D7}"/>
              </a:ext>
            </a:extLst>
          </p:cNvPr>
          <p:cNvGrpSpPr/>
          <p:nvPr/>
        </p:nvGrpSpPr>
        <p:grpSpPr>
          <a:xfrm>
            <a:off x="6400492" y="3171520"/>
            <a:ext cx="5157416" cy="1191231"/>
            <a:chOff x="6490062" y="4187498"/>
            <a:chExt cx="5157416" cy="119123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738E20-49AC-8870-B215-D6CD065A43E7}"/>
                </a:ext>
              </a:extLst>
            </p:cNvPr>
            <p:cNvCxnSpPr/>
            <p:nvPr/>
          </p:nvCxnSpPr>
          <p:spPr>
            <a:xfrm>
              <a:off x="6490062" y="4716585"/>
              <a:ext cx="10014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7272F8-B58A-A2F6-AB52-F05999C42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1547" y="4210404"/>
              <a:ext cx="251356" cy="5061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E58C32-E87A-3587-6A69-D76662C30A48}"/>
                </a:ext>
              </a:extLst>
            </p:cNvPr>
            <p:cNvCxnSpPr>
              <a:cxnSpLocks/>
            </p:cNvCxnSpPr>
            <p:nvPr/>
          </p:nvCxnSpPr>
          <p:spPr>
            <a:xfrm>
              <a:off x="7742903" y="4210403"/>
              <a:ext cx="265173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C48EDF-D69D-8415-1838-2584EACC40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94637" y="4210403"/>
              <a:ext cx="251356" cy="502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A813A66-67AD-AD03-DBDD-B48899041E18}"/>
                </a:ext>
              </a:extLst>
            </p:cNvPr>
            <p:cNvCxnSpPr/>
            <p:nvPr/>
          </p:nvCxnSpPr>
          <p:spPr>
            <a:xfrm>
              <a:off x="10645993" y="4713323"/>
              <a:ext cx="10014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506D2F-23BE-98F8-6BE9-1E4EEBB5C6A6}"/>
                </a:ext>
              </a:extLst>
            </p:cNvPr>
            <p:cNvSpPr txBox="1"/>
            <p:nvPr/>
          </p:nvSpPr>
          <p:spPr>
            <a:xfrm>
              <a:off x="6686074" y="4339907"/>
              <a:ext cx="775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ALERT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40BE859-1526-E12D-24D7-A712CF789256}"/>
                </a:ext>
              </a:extLst>
            </p:cNvPr>
            <p:cNvCxnSpPr>
              <a:cxnSpLocks/>
            </p:cNvCxnSpPr>
            <p:nvPr/>
          </p:nvCxnSpPr>
          <p:spPr>
            <a:xfrm>
              <a:off x="7617225" y="4544953"/>
              <a:ext cx="104296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AB6FC7-18A0-CE07-EACF-C25A2A3F31FF}"/>
                </a:ext>
              </a:extLst>
            </p:cNvPr>
            <p:cNvSpPr txBox="1"/>
            <p:nvPr/>
          </p:nvSpPr>
          <p:spPr>
            <a:xfrm>
              <a:off x="7772843" y="4200310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180ns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B025BD-B12E-9AE7-BBAF-04E72D1B0CCD}"/>
                </a:ext>
              </a:extLst>
            </p:cNvPr>
            <p:cNvSpPr txBox="1"/>
            <p:nvPr/>
          </p:nvSpPr>
          <p:spPr>
            <a:xfrm>
              <a:off x="7691625" y="455683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2F5D737-86B1-5998-09E3-A0C9F7D42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0190" y="4544953"/>
              <a:ext cx="1860125" cy="0"/>
            </a:xfrm>
            <a:prstGeom prst="straightConnector1">
              <a:avLst/>
            </a:prstGeom>
            <a:ln w="38100">
              <a:solidFill>
                <a:srgbClr val="C6282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18D0BB4-8C74-188E-DE3B-7640CA2465F2}"/>
                </a:ext>
              </a:extLst>
            </p:cNvPr>
            <p:cNvSpPr txBox="1"/>
            <p:nvPr/>
          </p:nvSpPr>
          <p:spPr>
            <a:xfrm>
              <a:off x="9214989" y="418749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350ns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4F06B4B-0C91-6BDF-A71D-823EEBD9AA2A}"/>
                </a:ext>
              </a:extLst>
            </p:cNvPr>
            <p:cNvSpPr txBox="1"/>
            <p:nvPr/>
          </p:nvSpPr>
          <p:spPr>
            <a:xfrm>
              <a:off x="9243843" y="451483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tRFM</a:t>
              </a:r>
              <a:endParaRPr lang="en-US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7FD599-D5AE-4D92-7C4E-1512E3190E14}"/>
                </a:ext>
              </a:extLst>
            </p:cNvPr>
            <p:cNvCxnSpPr>
              <a:cxnSpLocks/>
            </p:cNvCxnSpPr>
            <p:nvPr/>
          </p:nvCxnSpPr>
          <p:spPr>
            <a:xfrm>
              <a:off x="8660190" y="4544952"/>
              <a:ext cx="0" cy="4432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998A8E9-8143-B3D6-B194-F36EC14445DF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315" y="4544953"/>
              <a:ext cx="0" cy="4432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6D0977-7A5E-A598-7F25-69052C8C80D8}"/>
                </a:ext>
              </a:extLst>
            </p:cNvPr>
            <p:cNvSpPr txBox="1"/>
            <p:nvPr/>
          </p:nvSpPr>
          <p:spPr>
            <a:xfrm>
              <a:off x="8428078" y="5009397"/>
              <a:ext cx="2321141" cy="369332"/>
            </a:xfrm>
            <a:prstGeom prst="rect">
              <a:avLst/>
            </a:prstGeom>
            <a:solidFill>
              <a:srgbClr val="FF7E79"/>
            </a:solidFill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MC stops all operations</a:t>
              </a:r>
            </a:p>
          </p:txBody>
        </p:sp>
      </p:grpSp>
      <p:pic>
        <p:nvPicPr>
          <p:cNvPr id="68" name="Graphic 67" descr="Badge Cross with solid fill">
            <a:extLst>
              <a:ext uri="{FF2B5EF4-FFF2-40B4-BE49-F238E27FC236}">
                <a16:creationId xmlns:a16="http://schemas.microsoft.com/office/drawing/2014/main" id="{3B387AC2-BEAF-DB76-EE9E-C348C62CD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628" y="4933693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236FA96-2F46-1FE9-51E2-4D96CB427DD1}"/>
              </a:ext>
            </a:extLst>
          </p:cNvPr>
          <p:cNvSpPr txBox="1"/>
          <p:nvPr/>
        </p:nvSpPr>
        <p:spPr>
          <a:xfrm>
            <a:off x="1177028" y="4915867"/>
            <a:ext cx="471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High Storage and Performance Overhead </a:t>
            </a:r>
            <a:endParaRPr lang="en-US" sz="2800" dirty="0"/>
          </a:p>
        </p:txBody>
      </p:sp>
      <p:pic>
        <p:nvPicPr>
          <p:cNvPr id="70" name="Graphic 69" descr="Badge Tick1 with solid fill">
            <a:extLst>
              <a:ext uri="{FF2B5EF4-FFF2-40B4-BE49-F238E27FC236}">
                <a16:creationId xmlns:a16="http://schemas.microsoft.com/office/drawing/2014/main" id="{122C465D-8B93-4F9E-6014-99043C9F6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8039" y="4935720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E2A6597-2619-7FF0-9C44-176FC6F2BE3A}"/>
              </a:ext>
            </a:extLst>
          </p:cNvPr>
          <p:cNvSpPr txBox="1"/>
          <p:nvPr/>
        </p:nvSpPr>
        <p:spPr>
          <a:xfrm>
            <a:off x="6954900" y="4930322"/>
            <a:ext cx="5020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Low Mitigation Time and Refresh Power Overhead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3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5" grpId="0"/>
      <p:bldP spid="26" grpId="0" animBg="1"/>
      <p:bldP spid="69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C74A-6913-AED6-43A4-8BDA22925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9055-3FF5-16BD-9E8A-DA7C5EDC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Towards Low Storage, Time, and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8FF94-FB10-FCDF-ECC8-069CFAF3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6F044FA-71DB-AF17-02E2-C8464BEA758D}"/>
              </a:ext>
            </a:extLst>
          </p:cNvPr>
          <p:cNvSpPr/>
          <p:nvPr/>
        </p:nvSpPr>
        <p:spPr>
          <a:xfrm>
            <a:off x="0" y="5334777"/>
            <a:ext cx="12192000" cy="485729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Goal: Enable low performance, storage and refresh power overhead tracker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515619-EF54-AB73-9E09-179E0AADC3DA}"/>
              </a:ext>
            </a:extLst>
          </p:cNvPr>
          <p:cNvSpPr/>
          <p:nvPr/>
        </p:nvSpPr>
        <p:spPr>
          <a:xfrm>
            <a:off x="0" y="6084205"/>
            <a:ext cx="12192000" cy="485729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Solution: MIRZA - Mitigating Rowhammer with Randomization and ALERT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A023CE-C7F1-28D6-55FC-A6C580FDDF02}"/>
              </a:ext>
            </a:extLst>
          </p:cNvPr>
          <p:cNvSpPr txBox="1"/>
          <p:nvPr/>
        </p:nvSpPr>
        <p:spPr>
          <a:xfrm>
            <a:off x="798658" y="3012247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MINT</a:t>
            </a:r>
            <a:endParaRPr lang="en-US" sz="2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1D93E3-5155-83EE-601B-0D8D52C87EFF}"/>
              </a:ext>
            </a:extLst>
          </p:cNvPr>
          <p:cNvSpPr txBox="1"/>
          <p:nvPr/>
        </p:nvSpPr>
        <p:spPr>
          <a:xfrm>
            <a:off x="2905148" y="3012247"/>
            <a:ext cx="796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Low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3CFFD9-42FF-21E1-33B1-AD87B363F58E}"/>
              </a:ext>
            </a:extLst>
          </p:cNvPr>
          <p:cNvSpPr txBox="1"/>
          <p:nvPr/>
        </p:nvSpPr>
        <p:spPr>
          <a:xfrm>
            <a:off x="798658" y="4004540"/>
            <a:ext cx="98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PRAC</a:t>
            </a:r>
            <a:endParaRPr lang="en-US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EC3D84-5E1E-1BCC-9AD9-9D3B889AC17D}"/>
              </a:ext>
            </a:extLst>
          </p:cNvPr>
          <p:cNvSpPr txBox="1"/>
          <p:nvPr/>
        </p:nvSpPr>
        <p:spPr>
          <a:xfrm>
            <a:off x="2905148" y="400454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62828"/>
                </a:solidFill>
              </a:rPr>
              <a:t>High</a:t>
            </a:r>
            <a:endParaRPr lang="en-US" sz="2000" b="1" dirty="0">
              <a:solidFill>
                <a:srgbClr val="C62828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F1A44F-3B6E-2DC1-DE7A-440CCA6E955F}"/>
              </a:ext>
            </a:extLst>
          </p:cNvPr>
          <p:cNvSpPr/>
          <p:nvPr/>
        </p:nvSpPr>
        <p:spPr>
          <a:xfrm>
            <a:off x="2303748" y="1969974"/>
            <a:ext cx="1898621" cy="865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B849E2-374C-93DD-CA7A-743932136751}"/>
              </a:ext>
            </a:extLst>
          </p:cNvPr>
          <p:cNvSpPr/>
          <p:nvPr/>
        </p:nvSpPr>
        <p:spPr>
          <a:xfrm>
            <a:off x="4572000" y="1969974"/>
            <a:ext cx="3611301" cy="865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Slowdown (%) for TRH=1000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782786D-4706-1FAD-4D87-9D708C1533E9}"/>
              </a:ext>
            </a:extLst>
          </p:cNvPr>
          <p:cNvSpPr/>
          <p:nvPr/>
        </p:nvSpPr>
        <p:spPr>
          <a:xfrm>
            <a:off x="8490546" y="1985647"/>
            <a:ext cx="2517493" cy="865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Refresh Power Overhead (%)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5F3D12-05DC-DF83-66FF-4D25A0A0126F}"/>
              </a:ext>
            </a:extLst>
          </p:cNvPr>
          <p:cNvSpPr txBox="1"/>
          <p:nvPr/>
        </p:nvSpPr>
        <p:spPr>
          <a:xfrm>
            <a:off x="5923839" y="3017886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62828"/>
                </a:solidFill>
              </a:rPr>
              <a:t>5.6%</a:t>
            </a:r>
            <a:endParaRPr lang="en-US" sz="2000" b="1" dirty="0">
              <a:solidFill>
                <a:srgbClr val="C62828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DB32A9-9118-2020-4B5A-029190AE4FE0}"/>
              </a:ext>
            </a:extLst>
          </p:cNvPr>
          <p:cNvSpPr txBox="1"/>
          <p:nvPr/>
        </p:nvSpPr>
        <p:spPr>
          <a:xfrm>
            <a:off x="5923839" y="3961014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62828"/>
                </a:solidFill>
              </a:rPr>
              <a:t>6.5%</a:t>
            </a:r>
            <a:endParaRPr lang="en-US" sz="2000" b="1" dirty="0">
              <a:solidFill>
                <a:srgbClr val="C62828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A6B913-5A7D-5B3D-1617-EC0AED1C0900}"/>
              </a:ext>
            </a:extLst>
          </p:cNvPr>
          <p:cNvSpPr txBox="1"/>
          <p:nvPr/>
        </p:nvSpPr>
        <p:spPr>
          <a:xfrm>
            <a:off x="9195169" y="3027920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62828"/>
                </a:solidFill>
              </a:rPr>
              <a:t>8.2%</a:t>
            </a:r>
            <a:endParaRPr lang="en-US" sz="2000" b="1" dirty="0">
              <a:solidFill>
                <a:srgbClr val="C62828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7DA812-E723-ED76-5380-2272687B6030}"/>
              </a:ext>
            </a:extLst>
          </p:cNvPr>
          <p:cNvSpPr txBox="1"/>
          <p:nvPr/>
        </p:nvSpPr>
        <p:spPr>
          <a:xfrm>
            <a:off x="9334630" y="396329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0%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91004B-31FC-0643-B0A4-8DAA1C9A9DFA}"/>
              </a:ext>
            </a:extLst>
          </p:cNvPr>
          <p:cNvSpPr txBox="1"/>
          <p:nvPr/>
        </p:nvSpPr>
        <p:spPr>
          <a:xfrm>
            <a:off x="5114562" y="3404695"/>
            <a:ext cx="280107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/>
              <a:t>From frequent mitigations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6883EC-18E2-BEBE-B1AB-85101CCF7BD6}"/>
              </a:ext>
            </a:extLst>
          </p:cNvPr>
          <p:cNvSpPr txBox="1"/>
          <p:nvPr/>
        </p:nvSpPr>
        <p:spPr>
          <a:xfrm>
            <a:off x="4912006" y="4348123"/>
            <a:ext cx="320618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/>
              <a:t>From updated DRAM timings</a:t>
            </a:r>
          </a:p>
        </p:txBody>
      </p:sp>
    </p:spTree>
    <p:extLst>
      <p:ext uri="{BB962C8B-B14F-4D97-AF65-F5344CB8AC3E}">
        <p14:creationId xmlns:p14="http://schemas.microsoft.com/office/powerpoint/2010/main" val="3152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1" grpId="0"/>
      <p:bldP spid="52" grpId="0"/>
      <p:bldP spid="57" grpId="0"/>
      <p:bldP spid="61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D6961-B673-F79E-E32D-5F3065A4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38480924-34EC-C97C-2478-3D16CE61A6EC}"/>
              </a:ext>
            </a:extLst>
          </p:cNvPr>
          <p:cNvSpPr txBox="1"/>
          <p:nvPr/>
        </p:nvSpPr>
        <p:spPr>
          <a:xfrm>
            <a:off x="6677251" y="1975074"/>
            <a:ext cx="2302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Reactive - ABO</a:t>
            </a:r>
            <a:endParaRPr lang="en-US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78076-3D53-1D31-96CE-5D2D0126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Reactive vs. Proactive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8C80-7C02-FDB0-43B7-428769FB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C55CC6-CE11-BD7F-D3D7-D5EC30812885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if we make MINT reactive?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396BB2-80BE-77CD-6DE3-4FE5298827A9}"/>
              </a:ext>
            </a:extLst>
          </p:cNvPr>
          <p:cNvSpPr txBox="1"/>
          <p:nvPr/>
        </p:nvSpPr>
        <p:spPr>
          <a:xfrm>
            <a:off x="4366374" y="1301881"/>
            <a:ext cx="4605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Mitigation Type</a:t>
            </a:r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B18E40-0500-30EA-91AC-51BEEF5A4164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6660899" y="1825101"/>
            <a:ext cx="0" cy="38548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75E55D-56D6-D38A-868A-550C0D53E508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417069" y="4152918"/>
            <a:ext cx="55547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EC466A3-8E9F-FE66-0CDF-2C040886BA4E}"/>
              </a:ext>
            </a:extLst>
          </p:cNvPr>
          <p:cNvSpPr/>
          <p:nvPr/>
        </p:nvSpPr>
        <p:spPr>
          <a:xfrm>
            <a:off x="6669075" y="2627391"/>
            <a:ext cx="2302701" cy="1525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PRAC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A89428-C7E5-8681-DFC2-9CDC4D5229F8}"/>
              </a:ext>
            </a:extLst>
          </p:cNvPr>
          <p:cNvSpPr/>
          <p:nvPr/>
        </p:nvSpPr>
        <p:spPr>
          <a:xfrm>
            <a:off x="4370872" y="4153682"/>
            <a:ext cx="2293727" cy="15255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MINT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263EAB-8321-DEEB-EA5D-AF31B270187B}"/>
              </a:ext>
            </a:extLst>
          </p:cNvPr>
          <p:cNvSpPr txBox="1"/>
          <p:nvPr/>
        </p:nvSpPr>
        <p:spPr>
          <a:xfrm>
            <a:off x="1123342" y="3891308"/>
            <a:ext cx="2293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Tracking Type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C4AB73-4009-75E0-E7C4-63EFDF03EED9}"/>
              </a:ext>
            </a:extLst>
          </p:cNvPr>
          <p:cNvSpPr txBox="1"/>
          <p:nvPr/>
        </p:nvSpPr>
        <p:spPr>
          <a:xfrm>
            <a:off x="4366374" y="1972327"/>
            <a:ext cx="230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Proactive - RFM</a:t>
            </a:r>
            <a:endParaRPr lang="en-US" sz="2800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68D339D-3274-2311-9E16-69A27DA05DF6}"/>
              </a:ext>
            </a:extLst>
          </p:cNvPr>
          <p:cNvSpPr txBox="1"/>
          <p:nvPr/>
        </p:nvSpPr>
        <p:spPr>
          <a:xfrm>
            <a:off x="2507416" y="2975855"/>
            <a:ext cx="1525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Counters</a:t>
            </a:r>
            <a:br>
              <a:rPr lang="en-US" sz="2400" b="1" dirty="0"/>
            </a:br>
            <a:r>
              <a:rPr lang="en-US" sz="2400" b="1" dirty="0"/>
              <a:t>(costly)</a:t>
            </a:r>
            <a:endParaRPr lang="en-US" sz="28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99ACA8D-9FEC-B6DF-6FCD-8D5391FA5C21}"/>
              </a:ext>
            </a:extLst>
          </p:cNvPr>
          <p:cNvSpPr txBox="1"/>
          <p:nvPr/>
        </p:nvSpPr>
        <p:spPr>
          <a:xfrm>
            <a:off x="2360500" y="4502565"/>
            <a:ext cx="1819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Probabilistic</a:t>
            </a:r>
            <a:br>
              <a:rPr lang="en-US" sz="2400" b="1" dirty="0"/>
            </a:br>
            <a:r>
              <a:rPr lang="en-US" sz="2400" b="1" dirty="0"/>
              <a:t>(low-cost)</a:t>
            </a:r>
            <a:endParaRPr lang="en-US" sz="2800" b="1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49AB935-2D38-BBB4-F1B5-86078F6E4AF0}"/>
              </a:ext>
            </a:extLst>
          </p:cNvPr>
          <p:cNvCxnSpPr>
            <a:cxnSpLocks/>
          </p:cNvCxnSpPr>
          <p:nvPr/>
        </p:nvCxnSpPr>
        <p:spPr>
          <a:xfrm>
            <a:off x="4366374" y="2627391"/>
            <a:ext cx="46597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0ADD427-C385-B7FE-8B27-AEDFCE413D03}"/>
              </a:ext>
            </a:extLst>
          </p:cNvPr>
          <p:cNvCxnSpPr>
            <a:cxnSpLocks/>
          </p:cNvCxnSpPr>
          <p:nvPr/>
        </p:nvCxnSpPr>
        <p:spPr>
          <a:xfrm>
            <a:off x="4366374" y="2627391"/>
            <a:ext cx="0" cy="30525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aphic 45">
            <a:extLst>
              <a:ext uri="{FF2B5EF4-FFF2-40B4-BE49-F238E27FC236}">
                <a16:creationId xmlns:a16="http://schemas.microsoft.com/office/drawing/2014/main" id="{E0E4D8CE-5481-EE8B-3F6F-A447336D6433}"/>
              </a:ext>
            </a:extLst>
          </p:cNvPr>
          <p:cNvGrpSpPr>
            <a:grpSpLocks noChangeAspect="1"/>
          </p:cNvGrpSpPr>
          <p:nvPr/>
        </p:nvGrpSpPr>
        <p:grpSpPr>
          <a:xfrm>
            <a:off x="1229616" y="4505529"/>
            <a:ext cx="656231" cy="914898"/>
            <a:chOff x="2152179" y="2066621"/>
            <a:chExt cx="1079857" cy="1505505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C37E61D-520A-0941-2D0A-AB82CA3BFAFE}"/>
                </a:ext>
              </a:extLst>
            </p:cNvPr>
            <p:cNvSpPr/>
            <p:nvPr/>
          </p:nvSpPr>
          <p:spPr>
            <a:xfrm>
              <a:off x="2453627" y="2669941"/>
              <a:ext cx="778409" cy="902185"/>
            </a:xfrm>
            <a:custGeom>
              <a:avLst/>
              <a:gdLst>
                <a:gd name="csX0" fmla="*/ 679026 w 778409"/>
                <a:gd name="csY0" fmla="*/ 363187 h 902185"/>
                <a:gd name="csX1" fmla="*/ 491569 w 778409"/>
                <a:gd name="csY1" fmla="*/ 363187 h 902185"/>
                <a:gd name="csX2" fmla="*/ 396232 w 778409"/>
                <a:gd name="csY2" fmla="*/ 328177 h 902185"/>
                <a:gd name="csX3" fmla="*/ 445439 w 778409"/>
                <a:gd name="csY3" fmla="*/ 245108 h 902185"/>
                <a:gd name="csX4" fmla="*/ 525429 w 778409"/>
                <a:gd name="csY4" fmla="*/ 100471 h 902185"/>
                <a:gd name="csX5" fmla="*/ 414702 w 778409"/>
                <a:gd name="csY5" fmla="*/ 20524 h 902185"/>
                <a:gd name="csX6" fmla="*/ 294738 w 778409"/>
                <a:gd name="csY6" fmla="*/ 183587 h 902185"/>
                <a:gd name="csX7" fmla="*/ 0 w 778409"/>
                <a:gd name="csY7" fmla="*/ 419333 h 902185"/>
                <a:gd name="csX8" fmla="*/ 0 w 778409"/>
                <a:gd name="csY8" fmla="*/ 767553 h 902185"/>
                <a:gd name="csX9" fmla="*/ 358788 w 778409"/>
                <a:gd name="csY9" fmla="*/ 879750 h 902185"/>
                <a:gd name="csX10" fmla="*/ 599265 w 778409"/>
                <a:gd name="csY10" fmla="*/ 855721 h 902185"/>
                <a:gd name="csX11" fmla="*/ 727544 w 778409"/>
                <a:gd name="csY11" fmla="*/ 555651 h 902185"/>
                <a:gd name="csX12" fmla="*/ 679026 w 778409"/>
                <a:gd name="csY12" fmla="*/ 363187 h 902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78409" h="902185">
                  <a:moveTo>
                    <a:pt x="679026" y="363187"/>
                  </a:moveTo>
                  <a:cubicBezTo>
                    <a:pt x="659407" y="363187"/>
                    <a:pt x="591088" y="363187"/>
                    <a:pt x="491569" y="363187"/>
                  </a:cubicBezTo>
                  <a:cubicBezTo>
                    <a:pt x="411579" y="363187"/>
                    <a:pt x="396232" y="349725"/>
                    <a:pt x="396232" y="328177"/>
                  </a:cubicBezTo>
                  <a:cubicBezTo>
                    <a:pt x="396232" y="303598"/>
                    <a:pt x="436250" y="260499"/>
                    <a:pt x="445439" y="245108"/>
                  </a:cubicBezTo>
                  <a:cubicBezTo>
                    <a:pt x="454719" y="229718"/>
                    <a:pt x="513117" y="177430"/>
                    <a:pt x="525429" y="100471"/>
                  </a:cubicBezTo>
                  <a:cubicBezTo>
                    <a:pt x="537744" y="23603"/>
                    <a:pt x="445439" y="-31805"/>
                    <a:pt x="414702" y="20524"/>
                  </a:cubicBezTo>
                  <a:cubicBezTo>
                    <a:pt x="396462" y="51585"/>
                    <a:pt x="350102" y="143567"/>
                    <a:pt x="294738" y="183587"/>
                  </a:cubicBezTo>
                  <a:cubicBezTo>
                    <a:pt x="192003" y="257788"/>
                    <a:pt x="107052" y="419333"/>
                    <a:pt x="0" y="419333"/>
                  </a:cubicBezTo>
                  <a:lnTo>
                    <a:pt x="0" y="767553"/>
                  </a:lnTo>
                  <a:cubicBezTo>
                    <a:pt x="88168" y="767553"/>
                    <a:pt x="288031" y="865554"/>
                    <a:pt x="358788" y="879750"/>
                  </a:cubicBezTo>
                  <a:cubicBezTo>
                    <a:pt x="438964" y="895785"/>
                    <a:pt x="543672" y="931209"/>
                    <a:pt x="599265" y="855721"/>
                  </a:cubicBezTo>
                  <a:cubicBezTo>
                    <a:pt x="633540" y="809178"/>
                    <a:pt x="687251" y="683839"/>
                    <a:pt x="727544" y="555651"/>
                  </a:cubicBezTo>
                  <a:cubicBezTo>
                    <a:pt x="829821" y="457421"/>
                    <a:pt x="759202" y="363187"/>
                    <a:pt x="679026" y="363187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D183E4-58FB-1092-B9CB-EA294F9BCEF4}"/>
                </a:ext>
              </a:extLst>
            </p:cNvPr>
            <p:cNvSpPr/>
            <p:nvPr/>
          </p:nvSpPr>
          <p:spPr>
            <a:xfrm>
              <a:off x="2963666" y="2379464"/>
              <a:ext cx="22006" cy="180196"/>
            </a:xfrm>
            <a:prstGeom prst="rect">
              <a:avLst/>
            </a:pr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6EBF3A1-F13D-1E2D-03E6-325DE12B942D}"/>
                </a:ext>
              </a:extLst>
            </p:cNvPr>
            <p:cNvSpPr/>
            <p:nvPr/>
          </p:nvSpPr>
          <p:spPr>
            <a:xfrm>
              <a:off x="3032906" y="2437950"/>
              <a:ext cx="22835" cy="180243"/>
            </a:xfrm>
            <a:custGeom>
              <a:avLst/>
              <a:gdLst>
                <a:gd name="csX0" fmla="*/ 782 w 22835"/>
                <a:gd name="csY0" fmla="*/ 180244 h 180243"/>
                <a:gd name="csX1" fmla="*/ 22836 w 22835"/>
                <a:gd name="csY1" fmla="*/ 180153 h 180243"/>
                <a:gd name="csX2" fmla="*/ 22054 w 22835"/>
                <a:gd name="csY2" fmla="*/ 0 h 180243"/>
                <a:gd name="csX3" fmla="*/ 0 w 22835"/>
                <a:gd name="csY3" fmla="*/ 47 h 180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835" h="180243">
                  <a:moveTo>
                    <a:pt x="782" y="180244"/>
                  </a:moveTo>
                  <a:lnTo>
                    <a:pt x="22836" y="180153"/>
                  </a:lnTo>
                  <a:lnTo>
                    <a:pt x="22054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DE3D970-C1F8-D5F2-1B80-CCC9D32A0660}"/>
                </a:ext>
              </a:extLst>
            </p:cNvPr>
            <p:cNvSpPr/>
            <p:nvPr/>
          </p:nvSpPr>
          <p:spPr>
            <a:xfrm>
              <a:off x="2152179" y="3101589"/>
              <a:ext cx="224533" cy="452378"/>
            </a:xfrm>
            <a:custGeom>
              <a:avLst/>
              <a:gdLst>
                <a:gd name="csX0" fmla="*/ 0 w 224533"/>
                <a:gd name="csY0" fmla="*/ 78473 h 452378"/>
                <a:gd name="csX1" fmla="*/ 0 w 224533"/>
                <a:gd name="csY1" fmla="*/ 373902 h 452378"/>
                <a:gd name="csX2" fmla="*/ 78520 w 224533"/>
                <a:gd name="csY2" fmla="*/ 452378 h 452378"/>
                <a:gd name="csX3" fmla="*/ 172202 w 224533"/>
                <a:gd name="csY3" fmla="*/ 452378 h 452378"/>
                <a:gd name="csX4" fmla="*/ 224534 w 224533"/>
                <a:gd name="csY4" fmla="*/ 400093 h 452378"/>
                <a:gd name="csX5" fmla="*/ 224534 w 224533"/>
                <a:gd name="csY5" fmla="*/ 0 h 452378"/>
                <a:gd name="csX6" fmla="*/ 78520 w 224533"/>
                <a:gd name="csY6" fmla="*/ 0 h 452378"/>
                <a:gd name="csX7" fmla="*/ 0 w 224533"/>
                <a:gd name="csY7" fmla="*/ 78473 h 4523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533" h="452378">
                  <a:moveTo>
                    <a:pt x="0" y="78473"/>
                  </a:moveTo>
                  <a:lnTo>
                    <a:pt x="0" y="373902"/>
                  </a:lnTo>
                  <a:cubicBezTo>
                    <a:pt x="0" y="417228"/>
                    <a:pt x="35148" y="452378"/>
                    <a:pt x="78520" y="452378"/>
                  </a:cubicBezTo>
                  <a:lnTo>
                    <a:pt x="172202" y="452378"/>
                  </a:lnTo>
                  <a:cubicBezTo>
                    <a:pt x="201057" y="452378"/>
                    <a:pt x="224534" y="428992"/>
                    <a:pt x="224534" y="400093"/>
                  </a:cubicBezTo>
                  <a:lnTo>
                    <a:pt x="224534" y="0"/>
                  </a:lnTo>
                  <a:lnTo>
                    <a:pt x="78520" y="0"/>
                  </a:lnTo>
                  <a:cubicBezTo>
                    <a:pt x="35148" y="0"/>
                    <a:pt x="0" y="35148"/>
                    <a:pt x="0" y="7847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F74624-DDAC-3B6A-D6E8-84E378DC1C12}"/>
                </a:ext>
              </a:extLst>
            </p:cNvPr>
            <p:cNvSpPr/>
            <p:nvPr/>
          </p:nvSpPr>
          <p:spPr>
            <a:xfrm>
              <a:off x="2976480" y="2155352"/>
              <a:ext cx="139127" cy="96410"/>
            </a:xfrm>
            <a:custGeom>
              <a:avLst/>
              <a:gdLst>
                <a:gd name="csX0" fmla="*/ 4370 w 139127"/>
                <a:gd name="csY0" fmla="*/ 37893 h 96410"/>
                <a:gd name="csX1" fmla="*/ 7264 w 139127"/>
                <a:gd name="csY1" fmla="*/ 41477 h 96410"/>
                <a:gd name="csX2" fmla="*/ 10892 w 139127"/>
                <a:gd name="csY2" fmla="*/ 44141 h 96410"/>
                <a:gd name="csX3" fmla="*/ 14982 w 139127"/>
                <a:gd name="csY3" fmla="*/ 45520 h 96410"/>
                <a:gd name="csX4" fmla="*/ 18887 w 139127"/>
                <a:gd name="csY4" fmla="*/ 45429 h 96410"/>
                <a:gd name="csX5" fmla="*/ 44893 w 139127"/>
                <a:gd name="csY5" fmla="*/ 39501 h 96410"/>
                <a:gd name="csX6" fmla="*/ 55782 w 139127"/>
                <a:gd name="csY6" fmla="*/ 58385 h 96410"/>
                <a:gd name="csX7" fmla="*/ 69014 w 139127"/>
                <a:gd name="csY7" fmla="*/ 75613 h 96410"/>
                <a:gd name="csX8" fmla="*/ 85416 w 139127"/>
                <a:gd name="csY8" fmla="*/ 88296 h 96410"/>
                <a:gd name="csX9" fmla="*/ 103059 w 139127"/>
                <a:gd name="csY9" fmla="*/ 95371 h 96410"/>
                <a:gd name="csX10" fmla="*/ 119738 w 139127"/>
                <a:gd name="csY10" fmla="*/ 95647 h 96410"/>
                <a:gd name="csX11" fmla="*/ 132188 w 139127"/>
                <a:gd name="csY11" fmla="*/ 88616 h 96410"/>
                <a:gd name="csX12" fmla="*/ 138436 w 139127"/>
                <a:gd name="csY12" fmla="*/ 75981 h 96410"/>
                <a:gd name="csX13" fmla="*/ 138116 w 139127"/>
                <a:gd name="csY13" fmla="*/ 59532 h 96410"/>
                <a:gd name="csX14" fmla="*/ 130812 w 139127"/>
                <a:gd name="csY14" fmla="*/ 41107 h 96410"/>
                <a:gd name="csX15" fmla="*/ 111560 w 139127"/>
                <a:gd name="csY15" fmla="*/ 7706 h 96410"/>
                <a:gd name="csX16" fmla="*/ 108711 w 139127"/>
                <a:gd name="csY16" fmla="*/ 4168 h 96410"/>
                <a:gd name="csX17" fmla="*/ 104988 w 139127"/>
                <a:gd name="csY17" fmla="*/ 1595 h 96410"/>
                <a:gd name="csX18" fmla="*/ 100992 w 139127"/>
                <a:gd name="csY18" fmla="*/ 172 h 96410"/>
                <a:gd name="csX19" fmla="*/ 97087 w 139127"/>
                <a:gd name="csY19" fmla="*/ 172 h 96410"/>
                <a:gd name="csX20" fmla="*/ 5058 w 139127"/>
                <a:gd name="csY20" fmla="*/ 21308 h 96410"/>
                <a:gd name="csX21" fmla="*/ 1980 w 139127"/>
                <a:gd name="csY21" fmla="*/ 22870 h 96410"/>
                <a:gd name="csX22" fmla="*/ 280 w 139127"/>
                <a:gd name="csY22" fmla="*/ 25628 h 96410"/>
                <a:gd name="csX23" fmla="*/ 95 w 139127"/>
                <a:gd name="csY23" fmla="*/ 29121 h 96410"/>
                <a:gd name="csX24" fmla="*/ 1612 w 139127"/>
                <a:gd name="csY24" fmla="*/ 33026 h 96410"/>
                <a:gd name="csX25" fmla="*/ 4370 w 139127"/>
                <a:gd name="csY25" fmla="*/ 37893 h 96410"/>
                <a:gd name="csX26" fmla="*/ 100166 w 139127"/>
                <a:gd name="csY26" fmla="*/ 26731 h 96410"/>
                <a:gd name="csX27" fmla="*/ 111102 w 139127"/>
                <a:gd name="csY27" fmla="*/ 45615 h 96410"/>
                <a:gd name="csX28" fmla="*/ 114595 w 139127"/>
                <a:gd name="csY28" fmla="*/ 54389 h 96410"/>
                <a:gd name="csX29" fmla="*/ 114686 w 139127"/>
                <a:gd name="csY29" fmla="*/ 62155 h 96410"/>
                <a:gd name="csX30" fmla="*/ 111746 w 139127"/>
                <a:gd name="csY30" fmla="*/ 68127 h 96410"/>
                <a:gd name="csX31" fmla="*/ 105865 w 139127"/>
                <a:gd name="csY31" fmla="*/ 71482 h 96410"/>
                <a:gd name="csX32" fmla="*/ 97916 w 139127"/>
                <a:gd name="csY32" fmla="*/ 71344 h 96410"/>
                <a:gd name="csX33" fmla="*/ 89554 w 139127"/>
                <a:gd name="csY33" fmla="*/ 67945 h 96410"/>
                <a:gd name="csX34" fmla="*/ 81788 w 139127"/>
                <a:gd name="csY34" fmla="*/ 61925 h 96410"/>
                <a:gd name="csX35" fmla="*/ 75586 w 139127"/>
                <a:gd name="csY35" fmla="*/ 53839 h 96410"/>
                <a:gd name="csX36" fmla="*/ 64651 w 139127"/>
                <a:gd name="csY36" fmla="*/ 34955 h 96410"/>
                <a:gd name="csX37" fmla="*/ 100166 w 139127"/>
                <a:gd name="csY37" fmla="*/ 26731 h 964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39127" h="96410">
                  <a:moveTo>
                    <a:pt x="4370" y="37893"/>
                  </a:moveTo>
                  <a:cubicBezTo>
                    <a:pt x="5152" y="39181"/>
                    <a:pt x="6117" y="40375"/>
                    <a:pt x="7264" y="41477"/>
                  </a:cubicBezTo>
                  <a:cubicBezTo>
                    <a:pt x="8319" y="42533"/>
                    <a:pt x="9607" y="43406"/>
                    <a:pt x="10892" y="44141"/>
                  </a:cubicBezTo>
                  <a:cubicBezTo>
                    <a:pt x="12224" y="44785"/>
                    <a:pt x="13650" y="45291"/>
                    <a:pt x="14982" y="45520"/>
                  </a:cubicBezTo>
                  <a:cubicBezTo>
                    <a:pt x="16362" y="45706"/>
                    <a:pt x="17694" y="45750"/>
                    <a:pt x="18887" y="45429"/>
                  </a:cubicBezTo>
                  <a:lnTo>
                    <a:pt x="44893" y="39501"/>
                  </a:lnTo>
                  <a:lnTo>
                    <a:pt x="55782" y="58385"/>
                  </a:lnTo>
                  <a:cubicBezTo>
                    <a:pt x="59410" y="64725"/>
                    <a:pt x="63959" y="70468"/>
                    <a:pt x="69014" y="75613"/>
                  </a:cubicBezTo>
                  <a:cubicBezTo>
                    <a:pt x="74069" y="80621"/>
                    <a:pt x="79626" y="84941"/>
                    <a:pt x="85416" y="88296"/>
                  </a:cubicBezTo>
                  <a:cubicBezTo>
                    <a:pt x="91206" y="91651"/>
                    <a:pt x="97269" y="94086"/>
                    <a:pt x="103059" y="95371"/>
                  </a:cubicBezTo>
                  <a:cubicBezTo>
                    <a:pt x="108893" y="96659"/>
                    <a:pt x="114592" y="96750"/>
                    <a:pt x="119738" y="95647"/>
                  </a:cubicBezTo>
                  <a:cubicBezTo>
                    <a:pt x="124931" y="94406"/>
                    <a:pt x="129065" y="91971"/>
                    <a:pt x="132188" y="88616"/>
                  </a:cubicBezTo>
                  <a:cubicBezTo>
                    <a:pt x="135405" y="85217"/>
                    <a:pt x="137472" y="80945"/>
                    <a:pt x="138436" y="75981"/>
                  </a:cubicBezTo>
                  <a:cubicBezTo>
                    <a:pt x="139448" y="71065"/>
                    <a:pt x="139357" y="65504"/>
                    <a:pt x="138116" y="59532"/>
                  </a:cubicBezTo>
                  <a:cubicBezTo>
                    <a:pt x="136875" y="53698"/>
                    <a:pt x="134440" y="47402"/>
                    <a:pt x="130812" y="41107"/>
                  </a:cubicBezTo>
                  <a:lnTo>
                    <a:pt x="111560" y="7706"/>
                  </a:lnTo>
                  <a:cubicBezTo>
                    <a:pt x="110825" y="6465"/>
                    <a:pt x="109814" y="5224"/>
                    <a:pt x="108711" y="4168"/>
                  </a:cubicBezTo>
                  <a:cubicBezTo>
                    <a:pt x="107608" y="3113"/>
                    <a:pt x="106367" y="2192"/>
                    <a:pt x="104988" y="1595"/>
                  </a:cubicBezTo>
                  <a:cubicBezTo>
                    <a:pt x="103700" y="860"/>
                    <a:pt x="102324" y="445"/>
                    <a:pt x="100992" y="172"/>
                  </a:cubicBezTo>
                  <a:cubicBezTo>
                    <a:pt x="99660" y="-57"/>
                    <a:pt x="98328" y="-57"/>
                    <a:pt x="97087" y="172"/>
                  </a:cubicBezTo>
                  <a:lnTo>
                    <a:pt x="5058" y="21308"/>
                  </a:lnTo>
                  <a:cubicBezTo>
                    <a:pt x="3770" y="21629"/>
                    <a:pt x="2762" y="22135"/>
                    <a:pt x="1980" y="22870"/>
                  </a:cubicBezTo>
                  <a:cubicBezTo>
                    <a:pt x="1197" y="23605"/>
                    <a:pt x="600" y="24569"/>
                    <a:pt x="280" y="25628"/>
                  </a:cubicBezTo>
                  <a:cubicBezTo>
                    <a:pt x="4" y="26684"/>
                    <a:pt x="-88" y="27880"/>
                    <a:pt x="95" y="29121"/>
                  </a:cubicBezTo>
                  <a:cubicBezTo>
                    <a:pt x="277" y="30362"/>
                    <a:pt x="783" y="31741"/>
                    <a:pt x="1612" y="33026"/>
                  </a:cubicBezTo>
                  <a:lnTo>
                    <a:pt x="4370" y="37893"/>
                  </a:lnTo>
                  <a:close/>
                  <a:moveTo>
                    <a:pt x="100166" y="26731"/>
                  </a:moveTo>
                  <a:lnTo>
                    <a:pt x="111102" y="45615"/>
                  </a:lnTo>
                  <a:cubicBezTo>
                    <a:pt x="112801" y="48602"/>
                    <a:pt x="113951" y="51587"/>
                    <a:pt x="114595" y="54389"/>
                  </a:cubicBezTo>
                  <a:cubicBezTo>
                    <a:pt x="115148" y="57147"/>
                    <a:pt x="115192" y="59811"/>
                    <a:pt x="114686" y="62155"/>
                  </a:cubicBezTo>
                  <a:cubicBezTo>
                    <a:pt x="114271" y="64498"/>
                    <a:pt x="113263" y="66566"/>
                    <a:pt x="111746" y="68127"/>
                  </a:cubicBezTo>
                  <a:cubicBezTo>
                    <a:pt x="110275" y="69735"/>
                    <a:pt x="108252" y="70885"/>
                    <a:pt x="105865" y="71482"/>
                  </a:cubicBezTo>
                  <a:cubicBezTo>
                    <a:pt x="103383" y="72079"/>
                    <a:pt x="100719" y="71988"/>
                    <a:pt x="97916" y="71344"/>
                  </a:cubicBezTo>
                  <a:cubicBezTo>
                    <a:pt x="95158" y="70747"/>
                    <a:pt x="92312" y="69597"/>
                    <a:pt x="89554" y="67945"/>
                  </a:cubicBezTo>
                  <a:cubicBezTo>
                    <a:pt x="86889" y="66427"/>
                    <a:pt x="84222" y="64316"/>
                    <a:pt x="81788" y="61925"/>
                  </a:cubicBezTo>
                  <a:cubicBezTo>
                    <a:pt x="79353" y="59582"/>
                    <a:pt x="77286" y="56780"/>
                    <a:pt x="75586" y="53839"/>
                  </a:cubicBezTo>
                  <a:lnTo>
                    <a:pt x="64651" y="34955"/>
                  </a:lnTo>
                  <a:lnTo>
                    <a:pt x="100166" y="26731"/>
                  </a:ln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7AD225-11AF-D833-676A-3E670FE49F28}"/>
                </a:ext>
              </a:extLst>
            </p:cNvPr>
            <p:cNvSpPr/>
            <p:nvPr/>
          </p:nvSpPr>
          <p:spPr>
            <a:xfrm>
              <a:off x="2876660" y="2066621"/>
              <a:ext cx="325721" cy="314310"/>
            </a:xfrm>
            <a:custGeom>
              <a:avLst/>
              <a:gdLst>
                <a:gd name="csX0" fmla="*/ 75106 w 325721"/>
                <a:gd name="csY0" fmla="*/ 257844 h 314310"/>
                <a:gd name="csX1" fmla="*/ 207061 w 325721"/>
                <a:gd name="csY1" fmla="*/ 314310 h 314310"/>
                <a:gd name="csX2" fmla="*/ 273543 w 325721"/>
                <a:gd name="csY2" fmla="*/ 287569 h 314310"/>
                <a:gd name="csX3" fmla="*/ 307129 w 325721"/>
                <a:gd name="csY3" fmla="*/ 249066 h 314310"/>
                <a:gd name="csX4" fmla="*/ 319811 w 325721"/>
                <a:gd name="csY4" fmla="*/ 158140 h 314310"/>
                <a:gd name="csX5" fmla="*/ 250616 w 325721"/>
                <a:gd name="csY5" fmla="*/ 56463 h 314310"/>
                <a:gd name="csX6" fmla="*/ 118616 w 325721"/>
                <a:gd name="csY6" fmla="*/ 0 h 314310"/>
                <a:gd name="csX7" fmla="*/ 52088 w 325721"/>
                <a:gd name="csY7" fmla="*/ 26741 h 314310"/>
                <a:gd name="csX8" fmla="*/ 18592 w 325721"/>
                <a:gd name="csY8" fmla="*/ 65244 h 314310"/>
                <a:gd name="csX9" fmla="*/ 5866 w 325721"/>
                <a:gd name="csY9" fmla="*/ 156170 h 314310"/>
                <a:gd name="csX10" fmla="*/ 75106 w 325721"/>
                <a:gd name="csY10" fmla="*/ 257844 h 314310"/>
                <a:gd name="csX11" fmla="*/ 74556 w 325721"/>
                <a:gd name="csY11" fmla="*/ 46313 h 314310"/>
                <a:gd name="csX12" fmla="*/ 118481 w 325721"/>
                <a:gd name="csY12" fmla="*/ 29634 h 314310"/>
                <a:gd name="csX13" fmla="*/ 231002 w 325721"/>
                <a:gd name="csY13" fmla="*/ 78888 h 314310"/>
                <a:gd name="csX14" fmla="*/ 289859 w 325721"/>
                <a:gd name="csY14" fmla="*/ 161819 h 314310"/>
                <a:gd name="csX15" fmla="*/ 284714 w 325721"/>
                <a:gd name="csY15" fmla="*/ 229541 h 314310"/>
                <a:gd name="csX16" fmla="*/ 240788 w 325721"/>
                <a:gd name="csY16" fmla="*/ 246220 h 314310"/>
                <a:gd name="csX17" fmla="*/ 128176 w 325721"/>
                <a:gd name="csY17" fmla="*/ 196919 h 314310"/>
                <a:gd name="csX18" fmla="*/ 69366 w 325721"/>
                <a:gd name="csY18" fmla="*/ 114033 h 314310"/>
                <a:gd name="csX19" fmla="*/ 74556 w 325721"/>
                <a:gd name="csY19" fmla="*/ 46313 h 3143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25721" h="314310">
                  <a:moveTo>
                    <a:pt x="75106" y="257844"/>
                  </a:moveTo>
                  <a:cubicBezTo>
                    <a:pt x="115629" y="293221"/>
                    <a:pt x="164976" y="314310"/>
                    <a:pt x="207061" y="314310"/>
                  </a:cubicBezTo>
                  <a:cubicBezTo>
                    <a:pt x="235316" y="314310"/>
                    <a:pt x="258381" y="305074"/>
                    <a:pt x="273543" y="287569"/>
                  </a:cubicBezTo>
                  <a:lnTo>
                    <a:pt x="307129" y="249066"/>
                  </a:lnTo>
                  <a:cubicBezTo>
                    <a:pt x="326336" y="227104"/>
                    <a:pt x="330838" y="194805"/>
                    <a:pt x="319811" y="158140"/>
                  </a:cubicBezTo>
                  <a:cubicBezTo>
                    <a:pt x="309014" y="122119"/>
                    <a:pt x="284431" y="85960"/>
                    <a:pt x="250616" y="56463"/>
                  </a:cubicBezTo>
                  <a:cubicBezTo>
                    <a:pt x="210048" y="21133"/>
                    <a:pt x="160704" y="0"/>
                    <a:pt x="118616" y="0"/>
                  </a:cubicBezTo>
                  <a:cubicBezTo>
                    <a:pt x="90314" y="0"/>
                    <a:pt x="67296" y="9280"/>
                    <a:pt x="52088" y="26741"/>
                  </a:cubicBezTo>
                  <a:lnTo>
                    <a:pt x="18592" y="65244"/>
                  </a:lnTo>
                  <a:cubicBezTo>
                    <a:pt x="-568" y="87251"/>
                    <a:pt x="-5117" y="119552"/>
                    <a:pt x="5866" y="156170"/>
                  </a:cubicBezTo>
                  <a:cubicBezTo>
                    <a:pt x="16711" y="192235"/>
                    <a:pt x="41246" y="228347"/>
                    <a:pt x="75106" y="257844"/>
                  </a:cubicBezTo>
                  <a:close/>
                  <a:moveTo>
                    <a:pt x="74556" y="46313"/>
                  </a:moveTo>
                  <a:cubicBezTo>
                    <a:pt x="84113" y="35424"/>
                    <a:pt x="99274" y="29634"/>
                    <a:pt x="118481" y="29634"/>
                  </a:cubicBezTo>
                  <a:cubicBezTo>
                    <a:pt x="153032" y="29634"/>
                    <a:pt x="196128" y="48518"/>
                    <a:pt x="231002" y="78888"/>
                  </a:cubicBezTo>
                  <a:cubicBezTo>
                    <a:pt x="258846" y="103147"/>
                    <a:pt x="279750" y="132599"/>
                    <a:pt x="289859" y="161819"/>
                  </a:cubicBezTo>
                  <a:cubicBezTo>
                    <a:pt x="299784" y="190306"/>
                    <a:pt x="297946" y="214380"/>
                    <a:pt x="284714" y="229541"/>
                  </a:cubicBezTo>
                  <a:cubicBezTo>
                    <a:pt x="275204" y="240430"/>
                    <a:pt x="259996" y="246220"/>
                    <a:pt x="240788" y="246220"/>
                  </a:cubicBezTo>
                  <a:cubicBezTo>
                    <a:pt x="206237" y="246220"/>
                    <a:pt x="163094" y="227336"/>
                    <a:pt x="128176" y="196919"/>
                  </a:cubicBezTo>
                  <a:cubicBezTo>
                    <a:pt x="100379" y="172707"/>
                    <a:pt x="79473" y="143302"/>
                    <a:pt x="69366" y="114033"/>
                  </a:cubicBezTo>
                  <a:cubicBezTo>
                    <a:pt x="59530" y="85551"/>
                    <a:pt x="61324" y="61474"/>
                    <a:pt x="74556" y="46313"/>
                  </a:cubicBezTo>
                  <a:close/>
                </a:path>
              </a:pathLst>
            </a:custGeom>
            <a:solidFill>
              <a:schemeClr val="accent2"/>
            </a:solidFill>
            <a:ln w="2939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EBC9EC85-FE9D-7B9B-C101-6964ECCC2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5769" y="4378553"/>
            <a:ext cx="1153310" cy="115331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C644A9-DEFB-D302-1849-0E3C6D066FEA}"/>
              </a:ext>
            </a:extLst>
          </p:cNvPr>
          <p:cNvCxnSpPr>
            <a:cxnSpLocks/>
          </p:cNvCxnSpPr>
          <p:nvPr/>
        </p:nvCxnSpPr>
        <p:spPr>
          <a:xfrm>
            <a:off x="6258514" y="4932020"/>
            <a:ext cx="8865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CED578-C031-C646-9620-F98F4B7448D1}"/>
              </a:ext>
            </a:extLst>
          </p:cNvPr>
          <p:cNvCxnSpPr>
            <a:cxnSpLocks/>
          </p:cNvCxnSpPr>
          <p:nvPr/>
        </p:nvCxnSpPr>
        <p:spPr>
          <a:xfrm>
            <a:off x="7792424" y="3856744"/>
            <a:ext cx="0" cy="5577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D69974C-8815-0747-BF34-E5DD45E53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70865"/>
              </p:ext>
            </p:extLst>
          </p:nvPr>
        </p:nvGraphicFramePr>
        <p:xfrm>
          <a:off x="818644" y="2614031"/>
          <a:ext cx="1582716" cy="10990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53276">
                  <a:extLst>
                    <a:ext uri="{9D8B030D-6E8A-4147-A177-3AD203B41FA5}">
                      <a16:colId xmlns:a16="http://schemas.microsoft.com/office/drawing/2014/main" val="1632961699"/>
                    </a:ext>
                  </a:extLst>
                </a:gridCol>
                <a:gridCol w="729440">
                  <a:extLst>
                    <a:ext uri="{9D8B030D-6E8A-4147-A177-3AD203B41FA5}">
                      <a16:colId xmlns:a16="http://schemas.microsoft.com/office/drawing/2014/main" val="886432814"/>
                    </a:ext>
                  </a:extLst>
                </a:gridCol>
              </a:tblGrid>
              <a:tr h="2747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RowID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6836"/>
                  </a:ext>
                </a:extLst>
              </a:tr>
              <a:tr h="2747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8494"/>
                  </a:ext>
                </a:extLst>
              </a:tr>
              <a:tr h="27477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5418"/>
                  </a:ext>
                </a:extLst>
              </a:tr>
              <a:tr h="2747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0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/>
      <p:bldP spid="46" grpId="0"/>
      <p:bldP spid="51" grpId="0"/>
      <p:bldP spid="79" grpId="0"/>
      <p:bldP spid="81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47675</TotalTime>
  <Words>7338</Words>
  <Application>Microsoft Macintosh PowerPoint</Application>
  <PresentationFormat>Widescreen</PresentationFormat>
  <Paragraphs>941</Paragraphs>
  <Slides>36</Slides>
  <Notes>36</Notes>
  <HiddenSlides>20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Helvetica</vt:lpstr>
      <vt:lpstr>Roboto</vt:lpstr>
      <vt:lpstr>Office 2013 - 2022 Theme</vt:lpstr>
      <vt:lpstr>MIRZA: Efficiently Mitigating Rowhammer with Randomization and ALERT</vt:lpstr>
      <vt:lpstr>What is Rowhammer?</vt:lpstr>
      <vt:lpstr>Typical Rowhammer Defense</vt:lpstr>
      <vt:lpstr>In-DRAM Rowhammer Defense</vt:lpstr>
      <vt:lpstr>MINT: Low Storage In-DRAM Tracker</vt:lpstr>
      <vt:lpstr>MINT + RFM: Time for Mitigation</vt:lpstr>
      <vt:lpstr>PRAC + ABO </vt:lpstr>
      <vt:lpstr>Towards Low Storage, Time, and Power</vt:lpstr>
      <vt:lpstr>Reactive vs. Proactive Mitigation</vt:lpstr>
      <vt:lpstr>Insight #1: MINT+ABO</vt:lpstr>
      <vt:lpstr>Insight #2: Coarse Grained Filtering</vt:lpstr>
      <vt:lpstr>MIRZA: Design Overview</vt:lpstr>
      <vt:lpstr>Slowdown of MIRZA</vt:lpstr>
      <vt:lpstr>Impact of MIRZA on Refresh Power</vt:lpstr>
      <vt:lpstr>Storage Overhead of MIRZA</vt:lpstr>
      <vt:lpstr>Takeaways</vt:lpstr>
      <vt:lpstr>In-DRAM Rowhammer Defense</vt:lpstr>
      <vt:lpstr>MINT: Low Storage In-DRAM Tracker</vt:lpstr>
      <vt:lpstr>Insight #2: Coarse Grained Filtering</vt:lpstr>
      <vt:lpstr>JEDEC Introduces PRAC+ABO</vt:lpstr>
      <vt:lpstr>Storage Overhead at Current Threshold</vt:lpstr>
      <vt:lpstr>The Time Challenge</vt:lpstr>
      <vt:lpstr>MINT (tracking) + RFM (mitigation) </vt:lpstr>
      <vt:lpstr>Proactive Mitigations are Inefficient </vt:lpstr>
      <vt:lpstr>JEDEC Introduces PRAC+ABO</vt:lpstr>
      <vt:lpstr>The Problem with PRAC</vt:lpstr>
      <vt:lpstr>The Naive MIRZA Design: MINT+ABO</vt:lpstr>
      <vt:lpstr>Insight: Coarse Grained Filtering (CGF)</vt:lpstr>
      <vt:lpstr>Effectiveness of CGF</vt:lpstr>
      <vt:lpstr>MIRZA: Design Overview</vt:lpstr>
      <vt:lpstr>Insight: Coarse Grained Filtering (CGF)</vt:lpstr>
      <vt:lpstr>Slowdown of MIRZA</vt:lpstr>
      <vt:lpstr>Area Overhead of MIRZA</vt:lpstr>
      <vt:lpstr>Impact of MIRZA on Refresh Power</vt:lpstr>
      <vt:lpstr>In-DRAM Rowhammer Defense</vt:lpstr>
      <vt:lpstr>Proactive vs. Reactive Mitigation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Taneja, Hritvik</dc:creator>
  <cp:lastModifiedBy>Taneja, Hritvik</cp:lastModifiedBy>
  <cp:revision>157</cp:revision>
  <dcterms:created xsi:type="dcterms:W3CDTF">2025-06-01T04:53:53Z</dcterms:created>
  <dcterms:modified xsi:type="dcterms:W3CDTF">2026-02-02T04:21:23Z</dcterms:modified>
</cp:coreProperties>
</file>