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1" r:id="rId4"/>
  </p:sldMasterIdLst>
  <p:notesMasterIdLst>
    <p:notesMasterId r:id="rId21"/>
  </p:notesMasterIdLst>
  <p:handoutMasterIdLst>
    <p:handoutMasterId r:id="rId22"/>
  </p:handoutMasterIdLst>
  <p:sldIdLst>
    <p:sldId id="645" r:id="rId5"/>
    <p:sldId id="1720" r:id="rId6"/>
    <p:sldId id="1713" r:id="rId7"/>
    <p:sldId id="1715" r:id="rId8"/>
    <p:sldId id="1655" r:id="rId9"/>
    <p:sldId id="1718" r:id="rId10"/>
    <p:sldId id="1717" r:id="rId11"/>
    <p:sldId id="1689" r:id="rId12"/>
    <p:sldId id="1678" r:id="rId13"/>
    <p:sldId id="1697" r:id="rId14"/>
    <p:sldId id="1709" r:id="rId15"/>
    <p:sldId id="1696" r:id="rId16"/>
    <p:sldId id="1672" r:id="rId17"/>
    <p:sldId id="1344" r:id="rId18"/>
    <p:sldId id="1345" r:id="rId19"/>
    <p:sldId id="1698" r:id="rId20"/>
  </p:sldIdLst>
  <p:sldSz cx="12192000" cy="6858000"/>
  <p:notesSz cx="6858000" cy="9144000"/>
  <p:defaultTextStyle>
    <a:defPPr>
      <a:defRPr lang="en-US"/>
    </a:defPPr>
    <a:lvl1pPr algn="ctr" rtl="0" fontAlgn="base">
      <a:lnSpc>
        <a:spcPct val="85000"/>
      </a:lnSpc>
      <a:spcBef>
        <a:spcPct val="0"/>
      </a:spcBef>
      <a:spcAft>
        <a:spcPct val="0"/>
      </a:spcAft>
      <a:defRPr sz="2800" kern="1200">
        <a:solidFill>
          <a:srgbClr val="A42700"/>
        </a:solidFill>
        <a:latin typeface="Arial" charset="0"/>
        <a:ea typeface="+mn-ea"/>
        <a:cs typeface="+mn-cs"/>
      </a:defRPr>
    </a:lvl1pPr>
    <a:lvl2pPr marL="457200" algn="ctr" rtl="0" fontAlgn="base">
      <a:lnSpc>
        <a:spcPct val="85000"/>
      </a:lnSpc>
      <a:spcBef>
        <a:spcPct val="0"/>
      </a:spcBef>
      <a:spcAft>
        <a:spcPct val="0"/>
      </a:spcAft>
      <a:defRPr sz="2800" kern="1200">
        <a:solidFill>
          <a:srgbClr val="A42700"/>
        </a:solidFill>
        <a:latin typeface="Arial" charset="0"/>
        <a:ea typeface="+mn-ea"/>
        <a:cs typeface="+mn-cs"/>
      </a:defRPr>
    </a:lvl2pPr>
    <a:lvl3pPr marL="914400" algn="ctr" rtl="0" fontAlgn="base">
      <a:lnSpc>
        <a:spcPct val="85000"/>
      </a:lnSpc>
      <a:spcBef>
        <a:spcPct val="0"/>
      </a:spcBef>
      <a:spcAft>
        <a:spcPct val="0"/>
      </a:spcAft>
      <a:defRPr sz="2800" kern="1200">
        <a:solidFill>
          <a:srgbClr val="A42700"/>
        </a:solidFill>
        <a:latin typeface="Arial" charset="0"/>
        <a:ea typeface="+mn-ea"/>
        <a:cs typeface="+mn-cs"/>
      </a:defRPr>
    </a:lvl3pPr>
    <a:lvl4pPr marL="1371600" algn="ctr" rtl="0" fontAlgn="base">
      <a:lnSpc>
        <a:spcPct val="85000"/>
      </a:lnSpc>
      <a:spcBef>
        <a:spcPct val="0"/>
      </a:spcBef>
      <a:spcAft>
        <a:spcPct val="0"/>
      </a:spcAft>
      <a:defRPr sz="2800" kern="1200">
        <a:solidFill>
          <a:srgbClr val="A42700"/>
        </a:solidFill>
        <a:latin typeface="Arial" charset="0"/>
        <a:ea typeface="+mn-ea"/>
        <a:cs typeface="+mn-cs"/>
      </a:defRPr>
    </a:lvl4pPr>
    <a:lvl5pPr marL="1828800" algn="ctr" rtl="0" fontAlgn="base">
      <a:lnSpc>
        <a:spcPct val="85000"/>
      </a:lnSpc>
      <a:spcBef>
        <a:spcPct val="0"/>
      </a:spcBef>
      <a:spcAft>
        <a:spcPct val="0"/>
      </a:spcAft>
      <a:defRPr sz="2800" kern="1200">
        <a:solidFill>
          <a:srgbClr val="A42700"/>
        </a:solidFill>
        <a:latin typeface="Arial" charset="0"/>
        <a:ea typeface="+mn-ea"/>
        <a:cs typeface="+mn-cs"/>
      </a:defRPr>
    </a:lvl5pPr>
    <a:lvl6pPr marL="2286000" algn="l" defTabSz="914400" rtl="0" eaLnBrk="1" latinLnBrk="0" hangingPunct="1">
      <a:defRPr sz="2800" kern="1200">
        <a:solidFill>
          <a:srgbClr val="A42700"/>
        </a:solidFill>
        <a:latin typeface="Arial" charset="0"/>
        <a:ea typeface="+mn-ea"/>
        <a:cs typeface="+mn-cs"/>
      </a:defRPr>
    </a:lvl6pPr>
    <a:lvl7pPr marL="2743200" algn="l" defTabSz="914400" rtl="0" eaLnBrk="1" latinLnBrk="0" hangingPunct="1">
      <a:defRPr sz="2800" kern="1200">
        <a:solidFill>
          <a:srgbClr val="A42700"/>
        </a:solidFill>
        <a:latin typeface="Arial" charset="0"/>
        <a:ea typeface="+mn-ea"/>
        <a:cs typeface="+mn-cs"/>
      </a:defRPr>
    </a:lvl7pPr>
    <a:lvl8pPr marL="3200400" algn="l" defTabSz="914400" rtl="0" eaLnBrk="1" latinLnBrk="0" hangingPunct="1">
      <a:defRPr sz="2800" kern="1200">
        <a:solidFill>
          <a:srgbClr val="A42700"/>
        </a:solidFill>
        <a:latin typeface="Arial" charset="0"/>
        <a:ea typeface="+mn-ea"/>
        <a:cs typeface="+mn-cs"/>
      </a:defRPr>
    </a:lvl8pPr>
    <a:lvl9pPr marL="3657600" algn="l" defTabSz="914400" rtl="0" eaLnBrk="1" latinLnBrk="0" hangingPunct="1">
      <a:defRPr sz="2800" kern="1200">
        <a:solidFill>
          <a:srgbClr val="A42700"/>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an" initials="ET" lastIdx="25" clrIdx="0"/>
  <p:cmAuthor id="2" name="DANI" initials="D" lastIdx="3" clrIdx="1"/>
  <p:cmAuthor id="3" name="Eran Tromer" initials="ET" lastIdx="1" clrIdx="2"/>
  <p:cmAuthor id="4" name="Microsoft Office User" initials="MOU" lastIdx="3"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1470E"/>
    <a:srgbClr val="FF453A"/>
    <a:srgbClr val="0A84FF"/>
    <a:srgbClr val="32D74B"/>
    <a:srgbClr val="7F7F7F"/>
    <a:srgbClr val="FFD60A"/>
    <a:srgbClr val="FF9F0A"/>
    <a:srgbClr val="670504"/>
    <a:srgbClr val="C0C0C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26F059-A70A-1942-86BE-543FAC116E4D}" v="11438" dt="2023-10-30T18:31:17.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5"/>
    <p:restoredTop sz="71497"/>
  </p:normalViewPr>
  <p:slideViewPr>
    <p:cSldViewPr snapToGrid="0">
      <p:cViewPr varScale="1">
        <p:scale>
          <a:sx n="89" d="100"/>
          <a:sy n="89" d="100"/>
        </p:scale>
        <p:origin x="1392" y="176"/>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0689A8"/>
            </a:solidFill>
            <a:ln w="5910" cap="flat">
              <a:noFill/>
              <a:miter lim="400000"/>
            </a:ln>
            <a:effectLst/>
          </c:spPr>
          <c:dPt>
            <c:idx val="0"/>
            <c:bubble3D val="0"/>
            <c:spPr>
              <a:solidFill>
                <a:schemeClr val="accent1"/>
              </a:solidFill>
              <a:ln w="5910" cap="flat">
                <a:noFill/>
                <a:miter lim="400000"/>
              </a:ln>
              <a:effectLst/>
            </c:spPr>
            <c:extLst>
              <c:ext xmlns:c16="http://schemas.microsoft.com/office/drawing/2014/chart" uri="{C3380CC4-5D6E-409C-BE32-E72D297353CC}">
                <c16:uniqueId val="{00000001-657F-424A-BD55-9573EC429C2E}"/>
              </c:ext>
            </c:extLst>
          </c:dPt>
          <c:dPt>
            <c:idx val="1"/>
            <c:bubble3D val="0"/>
            <c:spPr>
              <a:solidFill>
                <a:srgbClr val="FFFFFF"/>
              </a:solidFill>
              <a:ln w="5910" cap="flat">
                <a:noFill/>
                <a:miter lim="400000"/>
              </a:ln>
              <a:effectLst/>
            </c:spPr>
            <c:extLst>
              <c:ext xmlns:c16="http://schemas.microsoft.com/office/drawing/2014/chart" uri="{C3380CC4-5D6E-409C-BE32-E72D297353CC}">
                <c16:uniqueId val="{00000003-657F-424A-BD55-9573EC429C2E}"/>
              </c:ext>
            </c:extLst>
          </c:dPt>
          <c:cat>
            <c:strRef>
              <c:f>Sheet1!$B$1:$C$1</c:f>
              <c:strCache>
                <c:ptCount val="2"/>
                <c:pt idx="0">
                  <c:v>April</c:v>
                </c:pt>
                <c:pt idx="1">
                  <c:v>May</c:v>
                </c:pt>
              </c:strCache>
            </c:strRef>
          </c:cat>
          <c:val>
            <c:numRef>
              <c:f>Sheet1!$B$2:$C$2</c:f>
              <c:numCache>
                <c:formatCode>General</c:formatCode>
                <c:ptCount val="2"/>
                <c:pt idx="0">
                  <c:v>25</c:v>
                </c:pt>
                <c:pt idx="1">
                  <c:v>75</c:v>
                </c:pt>
              </c:numCache>
            </c:numRef>
          </c:val>
          <c:extLst>
            <c:ext xmlns:c16="http://schemas.microsoft.com/office/drawing/2014/chart" uri="{C3380CC4-5D6E-409C-BE32-E72D297353CC}">
              <c16:uniqueId val="{00000004-657F-424A-BD55-9573EC429C2E}"/>
            </c:ext>
          </c:extLst>
        </c:ser>
        <c:dLbls>
          <c:showLegendKey val="0"/>
          <c:showVal val="0"/>
          <c:showCatName val="0"/>
          <c:showSerName val="0"/>
          <c:showPercent val="0"/>
          <c:showBubbleSize val="0"/>
          <c:showLeaderLines val="1"/>
        </c:dLbls>
        <c:firstSliceAng val="0"/>
      </c:pieChart>
      <c:spPr>
        <a:noFill/>
        <a:ln w="11819">
          <a:noFill/>
        </a:ln>
      </c:spPr>
    </c:plotArea>
    <c:plotVisOnly val="1"/>
    <c:dispBlanksAs val="gap"/>
    <c:showDLblsOverMax val="1"/>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0689A8"/>
            </a:solidFill>
            <a:ln w="5910" cap="flat">
              <a:noFill/>
              <a:miter lim="400000"/>
            </a:ln>
            <a:effectLst/>
          </c:spPr>
          <c:dPt>
            <c:idx val="0"/>
            <c:bubble3D val="0"/>
            <c:spPr>
              <a:solidFill>
                <a:schemeClr val="accent2"/>
              </a:solidFill>
              <a:ln w="5910" cap="flat">
                <a:noFill/>
                <a:miter lim="400000"/>
              </a:ln>
              <a:effectLst/>
            </c:spPr>
            <c:extLst>
              <c:ext xmlns:c16="http://schemas.microsoft.com/office/drawing/2014/chart" uri="{C3380CC4-5D6E-409C-BE32-E72D297353CC}">
                <c16:uniqueId val="{00000001-8E53-6C4D-A29A-075BC24DD60E}"/>
              </c:ext>
            </c:extLst>
          </c:dPt>
          <c:dPt>
            <c:idx val="1"/>
            <c:bubble3D val="0"/>
            <c:spPr>
              <a:solidFill>
                <a:srgbClr val="FFFFFF"/>
              </a:solidFill>
              <a:ln w="5910" cap="flat">
                <a:noFill/>
                <a:miter lim="400000"/>
              </a:ln>
              <a:effectLst/>
            </c:spPr>
            <c:extLst>
              <c:ext xmlns:c16="http://schemas.microsoft.com/office/drawing/2014/chart" uri="{C3380CC4-5D6E-409C-BE32-E72D297353CC}">
                <c16:uniqueId val="{00000003-8E53-6C4D-A29A-075BC24DD60E}"/>
              </c:ext>
            </c:extLst>
          </c:dPt>
          <c:cat>
            <c:strRef>
              <c:f>Sheet1!$B$1:$C$1</c:f>
              <c:strCache>
                <c:ptCount val="2"/>
                <c:pt idx="0">
                  <c:v>April</c:v>
                </c:pt>
                <c:pt idx="1">
                  <c:v>May</c:v>
                </c:pt>
              </c:strCache>
            </c:strRef>
          </c:cat>
          <c:val>
            <c:numRef>
              <c:f>Sheet1!$B$2:$C$2</c:f>
              <c:numCache>
                <c:formatCode>General</c:formatCode>
                <c:ptCount val="2"/>
                <c:pt idx="0">
                  <c:v>50</c:v>
                </c:pt>
                <c:pt idx="1">
                  <c:v>50</c:v>
                </c:pt>
              </c:numCache>
            </c:numRef>
          </c:val>
          <c:extLst>
            <c:ext xmlns:c16="http://schemas.microsoft.com/office/drawing/2014/chart" uri="{C3380CC4-5D6E-409C-BE32-E72D297353CC}">
              <c16:uniqueId val="{00000004-8E53-6C4D-A29A-075BC24DD60E}"/>
            </c:ext>
          </c:extLst>
        </c:ser>
        <c:dLbls>
          <c:showLegendKey val="0"/>
          <c:showVal val="0"/>
          <c:showCatName val="0"/>
          <c:showSerName val="0"/>
          <c:showPercent val="0"/>
          <c:showBubbleSize val="0"/>
          <c:showLeaderLines val="1"/>
        </c:dLbls>
        <c:firstSliceAng val="0"/>
      </c:pieChart>
      <c:spPr>
        <a:noFill/>
        <a:ln w="11819">
          <a:noFill/>
        </a:ln>
      </c:spPr>
    </c:plotArea>
    <c:plotVisOnly val="1"/>
    <c:dispBlanksAs val="gap"/>
    <c:showDLblsOverMax val="1"/>
  </c:chart>
  <c:spPr>
    <a:no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229" tIns="45615" rIns="91229" bIns="45615" numCol="1" anchor="t" anchorCtr="0" compatLnSpc="1">
            <a:prstTxWarp prst="textNoShape">
              <a:avLst/>
            </a:prstTxWarp>
          </a:bodyPr>
          <a:lstStyle>
            <a:lvl1pPr algn="l" defTabSz="912813" eaLnBrk="0" hangingPunct="0">
              <a:lnSpc>
                <a:spcPct val="100000"/>
              </a:lnSpc>
              <a:defRPr sz="1200">
                <a:solidFill>
                  <a:schemeClr val="tx1"/>
                </a:solidFill>
                <a:latin typeface="Times New Roman" pitchFamily="18" charset="0"/>
              </a:defRPr>
            </a:lvl1pPr>
          </a:lstStyle>
          <a:p>
            <a:endParaRPr lang="en-US"/>
          </a:p>
        </p:txBody>
      </p:sp>
      <p:sp>
        <p:nvSpPr>
          <p:cNvPr id="3737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229" tIns="45615" rIns="91229" bIns="45615" numCol="1" anchor="t" anchorCtr="0" compatLnSpc="1">
            <a:prstTxWarp prst="textNoShape">
              <a:avLst/>
            </a:prstTxWarp>
          </a:bodyPr>
          <a:lstStyle>
            <a:lvl1pPr algn="r" defTabSz="912813" eaLnBrk="0" hangingPunct="0">
              <a:lnSpc>
                <a:spcPct val="100000"/>
              </a:lnSpc>
              <a:defRPr sz="1200">
                <a:solidFill>
                  <a:schemeClr val="tx1"/>
                </a:solidFill>
                <a:latin typeface="Times New Roman" pitchFamily="18" charset="0"/>
              </a:defRPr>
            </a:lvl1pPr>
          </a:lstStyle>
          <a:p>
            <a:endParaRPr lang="en-US"/>
          </a:p>
        </p:txBody>
      </p:sp>
      <p:sp>
        <p:nvSpPr>
          <p:cNvPr id="3737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229" tIns="45615" rIns="91229" bIns="45615" numCol="1" anchor="b" anchorCtr="0" compatLnSpc="1">
            <a:prstTxWarp prst="textNoShape">
              <a:avLst/>
            </a:prstTxWarp>
          </a:bodyPr>
          <a:lstStyle>
            <a:lvl1pPr algn="l" defTabSz="912813" eaLnBrk="0" hangingPunct="0">
              <a:lnSpc>
                <a:spcPct val="100000"/>
              </a:lnSpc>
              <a:defRPr sz="1200">
                <a:solidFill>
                  <a:schemeClr val="tx1"/>
                </a:solidFill>
                <a:latin typeface="Times New Roman" pitchFamily="18" charset="0"/>
              </a:defRPr>
            </a:lvl1pPr>
          </a:lstStyle>
          <a:p>
            <a:endParaRPr lang="en-US"/>
          </a:p>
        </p:txBody>
      </p:sp>
      <p:sp>
        <p:nvSpPr>
          <p:cNvPr id="3737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229" tIns="45615" rIns="91229" bIns="45615" numCol="1" anchor="b" anchorCtr="0" compatLnSpc="1">
            <a:prstTxWarp prst="textNoShape">
              <a:avLst/>
            </a:prstTxWarp>
          </a:bodyPr>
          <a:lstStyle>
            <a:lvl1pPr algn="r" defTabSz="912813" eaLnBrk="0" hangingPunct="0">
              <a:lnSpc>
                <a:spcPct val="100000"/>
              </a:lnSpc>
              <a:defRPr sz="1200">
                <a:solidFill>
                  <a:schemeClr val="tx1"/>
                </a:solidFill>
                <a:latin typeface="Times New Roman" pitchFamily="18" charset="0"/>
                <a:cs typeface="Times New Roman" pitchFamily="18" charset="0"/>
              </a:defRPr>
            </a:lvl1pPr>
          </a:lstStyle>
          <a:p>
            <a:fld id="{1D621FAE-990E-4649-8B98-ED7A0DC5C84E}" type="slidenum">
              <a:rPr lang="x-none"/>
              <a:pPr/>
              <a:t>‹#›</a:t>
            </a:fld>
            <a:endParaRPr lang="en-US"/>
          </a:p>
        </p:txBody>
      </p:sp>
    </p:spTree>
    <p:extLst>
      <p:ext uri="{BB962C8B-B14F-4D97-AF65-F5344CB8AC3E}">
        <p14:creationId xmlns:p14="http://schemas.microsoft.com/office/powerpoint/2010/main" val="3405523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8066" name="Rectangle 2"/>
          <p:cNvSpPr>
            <a:spLocks noGrp="1" noChangeArrowheads="1"/>
          </p:cNvSpPr>
          <p:nvPr>
            <p:ph type="hdr" sz="quarter"/>
          </p:nvPr>
        </p:nvSpPr>
        <p:spPr bwMode="auto">
          <a:xfrm>
            <a:off x="0" y="0"/>
            <a:ext cx="2971800" cy="455613"/>
          </a:xfrm>
          <a:prstGeom prst="rect">
            <a:avLst/>
          </a:prstGeom>
          <a:noFill/>
          <a:ln w="34925">
            <a:noFill/>
            <a:miter lim="800000"/>
            <a:headEnd type="none" w="sm" len="sm"/>
            <a:tailEnd type="none" w="sm" len="sm"/>
          </a:ln>
          <a:effectLst/>
        </p:spPr>
        <p:txBody>
          <a:bodyPr vert="horz" wrap="square" lIns="91229" tIns="45615" rIns="91229" bIns="45615" numCol="1" anchor="t" anchorCtr="0" compatLnSpc="1">
            <a:prstTxWarp prst="textNoShape">
              <a:avLst/>
            </a:prstTxWarp>
          </a:bodyPr>
          <a:lstStyle>
            <a:lvl1pPr algn="l" defTabSz="912813" eaLnBrk="0" hangingPunct="0">
              <a:lnSpc>
                <a:spcPct val="100000"/>
              </a:lnSpc>
              <a:defRPr sz="1200">
                <a:solidFill>
                  <a:schemeClr val="tx1"/>
                </a:solidFill>
              </a:defRPr>
            </a:lvl1pPr>
          </a:lstStyle>
          <a:p>
            <a:endParaRPr lang="en-US"/>
          </a:p>
        </p:txBody>
      </p:sp>
      <p:sp>
        <p:nvSpPr>
          <p:cNvPr id="728067" name="Rectangle 3"/>
          <p:cNvSpPr>
            <a:spLocks noGrp="1" noChangeArrowheads="1"/>
          </p:cNvSpPr>
          <p:nvPr>
            <p:ph type="dt" idx="1"/>
          </p:nvPr>
        </p:nvSpPr>
        <p:spPr bwMode="auto">
          <a:xfrm>
            <a:off x="3886200" y="0"/>
            <a:ext cx="2971800" cy="455613"/>
          </a:xfrm>
          <a:prstGeom prst="rect">
            <a:avLst/>
          </a:prstGeom>
          <a:noFill/>
          <a:ln w="34925">
            <a:noFill/>
            <a:miter lim="800000"/>
            <a:headEnd type="none" w="sm" len="sm"/>
            <a:tailEnd type="none" w="sm" len="sm"/>
          </a:ln>
          <a:effectLst/>
        </p:spPr>
        <p:txBody>
          <a:bodyPr vert="horz" wrap="square" lIns="91229" tIns="45615" rIns="91229" bIns="45615" numCol="1" anchor="t" anchorCtr="0" compatLnSpc="1">
            <a:prstTxWarp prst="textNoShape">
              <a:avLst/>
            </a:prstTxWarp>
          </a:bodyPr>
          <a:lstStyle>
            <a:lvl1pPr algn="r" defTabSz="912813" eaLnBrk="0" hangingPunct="0">
              <a:lnSpc>
                <a:spcPct val="100000"/>
              </a:lnSpc>
              <a:defRPr sz="1200">
                <a:solidFill>
                  <a:schemeClr val="tx1"/>
                </a:solidFill>
              </a:defRPr>
            </a:lvl1pPr>
          </a:lstStyle>
          <a:p>
            <a:endParaRPr lang="en-US"/>
          </a:p>
        </p:txBody>
      </p:sp>
      <p:sp>
        <p:nvSpPr>
          <p:cNvPr id="728068" name="Rectangle 4"/>
          <p:cNvSpPr>
            <a:spLocks noGrp="1" noRot="1" noChangeAspect="1" noChangeArrowheads="1" noTextEdit="1"/>
          </p:cNvSpPr>
          <p:nvPr>
            <p:ph type="sldImg" idx="2"/>
          </p:nvPr>
        </p:nvSpPr>
        <p:spPr bwMode="auto">
          <a:xfrm>
            <a:off x="393700" y="682625"/>
            <a:ext cx="6072188" cy="3416300"/>
          </a:xfrm>
          <a:prstGeom prst="rect">
            <a:avLst/>
          </a:prstGeom>
          <a:noFill/>
          <a:ln w="9525">
            <a:solidFill>
              <a:srgbClr val="000000"/>
            </a:solidFill>
            <a:miter lim="800000"/>
            <a:headEnd/>
            <a:tailEnd/>
          </a:ln>
          <a:effectLst/>
        </p:spPr>
      </p:sp>
      <p:sp>
        <p:nvSpPr>
          <p:cNvPr id="728069" name="Rectangle 5"/>
          <p:cNvSpPr>
            <a:spLocks noGrp="1" noChangeArrowheads="1"/>
          </p:cNvSpPr>
          <p:nvPr>
            <p:ph type="body" sz="quarter" idx="3"/>
          </p:nvPr>
        </p:nvSpPr>
        <p:spPr bwMode="auto">
          <a:xfrm>
            <a:off x="1055688" y="4410075"/>
            <a:ext cx="5029200" cy="4097338"/>
          </a:xfrm>
          <a:prstGeom prst="rect">
            <a:avLst/>
          </a:prstGeom>
          <a:noFill/>
          <a:ln w="34925">
            <a:noFill/>
            <a:miter lim="800000"/>
            <a:headEnd type="none" w="sm" len="sm"/>
            <a:tailEnd type="none" w="sm" len="sm"/>
          </a:ln>
          <a:effectLst/>
        </p:spPr>
        <p:txBody>
          <a:bodyPr vert="horz" wrap="square" lIns="91229" tIns="45615" rIns="91229" bIns="456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8070" name="Rectangle 6"/>
          <p:cNvSpPr>
            <a:spLocks noGrp="1" noChangeArrowheads="1"/>
          </p:cNvSpPr>
          <p:nvPr>
            <p:ph type="ftr" sz="quarter" idx="4"/>
          </p:nvPr>
        </p:nvSpPr>
        <p:spPr bwMode="auto">
          <a:xfrm>
            <a:off x="0" y="8651875"/>
            <a:ext cx="2971800" cy="455613"/>
          </a:xfrm>
          <a:prstGeom prst="rect">
            <a:avLst/>
          </a:prstGeom>
          <a:noFill/>
          <a:ln w="34925">
            <a:noFill/>
            <a:miter lim="800000"/>
            <a:headEnd type="none" w="sm" len="sm"/>
            <a:tailEnd type="none" w="sm" len="sm"/>
          </a:ln>
          <a:effectLst/>
        </p:spPr>
        <p:txBody>
          <a:bodyPr vert="horz" wrap="square" lIns="91229" tIns="45615" rIns="91229" bIns="45615" numCol="1" anchor="b" anchorCtr="0" compatLnSpc="1">
            <a:prstTxWarp prst="textNoShape">
              <a:avLst/>
            </a:prstTxWarp>
          </a:bodyPr>
          <a:lstStyle>
            <a:lvl1pPr algn="l" defTabSz="912813" eaLnBrk="0" hangingPunct="0">
              <a:lnSpc>
                <a:spcPct val="100000"/>
              </a:lnSpc>
              <a:defRPr sz="1200">
                <a:solidFill>
                  <a:schemeClr val="tx1"/>
                </a:solidFill>
              </a:defRPr>
            </a:lvl1pPr>
          </a:lstStyle>
          <a:p>
            <a:endParaRPr lang="en-US"/>
          </a:p>
        </p:txBody>
      </p:sp>
      <p:sp>
        <p:nvSpPr>
          <p:cNvPr id="728071" name="Rectangle 7"/>
          <p:cNvSpPr>
            <a:spLocks noGrp="1" noChangeArrowheads="1"/>
          </p:cNvSpPr>
          <p:nvPr>
            <p:ph type="sldNum" sz="quarter" idx="5"/>
          </p:nvPr>
        </p:nvSpPr>
        <p:spPr bwMode="auto">
          <a:xfrm>
            <a:off x="3886200" y="8651875"/>
            <a:ext cx="2971800" cy="455613"/>
          </a:xfrm>
          <a:prstGeom prst="rect">
            <a:avLst/>
          </a:prstGeom>
          <a:noFill/>
          <a:ln w="34925">
            <a:noFill/>
            <a:miter lim="800000"/>
            <a:headEnd type="none" w="sm" len="sm"/>
            <a:tailEnd type="none" w="sm" len="sm"/>
          </a:ln>
          <a:effectLst/>
        </p:spPr>
        <p:txBody>
          <a:bodyPr vert="horz" wrap="square" lIns="91229" tIns="45615" rIns="91229" bIns="45615" numCol="1" anchor="b" anchorCtr="0" compatLnSpc="1">
            <a:prstTxWarp prst="textNoShape">
              <a:avLst/>
            </a:prstTxWarp>
          </a:bodyPr>
          <a:lstStyle>
            <a:lvl1pPr algn="r" defTabSz="912813" eaLnBrk="0" hangingPunct="0">
              <a:lnSpc>
                <a:spcPct val="100000"/>
              </a:lnSpc>
              <a:defRPr sz="1200">
                <a:solidFill>
                  <a:schemeClr val="tx1"/>
                </a:solidFill>
              </a:defRPr>
            </a:lvl1pPr>
          </a:lstStyle>
          <a:p>
            <a:fld id="{6193F16C-CFED-4156-8EA5-26DDDB47BB32}" type="slidenum">
              <a:rPr lang="x-none"/>
              <a:pPr/>
              <a:t>‹#›</a:t>
            </a:fld>
            <a:endParaRPr lang="en-US"/>
          </a:p>
        </p:txBody>
      </p:sp>
    </p:spTree>
    <p:extLst>
      <p:ext uri="{BB962C8B-B14F-4D97-AF65-F5344CB8AC3E}">
        <p14:creationId xmlns:p14="http://schemas.microsoft.com/office/powerpoint/2010/main" val="11857874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000" kern="1200">
        <a:solidFill>
          <a:schemeClr val="tx1"/>
        </a:solidFill>
        <a:latin typeface="Arial" charset="0"/>
        <a:ea typeface="+mn-ea"/>
        <a:cs typeface="Arial" charset="0"/>
      </a:defRPr>
    </a:lvl1pPr>
    <a:lvl2pPr marL="230188" algn="l" rtl="0" fontAlgn="base">
      <a:spcBef>
        <a:spcPct val="30000"/>
      </a:spcBef>
      <a:spcAft>
        <a:spcPct val="0"/>
      </a:spcAft>
      <a:defRPr sz="1000" kern="1200">
        <a:solidFill>
          <a:schemeClr val="tx1"/>
        </a:solidFill>
        <a:latin typeface="Arial" charset="0"/>
        <a:ea typeface="+mn-ea"/>
        <a:cs typeface="Arial" charset="0"/>
      </a:defRPr>
    </a:lvl2pPr>
    <a:lvl3pPr marL="460375" algn="l" rtl="0" fontAlgn="base">
      <a:spcBef>
        <a:spcPct val="30000"/>
      </a:spcBef>
      <a:spcAft>
        <a:spcPct val="0"/>
      </a:spcAft>
      <a:defRPr sz="1000" kern="1200">
        <a:solidFill>
          <a:schemeClr val="tx1"/>
        </a:solidFill>
        <a:latin typeface="Arial" charset="0"/>
        <a:ea typeface="+mn-ea"/>
        <a:cs typeface="Arial" charset="0"/>
      </a:defRPr>
    </a:lvl3pPr>
    <a:lvl4pPr marL="688975" algn="l" rtl="0" fontAlgn="base">
      <a:spcBef>
        <a:spcPct val="30000"/>
      </a:spcBef>
      <a:spcAft>
        <a:spcPct val="0"/>
      </a:spcAft>
      <a:defRPr sz="1000" kern="1200">
        <a:solidFill>
          <a:schemeClr val="tx1"/>
        </a:solidFill>
        <a:latin typeface="Arial" charset="0"/>
        <a:ea typeface="+mn-ea"/>
        <a:cs typeface="Arial" charset="0"/>
      </a:defRPr>
    </a:lvl4pPr>
    <a:lvl5pPr marL="968375" indent="-49213" algn="l" rtl="0" fontAlgn="base">
      <a:spcBef>
        <a:spcPct val="30000"/>
      </a:spcBef>
      <a:spcAft>
        <a:spcPct val="0"/>
      </a:spcAft>
      <a:defRPr sz="10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latin typeface="Arial"/>
                <a:cs typeface="Arial"/>
              </a:rPr>
              <a:t>Hello, everyone. My name is Hritvik Taneja, and I will talk about our paper, Hot Pixels: Frequency, Power, and Temperature Attacks on GPUs and Arm SoCs.</a:t>
            </a:r>
            <a:endParaRPr lang="en-US"/>
          </a:p>
        </p:txBody>
      </p:sp>
      <p:sp>
        <p:nvSpPr>
          <p:cNvPr id="4" name="Slide Number Placeholder 3"/>
          <p:cNvSpPr>
            <a:spLocks noGrp="1"/>
          </p:cNvSpPr>
          <p:nvPr>
            <p:ph type="sldNum" sz="quarter" idx="5"/>
          </p:nvPr>
        </p:nvSpPr>
        <p:spPr/>
        <p:txBody>
          <a:bodyPr/>
          <a:lstStyle/>
          <a:p>
            <a:fld id="{6193F16C-CFED-4156-8EA5-26DDDB47BB32}" type="slidenum">
              <a:rPr lang="x-none" smtClean="0"/>
              <a:pPr/>
              <a:t>1</a:t>
            </a:fld>
            <a:endParaRPr lang="en-US"/>
          </a:p>
        </p:txBody>
      </p:sp>
    </p:spTree>
    <p:extLst>
      <p:ext uri="{BB962C8B-B14F-4D97-AF65-F5344CB8AC3E}">
        <p14:creationId xmlns:p14="http://schemas.microsoft.com/office/powerpoint/2010/main" val="215211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93F16C-CFED-4156-8EA5-26DDDB47BB32}" type="slidenum">
              <a:rPr lang="x-none" smtClean="0"/>
              <a:pPr/>
              <a:t>10</a:t>
            </a:fld>
            <a:endParaRPr lang="en-US"/>
          </a:p>
        </p:txBody>
      </p:sp>
    </p:spTree>
    <p:extLst>
      <p:ext uri="{BB962C8B-B14F-4D97-AF65-F5344CB8AC3E}">
        <p14:creationId xmlns:p14="http://schemas.microsoft.com/office/powerpoint/2010/main" val="23851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a:p>
            <a:r>
              <a:rPr lang="en-US" dirty="0"/>
              <a:t>Now I am going to give a high level overview of the technique used by pixel stealing attacks to compute and infer pixels across security boundary.</a:t>
            </a:r>
          </a:p>
        </p:txBody>
      </p:sp>
      <p:sp>
        <p:nvSpPr>
          <p:cNvPr id="4" name="Slide Number Placeholder 3"/>
          <p:cNvSpPr>
            <a:spLocks noGrp="1"/>
          </p:cNvSpPr>
          <p:nvPr>
            <p:ph type="sldNum" sz="quarter" idx="5"/>
          </p:nvPr>
        </p:nvSpPr>
        <p:spPr/>
        <p:txBody>
          <a:bodyPr/>
          <a:lstStyle/>
          <a:p>
            <a:fld id="{6193F16C-CFED-4156-8EA5-26DDDB47BB32}" type="slidenum">
              <a:rPr lang="x-none" smtClean="0"/>
              <a:pPr/>
              <a:t>11</a:t>
            </a:fld>
            <a:endParaRPr lang="en-US"/>
          </a:p>
        </p:txBody>
      </p:sp>
    </p:spTree>
    <p:extLst>
      <p:ext uri="{BB962C8B-B14F-4D97-AF65-F5344CB8AC3E}">
        <p14:creationId xmlns:p14="http://schemas.microsoft.com/office/powerpoint/2010/main" val="324558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Attacker.com</a:t>
            </a:r>
            <a:r>
              <a:rPr lang="en-US" dirty="0"/>
              <a:t> embeds </a:t>
            </a:r>
            <a:r>
              <a:rPr lang="en-US" dirty="0" err="1"/>
              <a:t>victim.com</a:t>
            </a:r>
            <a:r>
              <a:rPr lang="en-US" dirty="0"/>
              <a:t> as an </a:t>
            </a:r>
            <a:r>
              <a:rPr lang="en-US" dirty="0" err="1"/>
              <a:t>iframe</a:t>
            </a:r>
            <a:r>
              <a:rPr lang="en-US" dirty="0"/>
              <a:t>.</a:t>
            </a:r>
          </a:p>
          <a:p>
            <a:r>
              <a:rPr lang="en-US" dirty="0"/>
              <a:t>- Chrome doesn’t allow </a:t>
            </a:r>
            <a:r>
              <a:rPr lang="en-US" dirty="0" err="1"/>
              <a:t>attacker.com</a:t>
            </a:r>
            <a:r>
              <a:rPr lang="en-US" dirty="0"/>
              <a:t> to read the contents of the embedded </a:t>
            </a:r>
            <a:r>
              <a:rPr lang="en-US" dirty="0" err="1"/>
              <a:t>iframe</a:t>
            </a:r>
            <a:r>
              <a:rPr lang="en-US" dirty="0"/>
              <a:t>.</a:t>
            </a:r>
          </a:p>
          <a:p>
            <a:r>
              <a:rPr lang="en-US" dirty="0"/>
              <a:t>- So what do we do now?</a:t>
            </a:r>
          </a:p>
          <a:p>
            <a:r>
              <a:rPr lang="en-US" dirty="0"/>
              <a:t>- Isolate a single pixel and scale it to  the entire screen, we use a bunch of CSS tricks to do this.</a:t>
            </a:r>
          </a:p>
          <a:p>
            <a:r>
              <a:rPr lang="en-US" dirty="0"/>
              <a:t>- Next we apply a bunch of filters and measure the time it takes to apply them.</a:t>
            </a:r>
          </a:p>
          <a:p>
            <a:r>
              <a:rPr lang="en-US" dirty="0"/>
              <a:t>- Filter application produces 2 outputs the first one is the resulting pixels which looks something like this </a:t>
            </a:r>
          </a:p>
          <a:p>
            <a:r>
              <a:rPr lang="en-US" dirty="0"/>
              <a:t>- And the second one is a throttling GPU</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Now, Based on the time it takes to render the pixel we either </a:t>
            </a:r>
            <a:r>
              <a:rPr lang="en-US" dirty="0" err="1"/>
              <a:t>classifiy</a:t>
            </a:r>
            <a:r>
              <a:rPr lang="en-US" dirty="0"/>
              <a:t> the pixel as black or white.</a:t>
            </a:r>
          </a:p>
          <a:p>
            <a:r>
              <a:rPr lang="en-US" dirty="0"/>
              <a:t> </a:t>
            </a:r>
          </a:p>
        </p:txBody>
      </p:sp>
      <p:sp>
        <p:nvSpPr>
          <p:cNvPr id="4" name="Slide Number Placeholder 3"/>
          <p:cNvSpPr>
            <a:spLocks noGrp="1"/>
          </p:cNvSpPr>
          <p:nvPr>
            <p:ph type="sldNum" sz="quarter" idx="5"/>
          </p:nvPr>
        </p:nvSpPr>
        <p:spPr/>
        <p:txBody>
          <a:bodyPr/>
          <a:lstStyle/>
          <a:p>
            <a:fld id="{6193F16C-CFED-4156-8EA5-26DDDB47BB32}" type="slidenum">
              <a:rPr lang="x-none" smtClean="0"/>
              <a:pPr/>
              <a:t>12</a:t>
            </a:fld>
            <a:endParaRPr lang="en-US"/>
          </a:p>
        </p:txBody>
      </p:sp>
    </p:spTree>
    <p:extLst>
      <p:ext uri="{BB962C8B-B14F-4D97-AF65-F5344CB8AC3E}">
        <p14:creationId xmlns:p14="http://schemas.microsoft.com/office/powerpoint/2010/main" val="262424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of the pixel stealing attack across multiple devices.</a:t>
            </a:r>
            <a:br>
              <a:rPr lang="en-US" dirty="0"/>
            </a:br>
            <a:br>
              <a:rPr lang="en-US" dirty="0"/>
            </a:br>
            <a:r>
              <a:rPr lang="en-US" dirty="0"/>
              <a:t>The attack works on the </a:t>
            </a:r>
            <a:r>
              <a:rPr lang="en-US" dirty="0" err="1"/>
              <a:t>macbook</a:t>
            </a:r>
            <a:r>
              <a:rPr lang="en-US" dirty="0"/>
              <a:t> airs, pixel 6 pro, </a:t>
            </a:r>
            <a:r>
              <a:rPr lang="en-US" dirty="0" err="1"/>
              <a:t>oneplus</a:t>
            </a:r>
            <a:r>
              <a:rPr lang="en-US" dirty="0"/>
              <a:t> 10 pro and </a:t>
            </a:r>
            <a:r>
              <a:rPr lang="en-US" dirty="0" err="1"/>
              <a:t>nvidia</a:t>
            </a:r>
            <a:r>
              <a:rPr lang="en-US" dirty="0"/>
              <a:t> and AMD discrete GPUs</a:t>
            </a:r>
            <a:br>
              <a:rPr lang="en-US" dirty="0"/>
            </a:br>
            <a:br>
              <a:rPr lang="en-US" dirty="0"/>
            </a:br>
            <a:br>
              <a:rPr lang="en-US" dirty="0"/>
            </a:br>
            <a:r>
              <a:rPr lang="en-US" dirty="0"/>
              <a:t>The next most popular browser after chrome is safari?</a:t>
            </a:r>
            <a:br>
              <a:rPr lang="en-US" dirty="0"/>
            </a:br>
            <a:r>
              <a:rPr lang="en-US" dirty="0"/>
              <a:t>What about safari?</a:t>
            </a:r>
            <a:br>
              <a:rPr lang="en-US" dirty="0"/>
            </a:br>
            <a:endParaRPr lang="en-US" dirty="0"/>
          </a:p>
        </p:txBody>
      </p:sp>
      <p:sp>
        <p:nvSpPr>
          <p:cNvPr id="4" name="Slide Number Placeholder 3"/>
          <p:cNvSpPr>
            <a:spLocks noGrp="1"/>
          </p:cNvSpPr>
          <p:nvPr>
            <p:ph type="sldNum" sz="quarter" idx="5"/>
          </p:nvPr>
        </p:nvSpPr>
        <p:spPr/>
        <p:txBody>
          <a:bodyPr/>
          <a:lstStyle/>
          <a:p>
            <a:fld id="{6193F16C-CFED-4156-8EA5-26DDDB47BB32}" type="slidenum">
              <a:rPr lang="x-none" smtClean="0"/>
              <a:pPr/>
              <a:t>13</a:t>
            </a:fld>
            <a:endParaRPr lang="en-US"/>
          </a:p>
        </p:txBody>
      </p:sp>
    </p:spTree>
    <p:extLst>
      <p:ext uri="{BB962C8B-B14F-4D97-AF65-F5344CB8AC3E}">
        <p14:creationId xmlns:p14="http://schemas.microsoft.com/office/powerpoint/2010/main" val="39447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a:t>
            </a:r>
            <a:br>
              <a:rPr lang="en-US" dirty="0"/>
            </a:br>
            <a:r>
              <a:rPr lang="en-US" dirty="0"/>
              <a:t>Lets say we embed an </a:t>
            </a:r>
            <a:r>
              <a:rPr lang="en-US" dirty="0" err="1"/>
              <a:t>iframe</a:t>
            </a:r>
            <a:r>
              <a:rPr lang="en-US" dirty="0"/>
              <a:t> in chrome.</a:t>
            </a:r>
          </a:p>
          <a:p>
            <a:r>
              <a:rPr lang="en-US" dirty="0"/>
              <a:t>Chrome will serve the cookie to this embedded </a:t>
            </a:r>
            <a:r>
              <a:rPr lang="en-US" dirty="0" err="1"/>
              <a:t>iframe</a:t>
            </a:r>
            <a:r>
              <a:rPr lang="en-US" dirty="0"/>
              <a:t> </a:t>
            </a:r>
            <a:br>
              <a:rPr lang="en-US" dirty="0"/>
            </a:br>
            <a:r>
              <a:rPr lang="en-US" dirty="0"/>
              <a:t>So if I am logged in to a website and open it in an </a:t>
            </a:r>
            <a:r>
              <a:rPr lang="en-US" dirty="0" err="1"/>
              <a:t>iframe</a:t>
            </a:r>
            <a:r>
              <a:rPr lang="en-US" dirty="0"/>
              <a:t>, chrome will serve cookie to </a:t>
            </a:r>
            <a:r>
              <a:rPr lang="en-US" dirty="0" err="1"/>
              <a:t>embdded</a:t>
            </a:r>
            <a:r>
              <a:rPr lang="en-US" dirty="0"/>
              <a:t> </a:t>
            </a:r>
            <a:r>
              <a:rPr lang="en-US" dirty="0" err="1"/>
              <a:t>iframe</a:t>
            </a:r>
            <a:r>
              <a:rPr lang="en-US" dirty="0"/>
              <a:t>, which means chrome knows who I am and I'll see something like welcome </a:t>
            </a:r>
            <a:r>
              <a:rPr lang="en-US" dirty="0" err="1"/>
              <a:t>Hritvik</a:t>
            </a:r>
            <a:endParaRPr lang="en-US" dirty="0"/>
          </a:p>
          <a:p>
            <a:r>
              <a:rPr lang="en-US" dirty="0"/>
              <a:t> </a:t>
            </a:r>
            <a:br>
              <a:rPr lang="en-US" dirty="0"/>
            </a:br>
            <a:r>
              <a:rPr lang="en-US" dirty="0"/>
              <a:t>Now safari </a:t>
            </a:r>
            <a:r>
              <a:rPr lang="en-US" dirty="0" err="1"/>
              <a:t>doesn</a:t>
            </a:r>
            <a:r>
              <a:rPr lang="en-US" dirty="0"/>
              <a:t>;'t serve cookie to an </a:t>
            </a:r>
            <a:r>
              <a:rPr lang="en-US" dirty="0" err="1"/>
              <a:t>embdded</a:t>
            </a:r>
            <a:r>
              <a:rPr lang="en-US" dirty="0"/>
              <a:t> </a:t>
            </a:r>
            <a:r>
              <a:rPr lang="en-US" dirty="0" err="1"/>
              <a:t>iframe</a:t>
            </a:r>
            <a:r>
              <a:rPr lang="en-US" dirty="0"/>
              <a:t>, which means an </a:t>
            </a:r>
            <a:r>
              <a:rPr lang="en-US" dirty="0" err="1"/>
              <a:t>embdded</a:t>
            </a:r>
            <a:r>
              <a:rPr lang="en-US" dirty="0"/>
              <a:t> </a:t>
            </a:r>
            <a:r>
              <a:rPr lang="en-US" dirty="0" err="1"/>
              <a:t>iframe</a:t>
            </a:r>
            <a:r>
              <a:rPr lang="en-US" dirty="0"/>
              <a:t> in safari has no way of knowing who I am, so we see a generic text such as welcome new user. </a:t>
            </a:r>
            <a:br>
              <a:rPr lang="en-US" dirty="0"/>
            </a:br>
            <a:br>
              <a:rPr lang="en-US" dirty="0"/>
            </a:br>
            <a:br>
              <a:rPr lang="en-US" dirty="0"/>
            </a:br>
            <a:r>
              <a:rPr lang="en-US" dirty="0"/>
              <a:t>Okay, so This is the history sniffing attack.</a:t>
            </a:r>
          </a:p>
        </p:txBody>
      </p:sp>
      <p:sp>
        <p:nvSpPr>
          <p:cNvPr id="4" name="Slide Number Placeholder 3"/>
          <p:cNvSpPr>
            <a:spLocks noGrp="1"/>
          </p:cNvSpPr>
          <p:nvPr>
            <p:ph type="sldNum" sz="quarter" idx="5"/>
          </p:nvPr>
        </p:nvSpPr>
        <p:spPr/>
        <p:txBody>
          <a:bodyPr/>
          <a:lstStyle/>
          <a:p>
            <a:fld id="{6193F16C-CFED-4156-8EA5-26DDDB47BB32}" type="slidenum">
              <a:rPr lang="x-none" smtClean="0"/>
              <a:pPr/>
              <a:t>14</a:t>
            </a:fld>
            <a:endParaRPr lang="en-US"/>
          </a:p>
        </p:txBody>
      </p:sp>
    </p:spTree>
    <p:extLst>
      <p:ext uri="{BB962C8B-B14F-4D97-AF65-F5344CB8AC3E}">
        <p14:creationId xmlns:p14="http://schemas.microsoft.com/office/powerpoint/2010/main" val="69507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attack is a website </a:t>
            </a:r>
            <a:r>
              <a:rPr lang="en-US" dirty="0" err="1"/>
              <a:t>fingerpriting</a:t>
            </a:r>
            <a:r>
              <a:rPr lang="en-US" dirty="0"/>
              <a:t> attack? So how do we go about it.</a:t>
            </a:r>
            <a:br>
              <a:rPr lang="en-US" dirty="0"/>
            </a:br>
            <a:br>
              <a:rPr lang="en-US" dirty="0"/>
            </a:br>
            <a:r>
              <a:rPr lang="en-US" dirty="0"/>
              <a:t>Any random person can read your GPU frequency and power while you compute on it.</a:t>
            </a:r>
            <a:br>
              <a:rPr lang="en-US" dirty="0"/>
            </a:br>
            <a:endParaRPr lang="en-US" dirty="0"/>
          </a:p>
          <a:p>
            <a:r>
              <a:rPr lang="en-US" dirty="0"/>
              <a:t>We can also read them while someone is browsing the internet.</a:t>
            </a:r>
            <a:br>
              <a:rPr lang="en-US" dirty="0"/>
            </a:br>
            <a:br>
              <a:rPr lang="en-US" dirty="0"/>
            </a:br>
            <a:r>
              <a:rPr lang="en-US" dirty="0"/>
              <a:t>To show how this can be exploited, we mount a website fingerprinting attack.</a:t>
            </a:r>
            <a:br>
              <a:rPr lang="en-US" dirty="0"/>
            </a:br>
            <a:br>
              <a:rPr lang="en-US" dirty="0"/>
            </a:br>
            <a:r>
              <a:rPr lang="en-US" dirty="0"/>
              <a:t>Here we see the GPU frequency and power traces when rendering three websites. </a:t>
            </a:r>
          </a:p>
        </p:txBody>
      </p:sp>
      <p:sp>
        <p:nvSpPr>
          <p:cNvPr id="4" name="Slide Number Placeholder 3"/>
          <p:cNvSpPr>
            <a:spLocks noGrp="1"/>
          </p:cNvSpPr>
          <p:nvPr>
            <p:ph type="sldNum" sz="quarter" idx="5"/>
          </p:nvPr>
        </p:nvSpPr>
        <p:spPr/>
        <p:txBody>
          <a:bodyPr/>
          <a:lstStyle/>
          <a:p>
            <a:fld id="{6193F16C-CFED-4156-8EA5-26DDDB47BB32}" type="slidenum">
              <a:rPr lang="x-none" smtClean="0"/>
              <a:pPr/>
              <a:t>15</a:t>
            </a:fld>
            <a:endParaRPr lang="en-US"/>
          </a:p>
        </p:txBody>
      </p:sp>
    </p:spTree>
    <p:extLst>
      <p:ext uri="{BB962C8B-B14F-4D97-AF65-F5344CB8AC3E}">
        <p14:creationId xmlns:p14="http://schemas.microsoft.com/office/powerpoint/2010/main" val="2766034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we can </a:t>
            </a:r>
          </a:p>
        </p:txBody>
      </p:sp>
      <p:sp>
        <p:nvSpPr>
          <p:cNvPr id="4" name="Slide Number Placeholder 3"/>
          <p:cNvSpPr>
            <a:spLocks noGrp="1"/>
          </p:cNvSpPr>
          <p:nvPr>
            <p:ph type="sldNum" sz="quarter" idx="5"/>
          </p:nvPr>
        </p:nvSpPr>
        <p:spPr/>
        <p:txBody>
          <a:bodyPr/>
          <a:lstStyle/>
          <a:p>
            <a:fld id="{6193F16C-CFED-4156-8EA5-26DDDB47BB32}" type="slidenum">
              <a:rPr lang="x-none" smtClean="0"/>
              <a:pPr/>
              <a:t>16</a:t>
            </a:fld>
            <a:endParaRPr lang="en-US"/>
          </a:p>
        </p:txBody>
      </p:sp>
    </p:spTree>
    <p:extLst>
      <p:ext uri="{BB962C8B-B14F-4D97-AF65-F5344CB8AC3E}">
        <p14:creationId xmlns:p14="http://schemas.microsoft.com/office/powerpoint/2010/main" val="380416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D1D5DB"/>
                </a:solidFill>
                <a:effectLst/>
                <a:latin typeface="Söhne"/>
              </a:rPr>
              <a:t>Leaked information about physical properties, such as power consumption and EM radiations.</a:t>
            </a:r>
          </a:p>
          <a:p>
            <a:pPr algn="l"/>
            <a:br>
              <a:rPr lang="en-US" sz="1200" b="0" i="0" dirty="0">
                <a:solidFill>
                  <a:srgbClr val="D1D5DB"/>
                </a:solidFill>
                <a:effectLst/>
                <a:latin typeface="Söhne"/>
              </a:rPr>
            </a:br>
            <a:r>
              <a:rPr lang="en-US" sz="1200" b="0" i="0" dirty="0">
                <a:solidFill>
                  <a:srgbClr val="D1D5DB"/>
                </a:solidFill>
                <a:effectLst/>
                <a:latin typeface="Söhne"/>
              </a:rPr>
              <a:t>These early attacks required specialized equipment like Oscilloscopes and EM Probes.</a:t>
            </a:r>
          </a:p>
          <a:p>
            <a:pPr algn="l"/>
            <a:br>
              <a:rPr lang="en-US" sz="1200" b="0" i="0" dirty="0">
                <a:solidFill>
                  <a:srgbClr val="D1D5DB"/>
                </a:solidFill>
                <a:effectLst/>
                <a:latin typeface="Söhne"/>
              </a:rPr>
            </a:br>
            <a:r>
              <a:rPr lang="en-US" sz="1200" dirty="0">
                <a:solidFill>
                  <a:schemeClr val="tx1"/>
                </a:solidFill>
                <a:latin typeface="Arial"/>
              </a:rPr>
              <a:t>Difficult to mitigate since they exploit inherent physical properties.</a:t>
            </a:r>
            <a:br>
              <a:rPr lang="en-US" sz="1200" dirty="0">
                <a:solidFill>
                  <a:schemeClr val="tx1"/>
                </a:solidFill>
                <a:latin typeface="Arial"/>
              </a:rPr>
            </a:br>
            <a:endParaRPr lang="en-US" sz="1200" dirty="0">
              <a:solidFill>
                <a:schemeClr val="tx1"/>
              </a:solidFill>
              <a:latin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latin typeface="Arial"/>
              </a:rPr>
              <a:t>which is also the reason that they are usually independent of </a:t>
            </a:r>
            <a:r>
              <a:rPr lang="en-US" sz="1200" dirty="0">
                <a:solidFill>
                  <a:schemeClr val="accent6">
                    <a:lumMod val="75000"/>
                  </a:schemeClr>
                </a:solidFill>
                <a:latin typeface="Arial"/>
              </a:rPr>
              <a:t>microarchitecture and hence work across different microarchitectures.</a:t>
            </a:r>
            <a:r>
              <a:rPr lang="en-US" sz="1200" dirty="0">
                <a:solidFill>
                  <a:schemeClr val="tx1"/>
                </a:solidFill>
                <a:latin typeface="Arial"/>
              </a:rPr>
              <a:t> </a:t>
            </a:r>
          </a:p>
          <a:p>
            <a:pPr algn="l"/>
            <a:br>
              <a:rPr lang="en-US" sz="1200" dirty="0">
                <a:solidFill>
                  <a:schemeClr val="tx1"/>
                </a:solidFill>
                <a:latin typeface="Arial"/>
              </a:rPr>
            </a:br>
            <a:r>
              <a:rPr lang="en-US" sz="1200" b="0" i="0" dirty="0">
                <a:solidFill>
                  <a:srgbClr val="D1D5DB"/>
                </a:solidFill>
                <a:effectLst/>
                <a:latin typeface="Söhne"/>
              </a:rPr>
              <a:t>As technology progressed, we witnessed the emergence of software-visible microarchitectural side-channel attacks.</a:t>
            </a:r>
            <a:br>
              <a:rPr lang="en-US" sz="1200" b="0" i="0" dirty="0">
                <a:solidFill>
                  <a:srgbClr val="D1D5DB"/>
                </a:solidFill>
                <a:effectLst/>
                <a:latin typeface="Söhne"/>
              </a:rPr>
            </a:br>
            <a:r>
              <a:rPr lang="en-US" sz="1200" b="0" i="0" dirty="0">
                <a:solidFill>
                  <a:srgbClr val="D1D5DB"/>
                </a:solidFill>
                <a:effectLst/>
                <a:latin typeface="Söhne"/>
              </a:rPr>
              <a:t>They didn't require any external equipment, because side channel leakage is now software visible.</a:t>
            </a:r>
            <a:br>
              <a:rPr lang="en-US" sz="1200" b="0" i="0" dirty="0">
                <a:solidFill>
                  <a:srgbClr val="D1D5DB"/>
                </a:solidFill>
                <a:effectLst/>
                <a:latin typeface="Söhne"/>
              </a:rPr>
            </a:br>
            <a:r>
              <a:rPr lang="en-US" sz="1200" b="0" i="0" dirty="0">
                <a:solidFill>
                  <a:srgbClr val="D1D5DB"/>
                </a:solidFill>
                <a:effectLst/>
                <a:latin typeface="Söhne"/>
              </a:rPr>
              <a:t>This means that we can mount these attacks remotely</a:t>
            </a:r>
            <a:br>
              <a:rPr lang="en-US" sz="1200" b="0" i="0" dirty="0">
                <a:solidFill>
                  <a:srgbClr val="D1D5DB"/>
                </a:solidFill>
                <a:effectLst/>
                <a:latin typeface="Söhne"/>
              </a:rPr>
            </a:br>
            <a:br>
              <a:rPr lang="en-US" sz="1200" b="0" i="0" dirty="0">
                <a:solidFill>
                  <a:srgbClr val="D1D5DB"/>
                </a:solidFill>
                <a:effectLst/>
                <a:latin typeface="Söhne"/>
              </a:rPr>
            </a:br>
            <a:r>
              <a:rPr lang="en-US" sz="1200" b="0" i="0" dirty="0">
                <a:solidFill>
                  <a:srgbClr val="D1D5DB"/>
                </a:solidFill>
                <a:effectLst/>
                <a:latin typeface="Söhne"/>
              </a:rPr>
              <a:t>There is a third class of attacks called hybrid side channels where we get best of both worlds.</a:t>
            </a:r>
            <a:br>
              <a:rPr lang="en-US" sz="1200" b="0" i="0" dirty="0">
                <a:solidFill>
                  <a:srgbClr val="D1D5DB"/>
                </a:solidFill>
                <a:effectLst/>
                <a:latin typeface="Söhne"/>
              </a:rPr>
            </a:br>
            <a:r>
              <a:rPr lang="en-US" sz="1200" b="0" i="0" dirty="0">
                <a:solidFill>
                  <a:srgbClr val="D1D5DB"/>
                </a:solidFill>
                <a:effectLst/>
                <a:latin typeface="Söhne"/>
              </a:rPr>
              <a:t>These side channels exploit the physical properties such as power and temperature</a:t>
            </a:r>
            <a:br>
              <a:rPr lang="en-US" sz="1200" b="0" i="0" dirty="0">
                <a:solidFill>
                  <a:srgbClr val="D1D5DB"/>
                </a:solidFill>
                <a:effectLst/>
                <a:latin typeface="Söhne"/>
              </a:rPr>
            </a:br>
            <a:r>
              <a:rPr lang="en-US" sz="1200" b="0" i="0" dirty="0">
                <a:solidFill>
                  <a:srgbClr val="D1D5DB"/>
                </a:solidFill>
                <a:effectLst/>
                <a:latin typeface="Söhne"/>
              </a:rPr>
              <a:t>But instead of relying on specialized hardware, this channel relies of software API from internal sensors to measure this information.</a:t>
            </a:r>
            <a:br>
              <a:rPr lang="en-US" sz="1200" b="0" i="0" dirty="0">
                <a:solidFill>
                  <a:srgbClr val="D1D5DB"/>
                </a:solidFill>
                <a:effectLst/>
                <a:latin typeface="Söhne"/>
              </a:rPr>
            </a:br>
            <a:br>
              <a:rPr lang="en-US" sz="1200" b="0" i="0" dirty="0">
                <a:solidFill>
                  <a:srgbClr val="D1D5DB"/>
                </a:solidFill>
                <a:effectLst/>
                <a:latin typeface="Söhne"/>
                <a:cs typeface="Calibri"/>
              </a:rPr>
            </a:br>
            <a:r>
              <a:rPr lang="en-US" sz="1200" b="0" i="0" dirty="0">
                <a:solidFill>
                  <a:srgbClr val="D1D5DB"/>
                </a:solidFill>
                <a:effectLst/>
                <a:latin typeface="Söhne"/>
              </a:rPr>
              <a:t>In our work, we show that </a:t>
            </a:r>
            <a:br>
              <a:rPr lang="en-US" sz="1200" b="0" i="0" dirty="0">
                <a:solidFill>
                  <a:srgbClr val="D1D5DB"/>
                </a:solidFill>
                <a:effectLst/>
                <a:latin typeface="Söhne"/>
              </a:rPr>
            </a:br>
            <a:r>
              <a:rPr lang="en-US" sz="1200" b="0" i="0" dirty="0">
                <a:solidFill>
                  <a:srgbClr val="D1D5DB"/>
                </a:solidFill>
                <a:effectLst/>
                <a:latin typeface="Söhne"/>
              </a:rPr>
              <a:t>They are present everywhere, desktops, laptops, mobile phones and even on GPUs. </a:t>
            </a:r>
            <a:br>
              <a:rPr lang="en-US" sz="1200" b="0" i="0" dirty="0">
                <a:solidFill>
                  <a:srgbClr val="D1D5DB"/>
                </a:solidFill>
                <a:effectLst/>
                <a:latin typeface="Söhne"/>
              </a:rPr>
            </a:br>
            <a:r>
              <a:rPr lang="en-US" sz="1200" b="0" i="0" dirty="0">
                <a:solidFill>
                  <a:srgbClr val="D1D5DB"/>
                </a:solidFill>
                <a:effectLst/>
                <a:latin typeface="Söhne"/>
              </a:rPr>
              <a:t>we study these hybrid side channels in the ARM SoCs, as well as GPUs.</a:t>
            </a:r>
            <a:endParaRPr lang="en-US" sz="1200" b="0" i="0" dirty="0">
              <a:solidFill>
                <a:srgbClr val="D1D5DB"/>
              </a:solidFill>
              <a:effectLst/>
              <a:latin typeface="Söhne"/>
              <a:cs typeface="Calibri"/>
            </a:endParaRPr>
          </a:p>
          <a:p>
            <a:pPr algn="l"/>
            <a:br>
              <a:rPr lang="en-US" sz="1200" dirty="0">
                <a:latin typeface="Calibri"/>
                <a:ea typeface="Calibri"/>
                <a:cs typeface="Calibri"/>
              </a:rPr>
            </a:br>
            <a:br>
              <a:rPr lang="en-US" sz="1200" b="0" i="0" dirty="0">
                <a:solidFill>
                  <a:srgbClr val="D1D5DB"/>
                </a:solidFill>
                <a:effectLst/>
                <a:latin typeface="Söhne"/>
              </a:rPr>
            </a:br>
            <a:br>
              <a:rPr lang="en-US" sz="1200" dirty="0">
                <a:latin typeface="Calibri"/>
                <a:ea typeface="Calibri"/>
                <a:cs typeface="Calibri"/>
              </a:rPr>
            </a:br>
            <a:endParaRPr lang="en-US" sz="1200" dirty="0">
              <a:latin typeface="Calibri"/>
              <a:ea typeface="Calibri"/>
              <a:cs typeface="Calibri"/>
            </a:endParaRPr>
          </a:p>
        </p:txBody>
      </p:sp>
      <p:sp>
        <p:nvSpPr>
          <p:cNvPr id="4" name="Slide Number Placeholder 3"/>
          <p:cNvSpPr>
            <a:spLocks noGrp="1"/>
          </p:cNvSpPr>
          <p:nvPr>
            <p:ph type="sldNum" sz="quarter" idx="5"/>
          </p:nvPr>
        </p:nvSpPr>
        <p:spPr/>
        <p:txBody>
          <a:bodyPr/>
          <a:lstStyle/>
          <a:p>
            <a:fld id="{6193F16C-CFED-4156-8EA5-26DDDB47BB32}" type="slidenum">
              <a:rPr lang="x-none"/>
              <a:pPr/>
              <a:t>2</a:t>
            </a:fld>
            <a:endParaRPr lang="en-US"/>
          </a:p>
        </p:txBody>
      </p:sp>
    </p:spTree>
    <p:extLst>
      <p:ext uri="{BB962C8B-B14F-4D97-AF65-F5344CB8AC3E}">
        <p14:creationId xmlns:p14="http://schemas.microsoft.com/office/powerpoint/2010/main" val="35269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Here’s a sneak peek of our work.</a:t>
            </a:r>
            <a:br>
              <a:rPr lang="en-US" b="0" i="0" dirty="0">
                <a:solidFill>
                  <a:srgbClr val="D1D5DB"/>
                </a:solidFill>
                <a:effectLst/>
                <a:latin typeface="Söhne"/>
              </a:rPr>
            </a:br>
            <a:br>
              <a:rPr lang="en-US" b="0" i="0" dirty="0">
                <a:solidFill>
                  <a:srgbClr val="D1D5DB"/>
                </a:solidFill>
                <a:effectLst/>
                <a:latin typeface="Söhne"/>
              </a:rPr>
            </a:br>
            <a:r>
              <a:rPr lang="en-US" sz="1000" dirty="0">
                <a:effectLst/>
                <a:latin typeface="NimbusRomNo9L"/>
              </a:rPr>
              <a:t>We show that different devices try to balance a three-way tradeoff between frequency, power, and temperature. </a:t>
            </a:r>
            <a:br>
              <a:rPr lang="en-US" sz="1000" dirty="0">
                <a:effectLst/>
                <a:latin typeface="NimbusRomNo9L"/>
              </a:rPr>
            </a:br>
            <a:br>
              <a:rPr lang="en-US" sz="1000" dirty="0">
                <a:effectLst/>
                <a:latin typeface="NimbusRomNo9L"/>
              </a:rPr>
            </a:br>
            <a:r>
              <a:rPr lang="en-US" sz="1000" dirty="0">
                <a:effectLst/>
                <a:latin typeface="NimbusRomNo9L"/>
              </a:rPr>
              <a:t>3 dogs eating for the same bowl is a pictorial representation of this 3-way tradeoff.</a:t>
            </a:r>
            <a:br>
              <a:rPr lang="en-US" sz="1000" dirty="0">
                <a:effectLst/>
                <a:latin typeface="NimbusRomNo9L"/>
              </a:rPr>
            </a:br>
            <a:endParaRPr lang="en-US" dirty="0"/>
          </a:p>
        </p:txBody>
      </p:sp>
      <p:sp>
        <p:nvSpPr>
          <p:cNvPr id="4" name="Slide Number Placeholder 3"/>
          <p:cNvSpPr>
            <a:spLocks noGrp="1"/>
          </p:cNvSpPr>
          <p:nvPr>
            <p:ph type="sldNum" sz="quarter" idx="5"/>
          </p:nvPr>
        </p:nvSpPr>
        <p:spPr/>
        <p:txBody>
          <a:bodyPr/>
          <a:lstStyle/>
          <a:p>
            <a:fld id="{6193F16C-CFED-4156-8EA5-26DDDB47BB32}" type="slidenum">
              <a:rPr lang="x-none" smtClean="0"/>
              <a:pPr/>
              <a:t>3</a:t>
            </a:fld>
            <a:endParaRPr lang="en-US"/>
          </a:p>
        </p:txBody>
      </p:sp>
    </p:spTree>
    <p:extLst>
      <p:ext uri="{BB962C8B-B14F-4D97-AF65-F5344CB8AC3E}">
        <p14:creationId xmlns:p14="http://schemas.microsoft.com/office/powerpoint/2010/main" val="170620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effectLst/>
                <a:latin typeface="NimbusRomNo9L"/>
              </a:rPr>
              <a:t>And in order to balance these 3 properties, we see </a:t>
            </a:r>
            <a:r>
              <a:rPr lang="en-US" sz="1000" dirty="0" err="1">
                <a:effectLst/>
                <a:latin typeface="NimbusRomNo9L"/>
              </a:rPr>
              <a:t>leakge</a:t>
            </a:r>
            <a:r>
              <a:rPr lang="en-US" sz="1000" dirty="0">
                <a:effectLst/>
                <a:latin typeface="NimbusRomNo9L"/>
              </a:rPr>
              <a:t> from two of them when one becomes an operational constraint.</a:t>
            </a:r>
            <a:br>
              <a:rPr lang="en-US" sz="1000" dirty="0">
                <a:effectLst/>
                <a:latin typeface="NimbusRomNo9L"/>
              </a:rPr>
            </a:br>
            <a:br>
              <a:rPr lang="en-US" sz="1000" dirty="0">
                <a:effectLst/>
                <a:latin typeface="NimbusRomNo9L"/>
              </a:rPr>
            </a:br>
            <a:r>
              <a:rPr lang="en-US" sz="1000" dirty="0">
                <a:effectLst/>
                <a:latin typeface="NimbusRomNo9L"/>
              </a:rPr>
              <a:t>Power Limit in the CPUs</a:t>
            </a:r>
            <a:br>
              <a:rPr lang="en-US" sz="1000" dirty="0">
                <a:effectLst/>
                <a:latin typeface="NimbusRomNo9L"/>
              </a:rPr>
            </a:br>
            <a:br>
              <a:rPr lang="en-US" sz="1000" dirty="0">
                <a:effectLst/>
                <a:latin typeface="NimbusRomNo9L"/>
              </a:rPr>
            </a:br>
            <a:r>
              <a:rPr lang="en-US" sz="1000" dirty="0">
                <a:effectLst/>
                <a:latin typeface="NimbusRomNo9L"/>
              </a:rPr>
              <a:t>Finally, we use the data leakage from the hybrid side channel to mount a pixel stealing, history sniffing and website fingerprinting attack on chrome and safari.</a:t>
            </a:r>
            <a:br>
              <a:rPr lang="en-US" sz="1000" dirty="0">
                <a:effectLst/>
                <a:latin typeface="NimbusRomNo9L"/>
              </a:rPr>
            </a:br>
            <a:br>
              <a:rPr lang="en-US" sz="1000" dirty="0">
                <a:effectLst/>
                <a:latin typeface="NimbusRomNo9L"/>
              </a:rPr>
            </a:br>
            <a:r>
              <a:rPr lang="en-US" sz="1000" dirty="0">
                <a:effectLst/>
                <a:latin typeface="NimbusRomNo9L"/>
              </a:rPr>
              <a:t>We leak this chrome logo across security domains from chrome.</a:t>
            </a:r>
            <a:br>
              <a:rPr lang="en-US" sz="1000" dirty="0">
                <a:effectLst/>
                <a:latin typeface="NimbusRomNo9L"/>
              </a:rPr>
            </a:br>
            <a:br>
              <a:rPr lang="en-US" sz="1000" dirty="0">
                <a:effectLst/>
                <a:latin typeface="NimbusRomNo9L"/>
              </a:rPr>
            </a:br>
            <a:r>
              <a:rPr lang="en-US" sz="1000" dirty="0">
                <a:effectLst/>
                <a:latin typeface="NimbusRomNo9L"/>
              </a:rPr>
              <a:t>Okay now where do we actually start for all of this?</a:t>
            </a:r>
            <a:br>
              <a:rPr lang="en-US" sz="1000" dirty="0">
                <a:effectLst/>
                <a:latin typeface="NimbusRomNo9L"/>
              </a:rPr>
            </a:br>
            <a:br>
              <a:rPr lang="en-US" sz="1000" dirty="0">
                <a:effectLst/>
                <a:latin typeface="NimbusRomNo9L"/>
              </a:rPr>
            </a:br>
            <a:r>
              <a:rPr lang="en-US" sz="1000" dirty="0">
                <a:effectLst/>
                <a:latin typeface="NimbusRomNo9L"/>
              </a:rPr>
              <a:t>Before talking about attacks and side channels I need to talk about machine cooling. </a:t>
            </a:r>
            <a:endParaRPr lang="en-US" dirty="0"/>
          </a:p>
        </p:txBody>
      </p:sp>
      <p:sp>
        <p:nvSpPr>
          <p:cNvPr id="4" name="Slide Number Placeholder 3"/>
          <p:cNvSpPr>
            <a:spLocks noGrp="1"/>
          </p:cNvSpPr>
          <p:nvPr>
            <p:ph type="sldNum" sz="quarter" idx="5"/>
          </p:nvPr>
        </p:nvSpPr>
        <p:spPr/>
        <p:txBody>
          <a:bodyPr/>
          <a:lstStyle/>
          <a:p>
            <a:fld id="{6193F16C-CFED-4156-8EA5-26DDDB47BB32}" type="slidenum">
              <a:rPr lang="x-none" smtClean="0"/>
              <a:pPr/>
              <a:t>4</a:t>
            </a:fld>
            <a:endParaRPr lang="en-US"/>
          </a:p>
        </p:txBody>
      </p:sp>
    </p:spTree>
    <p:extLst>
      <p:ext uri="{BB962C8B-B14F-4D97-AF65-F5344CB8AC3E}">
        <p14:creationId xmlns:p14="http://schemas.microsoft.com/office/powerpoint/2010/main" val="28830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Typically, the cooling configuration on desktop CPUs involves a large heat sink, as shown in the image. However, this kind of huge heat sink cannot fit into laptops due to space constraints.</a:t>
            </a:r>
            <a:br>
              <a:rPr lang="en-US" dirty="0"/>
            </a:br>
            <a:br>
              <a:rPr lang="en-US" dirty="0"/>
            </a:br>
            <a:r>
              <a:rPr lang="en-US" b="0" i="0" dirty="0">
                <a:solidFill>
                  <a:srgbClr val="D1D5DB"/>
                </a:solidFill>
                <a:effectLst/>
                <a:latin typeface="Söhne"/>
              </a:rPr>
              <a:t>Laptops often have smaller heat sinks which lack sufficient heat dissipation capacity for a CPU running at maximum utilization.</a:t>
            </a:r>
            <a:br>
              <a:rPr lang="en-US" dirty="0"/>
            </a:br>
            <a:br>
              <a:rPr lang="en-US" dirty="0"/>
            </a:br>
            <a:r>
              <a:rPr lang="en-US" b="0" i="0" dirty="0">
                <a:solidFill>
                  <a:srgbClr val="D1D5DB"/>
                </a:solidFill>
                <a:effectLst/>
                <a:latin typeface="Söhne"/>
              </a:rPr>
              <a:t>To prevent the CPU from overheating and potentially burning itself to the ground, laptop CPUs adhere to certain thermal or power limits. They implement DVFS to reduce the frequency and adhere to these limits when the CPU is at risk of hitting these thermal or power limits.</a:t>
            </a:r>
            <a:br>
              <a:rPr lang="en-US" b="0" i="0" dirty="0">
                <a:solidFill>
                  <a:srgbClr val="D1D5DB"/>
                </a:solidFill>
                <a:effectLst/>
                <a:latin typeface="Söhne"/>
              </a:rPr>
            </a:br>
            <a:endParaRPr lang="en-US" b="0" i="0" dirty="0">
              <a:solidFill>
                <a:srgbClr val="D1D5DB"/>
              </a:solidFill>
              <a:effectLst/>
              <a:latin typeface="Söhne"/>
            </a:endParaRPr>
          </a:p>
          <a:p>
            <a:r>
              <a:rPr lang="en-US" b="0" i="0" dirty="0">
                <a:solidFill>
                  <a:srgbClr val="D1D5DB"/>
                </a:solidFill>
                <a:effectLst/>
                <a:latin typeface="Söhne"/>
              </a:rPr>
              <a:t>Now, we have this wonderful idea, does this have any security consequences?</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The fact that I dedicated an entire slide for it and am standing here means that there are security consequences.</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In order to understand these, we perform these two experiments.</a:t>
            </a:r>
            <a:endParaRPr lang="en-US" dirty="0"/>
          </a:p>
        </p:txBody>
      </p:sp>
      <p:sp>
        <p:nvSpPr>
          <p:cNvPr id="4" name="Slide Number Placeholder 3"/>
          <p:cNvSpPr>
            <a:spLocks noGrp="1"/>
          </p:cNvSpPr>
          <p:nvPr>
            <p:ph type="sldNum" sz="quarter" idx="5"/>
          </p:nvPr>
        </p:nvSpPr>
        <p:spPr/>
        <p:txBody>
          <a:bodyPr/>
          <a:lstStyle/>
          <a:p>
            <a:fld id="{6193F16C-CFED-4156-8EA5-26DDDB47BB32}" type="slidenum">
              <a:rPr lang="x-none" smtClean="0"/>
              <a:pPr/>
              <a:t>5</a:t>
            </a:fld>
            <a:endParaRPr lang="en-US"/>
          </a:p>
        </p:txBody>
      </p:sp>
    </p:spTree>
    <p:extLst>
      <p:ext uri="{BB962C8B-B14F-4D97-AF65-F5344CB8AC3E}">
        <p14:creationId xmlns:p14="http://schemas.microsoft.com/office/powerpoint/2010/main" val="161068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To answer that question we run these two workloads, the first workload repeatedly increments a variable by 1 and the second workload increments a variable by 0.</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M1 MacBook Air: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 Temperature Same</a:t>
            </a:r>
            <a:br>
              <a:rPr lang="en-US" b="0" i="0" dirty="0">
                <a:solidFill>
                  <a:srgbClr val="D1D5DB"/>
                </a:solidFill>
                <a:effectLst/>
                <a:latin typeface="Söhne"/>
              </a:rPr>
            </a:br>
            <a:r>
              <a:rPr lang="en-US" b="0" i="0" dirty="0">
                <a:solidFill>
                  <a:srgbClr val="D1D5DB"/>
                </a:solidFill>
                <a:effectLst/>
                <a:latin typeface="Söhne"/>
              </a:rPr>
              <a:t>- Frequency and Power is different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dirty="0">
              <a:solidFill>
                <a:srgbClr val="D1D5DB"/>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The next device on which we run these workloads is an M1 MacBook Pro.</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We can see that the plots for it look different from the M1 MacBook Air despite having the same chip.</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Well the plots are not the only different thing between two devices, there is also a price difference of 300 dollars.</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Where did these 300 dollars go, apple used it to buy a fan.</a:t>
            </a: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The M1 </a:t>
            </a:r>
            <a:r>
              <a:rPr lang="en-US" b="0" i="0" dirty="0" err="1">
                <a:solidFill>
                  <a:srgbClr val="D1D5DB"/>
                </a:solidFill>
                <a:effectLst/>
                <a:latin typeface="Söhne"/>
              </a:rPr>
              <a:t>Macbook</a:t>
            </a:r>
            <a:r>
              <a:rPr lang="en-US" b="0" i="0" dirty="0">
                <a:solidFill>
                  <a:srgbClr val="D1D5DB"/>
                </a:solidFill>
                <a:effectLst/>
                <a:latin typeface="Söhne"/>
              </a:rPr>
              <a:t> Pro is actively cooled.</a:t>
            </a:r>
            <a:br>
              <a:rPr lang="en-US" b="0" i="0" dirty="0">
                <a:solidFill>
                  <a:srgbClr val="D1D5DB"/>
                </a:solidFill>
                <a:effectLst/>
                <a:latin typeface="Söhne"/>
              </a:rPr>
            </a:br>
            <a:endParaRPr lang="en-US" b="0" i="0" dirty="0">
              <a:solidFill>
                <a:srgbClr val="D1D5DB"/>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M1 MacBook Pro:</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 Actively Cooled enough to dissipate heat produced by the M1 at maximum utilization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 Temperature Same</a:t>
            </a:r>
            <a:br>
              <a:rPr lang="en-US" b="0" i="0" dirty="0">
                <a:solidFill>
                  <a:srgbClr val="D1D5DB"/>
                </a:solidFill>
                <a:effectLst/>
                <a:latin typeface="Söhne"/>
              </a:rPr>
            </a:br>
            <a:r>
              <a:rPr lang="en-US" b="0" i="0" dirty="0">
                <a:solidFill>
                  <a:srgbClr val="D1D5DB"/>
                </a:solidFill>
                <a:effectLst/>
                <a:latin typeface="Söhne"/>
              </a:rPr>
              <a:t>- Frequency and Power is different</a:t>
            </a:r>
            <a:br>
              <a:rPr lang="en-US" b="0" i="0" dirty="0">
                <a:solidFill>
                  <a:srgbClr val="D1D5DB"/>
                </a:solidFill>
                <a:effectLst/>
                <a:latin typeface="Söhne"/>
              </a:rPr>
            </a:br>
            <a:br>
              <a:rPr lang="en-US" b="0" i="0" dirty="0">
                <a:solidFill>
                  <a:srgbClr val="D1D5DB"/>
                </a:solidFill>
                <a:effectLst/>
                <a:latin typeface="Söhne"/>
              </a:rPr>
            </a:br>
            <a:br>
              <a:rPr lang="en-US" b="0" i="0" dirty="0">
                <a:solidFill>
                  <a:srgbClr val="D1D5DB"/>
                </a:solidFill>
                <a:effectLst/>
                <a:latin typeface="Söhne"/>
              </a:rPr>
            </a:br>
            <a:r>
              <a:rPr lang="en-US" b="0" i="0" dirty="0">
                <a:solidFill>
                  <a:srgbClr val="D1D5DB"/>
                </a:solidFill>
                <a:effectLst/>
                <a:latin typeface="Söhne"/>
              </a:rPr>
              <a:t>Because the M1 </a:t>
            </a:r>
            <a:r>
              <a:rPr lang="en-US" b="0" i="0" dirty="0" err="1">
                <a:solidFill>
                  <a:srgbClr val="D1D5DB"/>
                </a:solidFill>
                <a:effectLst/>
                <a:latin typeface="Söhne"/>
              </a:rPr>
              <a:t>Macbook</a:t>
            </a:r>
            <a:r>
              <a:rPr lang="en-US" b="0" i="0" dirty="0">
                <a:solidFill>
                  <a:srgbClr val="D1D5DB"/>
                </a:solidFill>
                <a:effectLst/>
                <a:latin typeface="Söhne"/>
              </a:rPr>
              <a:t> Air struggles to maintain temperature, we classify </a:t>
            </a:r>
          </a:p>
        </p:txBody>
      </p:sp>
      <p:sp>
        <p:nvSpPr>
          <p:cNvPr id="4" name="Slide Number Placeholder 3"/>
          <p:cNvSpPr>
            <a:spLocks noGrp="1"/>
          </p:cNvSpPr>
          <p:nvPr>
            <p:ph type="sldNum" sz="quarter" idx="5"/>
          </p:nvPr>
        </p:nvSpPr>
        <p:spPr/>
        <p:txBody>
          <a:bodyPr/>
          <a:lstStyle/>
          <a:p>
            <a:fld id="{6193F16C-CFED-4156-8EA5-26DDDB47BB32}" type="slidenum">
              <a:rPr lang="x-none" smtClean="0"/>
              <a:pPr/>
              <a:t>6</a:t>
            </a:fld>
            <a:endParaRPr lang="en-US"/>
          </a:p>
        </p:txBody>
      </p:sp>
    </p:spTree>
    <p:extLst>
      <p:ext uri="{BB962C8B-B14F-4D97-AF65-F5344CB8AC3E}">
        <p14:creationId xmlns:p14="http://schemas.microsoft.com/office/powerpoint/2010/main" val="300251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M1 MacBook Air: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i="0" dirty="0">
                <a:solidFill>
                  <a:srgbClr val="D1D5DB"/>
                </a:solidFill>
                <a:effectLst/>
                <a:latin typeface="Söhne"/>
              </a:rPr>
              <a:t>struggles to maintain temperature while leaking from Frequency and Power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i="0" dirty="0">
                <a:solidFill>
                  <a:srgbClr val="D1D5DB"/>
                </a:solidFill>
                <a:effectLst/>
                <a:latin typeface="Söhne"/>
              </a:rPr>
              <a:t>we classify it as thermally constrained. </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b="0" i="0" dirty="0">
              <a:solidFill>
                <a:srgbClr val="D1D5DB"/>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M1 MacBook Pro:</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i="0" dirty="0">
                <a:solidFill>
                  <a:srgbClr val="D1D5DB"/>
                </a:solidFill>
                <a:effectLst/>
                <a:latin typeface="Söhne"/>
              </a:rPr>
              <a:t>Same frequency but leakage from Temperature and Power</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i="0" dirty="0">
                <a:solidFill>
                  <a:srgbClr val="D1D5DB"/>
                </a:solidFill>
                <a:effectLst/>
                <a:latin typeface="Söhne"/>
              </a:rPr>
              <a:t>we classify it as Frequency constrained.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dirty="0">
              <a:solidFill>
                <a:srgbClr val="D1D5DB"/>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dirty="0">
              <a:solidFill>
                <a:srgbClr val="D1D5DB"/>
              </a:solidFill>
              <a:effectLst/>
              <a:latin typeface="Söhne"/>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solidFill>
                  <a:srgbClr val="D1D5DB"/>
                </a:solidFill>
                <a:effectLst/>
                <a:latin typeface="Söhne"/>
              </a:rPr>
              <a:t>Next Slide:</a:t>
            </a:r>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b="0" i="0" dirty="0">
                <a:solidFill>
                  <a:srgbClr val="D1D5DB"/>
                </a:solidFill>
                <a:effectLst/>
                <a:latin typeface="Söhne"/>
              </a:rPr>
              <a:t>CPUs are not the only device that compute on secret data</a:t>
            </a:r>
          </a:p>
        </p:txBody>
      </p:sp>
      <p:sp>
        <p:nvSpPr>
          <p:cNvPr id="4" name="Slide Number Placeholder 3"/>
          <p:cNvSpPr>
            <a:spLocks noGrp="1"/>
          </p:cNvSpPr>
          <p:nvPr>
            <p:ph type="sldNum" sz="quarter" idx="5"/>
          </p:nvPr>
        </p:nvSpPr>
        <p:spPr/>
        <p:txBody>
          <a:bodyPr/>
          <a:lstStyle/>
          <a:p>
            <a:fld id="{6193F16C-CFED-4156-8EA5-26DDDB47BB32}" type="slidenum">
              <a:rPr lang="x-none" smtClean="0"/>
              <a:pPr/>
              <a:t>7</a:t>
            </a:fld>
            <a:endParaRPr lang="en-US"/>
          </a:p>
        </p:txBody>
      </p:sp>
    </p:spTree>
    <p:extLst>
      <p:ext uri="{BB962C8B-B14F-4D97-AF65-F5344CB8AC3E}">
        <p14:creationId xmlns:p14="http://schemas.microsoft.com/office/powerpoint/2010/main" val="377681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D1D5DB"/>
                </a:solidFill>
                <a:effectLst/>
                <a:latin typeface="Söhne"/>
              </a:rPr>
              <a:t>1000s of cores.</a:t>
            </a:r>
          </a:p>
          <a:p>
            <a:pPr algn="l"/>
            <a:r>
              <a:rPr lang="en-US" b="0" i="0" dirty="0">
                <a:solidFill>
                  <a:srgbClr val="D1D5DB"/>
                </a:solidFill>
                <a:effectLst/>
                <a:latin typeface="Söhne"/>
              </a:rPr>
              <a:t>They run hot</a:t>
            </a:r>
            <a:br>
              <a:rPr lang="en-US" b="0" i="0" dirty="0">
                <a:solidFill>
                  <a:srgbClr val="D1D5DB"/>
                </a:solidFill>
                <a:effectLst/>
                <a:latin typeface="Söhne"/>
              </a:rPr>
            </a:br>
            <a:r>
              <a:rPr lang="en-US" b="0" i="0" dirty="0">
                <a:solidFill>
                  <a:srgbClr val="D1D5DB"/>
                </a:solidFill>
                <a:effectLst/>
                <a:latin typeface="Söhne"/>
              </a:rPr>
              <a:t>They have massive colling fans and lots of memes</a:t>
            </a:r>
          </a:p>
          <a:p>
            <a:pPr algn="l"/>
            <a:br>
              <a:rPr lang="en-US" b="0" i="0" dirty="0">
                <a:solidFill>
                  <a:srgbClr val="D1D5DB"/>
                </a:solidFill>
                <a:effectLst/>
                <a:latin typeface="Söhne"/>
              </a:rPr>
            </a:br>
            <a:endParaRPr lang="en-US" b="0" i="0" dirty="0">
              <a:solidFill>
                <a:srgbClr val="D1D5DB"/>
              </a:solidFill>
              <a:effectLst/>
              <a:latin typeface="Söhne"/>
            </a:endParaRPr>
          </a:p>
          <a:p>
            <a:pPr algn="l"/>
            <a:r>
              <a:rPr lang="en-US" b="0" i="0" dirty="0">
                <a:solidFill>
                  <a:srgbClr val="D1D5DB"/>
                </a:solidFill>
                <a:effectLst/>
                <a:latin typeface="Söhne"/>
              </a:rPr>
              <a:t>Next Slide:</a:t>
            </a:r>
          </a:p>
          <a:p>
            <a:pPr marL="171450" indent="-171450" algn="l">
              <a:buFontTx/>
              <a:buChar char="-"/>
            </a:pPr>
            <a:r>
              <a:rPr lang="en-US" b="0" i="0" dirty="0">
                <a:solidFill>
                  <a:srgbClr val="D1D5DB"/>
                </a:solidFill>
                <a:effectLst/>
                <a:latin typeface="Söhne"/>
              </a:rPr>
              <a:t>Now that we have different rendering time for black pixels and white pixels, what do we do with this?</a:t>
            </a:r>
          </a:p>
          <a:p>
            <a:pPr marL="171450" indent="-171450" algn="l">
              <a:buFontTx/>
              <a:buChar char="-"/>
            </a:pPr>
            <a:r>
              <a:rPr lang="en-US" b="0" i="0" dirty="0">
                <a:solidFill>
                  <a:srgbClr val="D1D5DB"/>
                </a:solidFill>
                <a:effectLst/>
                <a:latin typeface="Söhne"/>
              </a:rPr>
              <a:t>Pixel Stealing attacks.</a:t>
            </a:r>
          </a:p>
        </p:txBody>
      </p:sp>
      <p:sp>
        <p:nvSpPr>
          <p:cNvPr id="4" name="Slide Number Placeholder 3"/>
          <p:cNvSpPr>
            <a:spLocks noGrp="1"/>
          </p:cNvSpPr>
          <p:nvPr>
            <p:ph type="sldNum" sz="quarter" idx="5"/>
          </p:nvPr>
        </p:nvSpPr>
        <p:spPr/>
        <p:txBody>
          <a:bodyPr/>
          <a:lstStyle/>
          <a:p>
            <a:fld id="{6193F16C-CFED-4156-8EA5-26DDDB47BB32}" type="slidenum">
              <a:rPr lang="x-none" smtClean="0"/>
              <a:pPr/>
              <a:t>8</a:t>
            </a:fld>
            <a:endParaRPr lang="en-US"/>
          </a:p>
        </p:txBody>
      </p:sp>
    </p:spTree>
    <p:extLst>
      <p:ext uri="{BB962C8B-B14F-4D97-AF65-F5344CB8AC3E}">
        <p14:creationId xmlns:p14="http://schemas.microsoft.com/office/powerpoint/2010/main" val="18467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talking about Pixel Stealing Attacks,</a:t>
            </a:r>
          </a:p>
          <a:p>
            <a:r>
              <a:rPr lang="en-US" dirty="0"/>
              <a:t>We first need to understand SVG filters.</a:t>
            </a:r>
          </a:p>
        </p:txBody>
      </p:sp>
      <p:sp>
        <p:nvSpPr>
          <p:cNvPr id="4" name="Slide Number Placeholder 3"/>
          <p:cNvSpPr>
            <a:spLocks noGrp="1"/>
          </p:cNvSpPr>
          <p:nvPr>
            <p:ph type="sldNum" sz="quarter" idx="5"/>
          </p:nvPr>
        </p:nvSpPr>
        <p:spPr/>
        <p:txBody>
          <a:bodyPr/>
          <a:lstStyle/>
          <a:p>
            <a:fld id="{6193F16C-CFED-4156-8EA5-26DDDB47BB32}" type="slidenum">
              <a:rPr lang="x-none" smtClean="0"/>
              <a:pPr/>
              <a:t>9</a:t>
            </a:fld>
            <a:endParaRPr lang="en-US"/>
          </a:p>
        </p:txBody>
      </p:sp>
    </p:spTree>
    <p:extLst>
      <p:ext uri="{BB962C8B-B14F-4D97-AF65-F5344CB8AC3E}">
        <p14:creationId xmlns:p14="http://schemas.microsoft.com/office/powerpoint/2010/main" val="77972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75884" name="Rectangle 12"/>
          <p:cNvSpPr>
            <a:spLocks noChangeArrowheads="1"/>
          </p:cNvSpPr>
          <p:nvPr/>
        </p:nvSpPr>
        <p:spPr bwMode="white">
          <a:xfrm rot="10800000">
            <a:off x="0" y="5489378"/>
            <a:ext cx="12192000" cy="460768"/>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spAutoFit/>
          </a:bodyPr>
          <a:lstStyle/>
          <a:p>
            <a:endParaRPr lang="en-US" sz="2800"/>
          </a:p>
        </p:txBody>
      </p:sp>
      <p:sp>
        <p:nvSpPr>
          <p:cNvPr id="975875" name="Rectangle 3"/>
          <p:cNvSpPr>
            <a:spLocks noGrp="1" noChangeArrowheads="1"/>
          </p:cNvSpPr>
          <p:nvPr>
            <p:ph type="ctrTitle"/>
          </p:nvPr>
        </p:nvSpPr>
        <p:spPr>
          <a:xfrm>
            <a:off x="914400" y="2130426"/>
            <a:ext cx="10363200" cy="1470025"/>
          </a:xfrm>
          <a:noFill/>
        </p:spPr>
        <p:txBody>
          <a:bodyPr/>
          <a:lstStyle>
            <a:lvl1pPr algn="ctr">
              <a:defRPr sz="4000"/>
            </a:lvl1pPr>
          </a:lstStyle>
          <a:p>
            <a:r>
              <a:rPr lang="en-US"/>
              <a:t>Click to edit Master title style</a:t>
            </a:r>
          </a:p>
        </p:txBody>
      </p:sp>
      <p:sp>
        <p:nvSpPr>
          <p:cNvPr id="975876" name="Rectangle 4"/>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975877" name="Text Box 5"/>
          <p:cNvSpPr txBox="1">
            <a:spLocks noChangeArrowheads="1"/>
          </p:cNvSpPr>
          <p:nvPr/>
        </p:nvSpPr>
        <p:spPr bwMode="white">
          <a:xfrm>
            <a:off x="0" y="6553200"/>
            <a:ext cx="1153584" cy="309958"/>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432CAEB-9A62-4DC0-9384-49C790CA627B}" type="slidenum">
              <a:rPr lang="x-none" sz="14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a:solidFill>
                <a:srgbClr val="4D4D4D"/>
              </a:solidFill>
            </a:endParaRPr>
          </a:p>
        </p:txBody>
      </p:sp>
      <p:sp>
        <p:nvSpPr>
          <p:cNvPr id="975883" name="Rectangle 11"/>
          <p:cNvSpPr>
            <a:spLocks noChangeArrowheads="1"/>
          </p:cNvSpPr>
          <p:nvPr/>
        </p:nvSpPr>
        <p:spPr bwMode="white">
          <a:xfrm>
            <a:off x="0" y="836416"/>
            <a:ext cx="12192000" cy="460768"/>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spAutoFit/>
          </a:bodyPr>
          <a:lstStyle/>
          <a:p>
            <a:endParaRPr lang="en-US" sz="2800"/>
          </a:p>
        </p:txBody>
      </p:sp>
      <p:sp>
        <p:nvSpPr>
          <p:cNvPr id="7" name="Rectangle 12"/>
          <p:cNvSpPr>
            <a:spLocks noChangeArrowheads="1"/>
          </p:cNvSpPr>
          <p:nvPr/>
        </p:nvSpPr>
        <p:spPr bwMode="white">
          <a:xfrm rot="10800000">
            <a:off x="-6" y="6629400"/>
            <a:ext cx="587023" cy="228600"/>
          </a:xfrm>
          <a:prstGeom prst="rect">
            <a:avLst/>
          </a:prstGeom>
          <a:gradFill flip="none" rotWithShape="1">
            <a:gsLst>
              <a:gs pos="0">
                <a:srgbClr val="C0C0C0"/>
              </a:gs>
              <a:gs pos="100000">
                <a:srgbClr val="C8C8C8"/>
              </a:gs>
            </a:gsLst>
            <a:lin ang="5400000" scaled="1"/>
            <a:tileRect/>
          </a:gradFill>
          <a:ln w="12700" algn="ctr">
            <a:noFill/>
            <a:miter lim="800000"/>
            <a:headEnd/>
            <a:tailEnd/>
          </a:ln>
          <a:effectLst/>
        </p:spPr>
        <p:txBody>
          <a:bodyPr lIns="90000" tIns="46800" rIns="90000" bIns="46800" anchor="ctr">
            <a:noAutofit/>
          </a:bodyPr>
          <a:lstStyle/>
          <a:p>
            <a:endParaRPr lang="en-US" sz="2800"/>
          </a:p>
        </p:txBody>
      </p:sp>
      <p:sp>
        <p:nvSpPr>
          <p:cNvPr id="8" name="Text Placeholder 2"/>
          <p:cNvSpPr>
            <a:spLocks noGrp="1"/>
          </p:cNvSpPr>
          <p:nvPr>
            <p:ph type="body" sz="quarter" idx="10" hasCustomPrompt="1"/>
          </p:nvPr>
        </p:nvSpPr>
        <p:spPr>
          <a:xfrm>
            <a:off x="0" y="6510868"/>
            <a:ext cx="12192000" cy="347133"/>
          </a:xfrm>
        </p:spPr>
        <p:txBody>
          <a:bodyPr/>
          <a:lstStyle>
            <a:lvl1pPr marL="0" indent="0">
              <a:buNone/>
              <a:tabLst>
                <a:tab pos="8915400" algn="r"/>
              </a:tabLst>
              <a:defRPr sz="1800" baseline="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n-US"/>
              <a:t>Place	Date</a:t>
            </a:r>
          </a:p>
        </p:txBody>
      </p:sp>
    </p:spTree>
    <p:extLst>
      <p:ext uri="{BB962C8B-B14F-4D97-AF65-F5344CB8AC3E}">
        <p14:creationId xmlns:p14="http://schemas.microsoft.com/office/powerpoint/2010/main" val="6571563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Top">
    <p:spTree>
      <p:nvGrpSpPr>
        <p:cNvPr id="1" name=""/>
        <p:cNvGrpSpPr/>
        <p:nvPr/>
      </p:nvGrpSpPr>
      <p:grpSpPr>
        <a:xfrm>
          <a:off x="0" y="0"/>
          <a:ext cx="0" cy="0"/>
          <a:chOff x="0" y="0"/>
          <a:chExt cx="0" cy="0"/>
        </a:xfrm>
      </p:grpSpPr>
      <p:sp>
        <p:nvSpPr>
          <p:cNvPr id="975884" name="Rectangle 12"/>
          <p:cNvSpPr>
            <a:spLocks noChangeArrowheads="1"/>
          </p:cNvSpPr>
          <p:nvPr/>
        </p:nvSpPr>
        <p:spPr bwMode="white">
          <a:xfrm rot="10800000">
            <a:off x="0" y="1676400"/>
            <a:ext cx="12192000" cy="51816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sz="2800" dirty="0"/>
          </a:p>
        </p:txBody>
      </p:sp>
      <p:sp>
        <p:nvSpPr>
          <p:cNvPr id="975875" name="Rectangle 3"/>
          <p:cNvSpPr>
            <a:spLocks noGrp="1" noChangeArrowheads="1"/>
          </p:cNvSpPr>
          <p:nvPr>
            <p:ph type="ctrTitle"/>
          </p:nvPr>
        </p:nvSpPr>
        <p:spPr>
          <a:xfrm>
            <a:off x="914400" y="968376"/>
            <a:ext cx="10363200" cy="1470025"/>
          </a:xfrm>
          <a:noFill/>
        </p:spPr>
        <p:txBody>
          <a:bodyPr/>
          <a:lstStyle>
            <a:lvl1pPr algn="ctr">
              <a:defRPr sz="4000">
                <a:solidFill>
                  <a:srgbClr val="000099"/>
                </a:solidFill>
              </a:defRPr>
            </a:lvl1pPr>
          </a:lstStyle>
          <a:p>
            <a:r>
              <a:rPr lang="en-US"/>
              <a:t>Click to edit Master title style</a:t>
            </a:r>
          </a:p>
        </p:txBody>
      </p:sp>
      <p:sp>
        <p:nvSpPr>
          <p:cNvPr id="975876" name="Rectangle 4"/>
          <p:cNvSpPr>
            <a:spLocks noGrp="1" noChangeArrowheads="1"/>
          </p:cNvSpPr>
          <p:nvPr>
            <p:ph type="subTitle" idx="1"/>
          </p:nvPr>
        </p:nvSpPr>
        <p:spPr>
          <a:xfrm>
            <a:off x="1828800" y="2667000"/>
            <a:ext cx="8534400" cy="1752600"/>
          </a:xfrm>
        </p:spPr>
        <p:txBody>
          <a:bodyPr/>
          <a:lstStyle>
            <a:lvl1pPr marL="0" indent="0" algn="ctr">
              <a:buFontTx/>
              <a:buNone/>
              <a:defRPr/>
            </a:lvl1pPr>
          </a:lstStyle>
          <a:p>
            <a:r>
              <a:rPr lang="en-US"/>
              <a:t>Click to edit Master subtitle style</a:t>
            </a:r>
          </a:p>
        </p:txBody>
      </p:sp>
      <p:sp>
        <p:nvSpPr>
          <p:cNvPr id="975877" name="Text Box 5"/>
          <p:cNvSpPr txBox="1">
            <a:spLocks noChangeArrowheads="1"/>
          </p:cNvSpPr>
          <p:nvPr/>
        </p:nvSpPr>
        <p:spPr bwMode="white">
          <a:xfrm>
            <a:off x="5" y="6553200"/>
            <a:ext cx="1153584" cy="309958"/>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432CAEB-9A62-4DC0-9384-49C790CA627B}" type="slidenum">
              <a:rPr lang="x-none" sz="14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400">
              <a:solidFill>
                <a:srgbClr val="4D4D4D"/>
              </a:solidFill>
            </a:endParaRPr>
          </a:p>
        </p:txBody>
      </p:sp>
      <p:sp>
        <p:nvSpPr>
          <p:cNvPr id="975883" name="Rectangle 11"/>
          <p:cNvSpPr>
            <a:spLocks noChangeArrowheads="1"/>
          </p:cNvSpPr>
          <p:nvPr/>
        </p:nvSpPr>
        <p:spPr bwMode="white">
          <a:xfrm>
            <a:off x="0" y="0"/>
            <a:ext cx="12192000" cy="1447800"/>
          </a:xfrm>
          <a:prstGeom prst="rect">
            <a:avLst/>
          </a:prstGeom>
          <a:gradFill rotWithShape="1">
            <a:gsLst>
              <a:gs pos="0">
                <a:srgbClr val="C0C0C0"/>
              </a:gs>
              <a:gs pos="100000">
                <a:srgbClr val="FFFFFF"/>
              </a:gs>
            </a:gsLst>
            <a:lin ang="5400000" scaled="1"/>
          </a:gradFill>
          <a:ln w="12700" algn="ctr">
            <a:noFill/>
            <a:miter lim="800000"/>
            <a:headEnd/>
            <a:tailEnd/>
          </a:ln>
          <a:effectLst/>
        </p:spPr>
        <p:txBody>
          <a:bodyPr lIns="90000" tIns="46800" rIns="90000" bIns="46800" anchor="ctr">
            <a:noAutofit/>
          </a:bodyPr>
          <a:lstStyle/>
          <a:p>
            <a:endParaRPr lang="en-US" sz="2800"/>
          </a:p>
        </p:txBody>
      </p:sp>
      <p:sp>
        <p:nvSpPr>
          <p:cNvPr id="7" name="Rectangle 12"/>
          <p:cNvSpPr>
            <a:spLocks noChangeArrowheads="1"/>
          </p:cNvSpPr>
          <p:nvPr/>
        </p:nvSpPr>
        <p:spPr bwMode="white">
          <a:xfrm rot="10800000">
            <a:off x="1" y="6553200"/>
            <a:ext cx="587023" cy="304800"/>
          </a:xfrm>
          <a:prstGeom prst="rect">
            <a:avLst/>
          </a:prstGeom>
          <a:gradFill flip="none" rotWithShape="1">
            <a:gsLst>
              <a:gs pos="0">
                <a:srgbClr val="C0C0C0"/>
              </a:gs>
              <a:gs pos="100000">
                <a:srgbClr val="C8C8C8"/>
              </a:gs>
            </a:gsLst>
            <a:lin ang="5400000" scaled="1"/>
            <a:tileRect/>
          </a:gradFill>
          <a:ln w="12700" algn="ctr">
            <a:noFill/>
            <a:miter lim="800000"/>
            <a:headEnd/>
            <a:tailEnd/>
          </a:ln>
          <a:effectLst/>
        </p:spPr>
        <p:txBody>
          <a:bodyPr lIns="90000" tIns="46800" rIns="90000" bIns="46800" anchor="ctr">
            <a:noAutofit/>
          </a:bodyPr>
          <a:lstStyle/>
          <a:p>
            <a:endParaRPr lang="en-US" sz="2800"/>
          </a:p>
        </p:txBody>
      </p:sp>
      <p:sp>
        <p:nvSpPr>
          <p:cNvPr id="3" name="Text Placeholder 2"/>
          <p:cNvSpPr>
            <a:spLocks noGrp="1"/>
          </p:cNvSpPr>
          <p:nvPr>
            <p:ph type="body" sz="quarter" idx="10" hasCustomPrompt="1"/>
          </p:nvPr>
        </p:nvSpPr>
        <p:spPr>
          <a:xfrm>
            <a:off x="0" y="6510868"/>
            <a:ext cx="12192000" cy="347133"/>
          </a:xfrm>
        </p:spPr>
        <p:txBody>
          <a:bodyPr/>
          <a:lstStyle>
            <a:lvl1pPr marL="0" indent="0">
              <a:buNone/>
              <a:tabLst>
                <a:tab pos="8915400" algn="r"/>
              </a:tabLst>
              <a:defRPr sz="1800" baseline="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n-US"/>
              <a:t>Place	Date</a:t>
            </a:r>
          </a:p>
        </p:txBody>
      </p:sp>
      <p:sp>
        <p:nvSpPr>
          <p:cNvPr id="2" name="Slide Number Placeholder 1">
            <a:extLst>
              <a:ext uri="{FF2B5EF4-FFF2-40B4-BE49-F238E27FC236}">
                <a16:creationId xmlns:a16="http://schemas.microsoft.com/office/drawing/2014/main" id="{05F401F9-3D6E-BDBA-69CC-D15EFC4A3F3F}"/>
              </a:ext>
            </a:extLst>
          </p:cNvPr>
          <p:cNvSpPr>
            <a:spLocks noGrp="1"/>
          </p:cNvSpPr>
          <p:nvPr>
            <p:ph type="sldNum" sz="quarter" idx="11"/>
          </p:nvPr>
        </p:nvSpPr>
        <p:spPr>
          <a:xfrm>
            <a:off x="11824570" y="6541480"/>
            <a:ext cx="381000" cy="309958"/>
          </a:xfrm>
        </p:spPr>
        <p:txBody>
          <a:bodyPr/>
          <a:lstStyle/>
          <a:p>
            <a:fld id="{9066BD3C-C2EC-A74E-8316-E301C79C5E28}" type="slidenum">
              <a:rPr lang="en-US" smtClean="0"/>
              <a:t>‹#›</a:t>
            </a:fld>
            <a:endParaRPr lang="en-US" dirty="0"/>
          </a:p>
        </p:txBody>
      </p:sp>
    </p:spTree>
    <p:extLst>
      <p:ext uri="{BB962C8B-B14F-4D97-AF65-F5344CB8AC3E}">
        <p14:creationId xmlns:p14="http://schemas.microsoft.com/office/powerpoint/2010/main" val="52863164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rgbClr val="000099"/>
                </a:solidFill>
              </a:defRPr>
            </a:lvl1pPr>
          </a:lstStyle>
          <a:p>
            <a:r>
              <a:rPr lang="en-US"/>
              <a:t>Click to edit Master title style</a:t>
            </a:r>
          </a:p>
        </p:txBody>
      </p:sp>
      <p:sp>
        <p:nvSpPr>
          <p:cNvPr id="3" name="Content Placeholder 2"/>
          <p:cNvSpPr>
            <a:spLocks noGrp="1"/>
          </p:cNvSpPr>
          <p:nvPr>
            <p:ph idx="1"/>
          </p:nvPr>
        </p:nvSpPr>
        <p:spPr>
          <a:xfrm>
            <a:off x="304800" y="861796"/>
            <a:ext cx="116840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62893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99"/>
                </a:solidFill>
              </a:defRPr>
            </a:lvl1pPr>
          </a:lstStyle>
          <a:p>
            <a:r>
              <a:rPr lang="en-US"/>
              <a:t>Click to edit Master title style</a:t>
            </a:r>
          </a:p>
        </p:txBody>
      </p:sp>
      <p:sp>
        <p:nvSpPr>
          <p:cNvPr id="3" name="Content Placeholder 2"/>
          <p:cNvSpPr>
            <a:spLocks noGrp="1"/>
          </p:cNvSpPr>
          <p:nvPr>
            <p:ph sz="half" idx="1"/>
          </p:nvPr>
        </p:nvSpPr>
        <p:spPr>
          <a:xfrm>
            <a:off x="304800" y="865240"/>
            <a:ext cx="5740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865237"/>
            <a:ext cx="5740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8985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99"/>
                </a:solidFill>
              </a:defRPr>
            </a:lvl1pPr>
          </a:lstStyle>
          <a:p>
            <a:r>
              <a:rPr lang="en-US"/>
              <a:t>Click to edit Master title style</a:t>
            </a:r>
          </a:p>
        </p:txBody>
      </p:sp>
    </p:spTree>
    <p:extLst>
      <p:ext uri="{BB962C8B-B14F-4D97-AF65-F5344CB8AC3E}">
        <p14:creationId xmlns:p14="http://schemas.microsoft.com/office/powerpoint/2010/main" val="189230000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35523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113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04800" y="865244"/>
            <a:ext cx="116840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03718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bwMode="auto">
          <a:xfrm>
            <a:off x="-2" y="0"/>
            <a:ext cx="12200468" cy="762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9" name="Rectangle 8"/>
          <p:cNvSpPr/>
          <p:nvPr/>
        </p:nvSpPr>
        <p:spPr bwMode="auto">
          <a:xfrm>
            <a:off x="-2" y="0"/>
            <a:ext cx="12200468" cy="762000"/>
          </a:xfrm>
          <a:prstGeom prst="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2" name="Rectangle 1"/>
          <p:cNvSpPr/>
          <p:nvPr/>
        </p:nvSpPr>
        <p:spPr bwMode="auto">
          <a:xfrm>
            <a:off x="0" y="0"/>
            <a:ext cx="12192000" cy="762000"/>
          </a:xfrm>
          <a:prstGeom prst="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751683" name="Rectangle 67"/>
          <p:cNvSpPr>
            <a:spLocks noChangeArrowheads="1"/>
          </p:cNvSpPr>
          <p:nvPr/>
        </p:nvSpPr>
        <p:spPr bwMode="white">
          <a:xfrm>
            <a:off x="0" y="6495239"/>
            <a:ext cx="12192000" cy="371513"/>
          </a:xfrm>
          <a:prstGeom prst="rect">
            <a:avLst/>
          </a:prstGeom>
          <a:gradFill rotWithShape="1">
            <a:gsLst>
              <a:gs pos="0">
                <a:schemeClr val="tx2"/>
              </a:gs>
              <a:gs pos="100000">
                <a:srgbClr val="B2B2B2"/>
              </a:gs>
            </a:gsLst>
            <a:lin ang="5400000" scaled="1"/>
          </a:gradFill>
          <a:ln w="12700" algn="ctr">
            <a:noFill/>
            <a:miter lim="800000"/>
            <a:headEnd/>
            <a:tailEnd/>
          </a:ln>
          <a:effectLst/>
        </p:spPr>
        <p:txBody>
          <a:bodyPr lIns="90000" tIns="46800" rIns="90000" bIns="46800" anchor="ctr">
            <a:spAutoFit/>
          </a:bodyPr>
          <a:lstStyle/>
          <a:p>
            <a:pPr defTabSz="4572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a:solidFill>
                <a:schemeClr val="accent1"/>
              </a:solidFill>
            </a:endParaRPr>
          </a:p>
        </p:txBody>
      </p:sp>
      <p:sp>
        <p:nvSpPr>
          <p:cNvPr id="751619" name="Rectangle 3"/>
          <p:cNvSpPr>
            <a:spLocks noGrp="1" noChangeArrowheads="1"/>
          </p:cNvSpPr>
          <p:nvPr>
            <p:ph type="body" idx="1"/>
          </p:nvPr>
        </p:nvSpPr>
        <p:spPr bwMode="auto">
          <a:xfrm>
            <a:off x="304800" y="1219200"/>
            <a:ext cx="11684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1671" name="Text Box 55"/>
          <p:cNvSpPr txBox="1">
            <a:spLocks noChangeArrowheads="1"/>
          </p:cNvSpPr>
          <p:nvPr/>
        </p:nvSpPr>
        <p:spPr bwMode="white">
          <a:xfrm>
            <a:off x="0" y="6610350"/>
            <a:ext cx="1153584" cy="279180"/>
          </a:xfrm>
          <a:prstGeom prst="rect">
            <a:avLst/>
          </a:prstGeom>
          <a:noFill/>
          <a:ln w="9525" algn="ctr">
            <a:noFill/>
            <a:miter lim="800000"/>
            <a:headEnd/>
            <a:tailEnd/>
          </a:ln>
          <a:effectLst/>
        </p:spPr>
        <p:txBody>
          <a:bodyPr lIns="90000" tIns="46800" rIns="90000" bIns="46800">
            <a:spAutoFit/>
          </a:bodyPr>
          <a:lstStyle/>
          <a:p>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C99DAC5-EEB5-4372-8AA8-DAA2EC021FBD}" type="slidenum">
              <a:rPr lang="x-none" sz="1200">
                <a:solidFill>
                  <a:srgbClr val="4D4D4D"/>
                </a:solidFill>
                <a:cs typeface="Arial" charset="0"/>
              </a:rPr>
              <a:pPr algn="l" defTabSz="457200">
                <a:lnSpc>
                  <a:spcPct val="100000"/>
                </a:lnSpc>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a:t>
            </a:fld>
            <a:endParaRPr lang="en-US" sz="1200">
              <a:solidFill>
                <a:srgbClr val="4D4D4D"/>
              </a:solidFill>
            </a:endParaRPr>
          </a:p>
        </p:txBody>
      </p:sp>
      <p:sp>
        <p:nvSpPr>
          <p:cNvPr id="751684" name="Rectangle 68"/>
          <p:cNvSpPr>
            <a:spLocks noChangeArrowheads="1"/>
          </p:cNvSpPr>
          <p:nvPr/>
        </p:nvSpPr>
        <p:spPr bwMode="white">
          <a:xfrm rot="10800000">
            <a:off x="-29" y="756716"/>
            <a:ext cx="12192029" cy="371513"/>
          </a:xfrm>
          <a:prstGeom prst="rect">
            <a:avLst/>
          </a:prstGeom>
          <a:gradFill rotWithShape="1">
            <a:gsLst>
              <a:gs pos="0">
                <a:schemeClr val="tx2"/>
              </a:gs>
              <a:gs pos="100000">
                <a:srgbClr val="EAEAEA"/>
              </a:gs>
            </a:gsLst>
            <a:lin ang="5400000" scaled="1"/>
          </a:gradFill>
          <a:ln w="12700" algn="ctr">
            <a:noFill/>
            <a:miter lim="800000"/>
            <a:headEnd/>
            <a:tailEnd/>
          </a:ln>
          <a:effectLst/>
        </p:spPr>
        <p:txBody>
          <a:bodyPr rot="10800000" wrap="square" lIns="90000" tIns="46800" rIns="90000" bIns="46800" anchor="ctr">
            <a:spAutoFit/>
          </a:bodyPr>
          <a:lstStyle/>
          <a:p>
            <a:pPr defTabSz="4572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800">
              <a:solidFill>
                <a:schemeClr val="accent1"/>
              </a:solidFill>
            </a:endParaRPr>
          </a:p>
        </p:txBody>
      </p:sp>
      <p:sp>
        <p:nvSpPr>
          <p:cNvPr id="751618" name="Rectangle 2"/>
          <p:cNvSpPr>
            <a:spLocks noGrp="1" noChangeArrowheads="1"/>
          </p:cNvSpPr>
          <p:nvPr>
            <p:ph type="title"/>
          </p:nvPr>
        </p:nvSpPr>
        <p:spPr bwMode="white">
          <a:xfrm>
            <a:off x="76199" y="76200"/>
            <a:ext cx="12039601" cy="7820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 name="Slide Number Placeholder 2">
            <a:extLst>
              <a:ext uri="{FF2B5EF4-FFF2-40B4-BE49-F238E27FC236}">
                <a16:creationId xmlns:a16="http://schemas.microsoft.com/office/drawing/2014/main" id="{97561D02-A5AA-B0A8-3D13-64F658F57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6BD3C-C2EC-A74E-8316-E301C79C5E28}" type="slidenum">
              <a:rPr lang="en-US" smtClean="0"/>
              <a:t>‹#›</a:t>
            </a:fld>
            <a:endParaRPr lang="en-US"/>
          </a:p>
        </p:txBody>
      </p:sp>
    </p:spTree>
    <p:extLst>
      <p:ext uri="{BB962C8B-B14F-4D97-AF65-F5344CB8AC3E}">
        <p14:creationId xmlns:p14="http://schemas.microsoft.com/office/powerpoint/2010/main" val="22000341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ransition spd="slow"/>
  <p:hf hdr="0" ftr="0" dt="0"/>
  <p:txStyles>
    <p:titleStyle>
      <a:lvl1pPr algn="l" rtl="0" eaLnBrk="1" fontAlgn="base" hangingPunct="1">
        <a:lnSpc>
          <a:spcPct val="85000"/>
        </a:lnSpc>
        <a:spcBef>
          <a:spcPct val="0"/>
        </a:spcBef>
        <a:spcAft>
          <a:spcPct val="0"/>
        </a:spcAft>
        <a:defRPr sz="3200">
          <a:solidFill>
            <a:srgbClr val="000099"/>
          </a:solidFill>
          <a:latin typeface="+mj-lt"/>
          <a:ea typeface="+mj-ea"/>
          <a:cs typeface="+mj-cs"/>
        </a:defRPr>
      </a:lvl1pPr>
      <a:lvl2pPr algn="l" rtl="0" eaLnBrk="1" fontAlgn="base" hangingPunct="1">
        <a:lnSpc>
          <a:spcPct val="85000"/>
        </a:lnSpc>
        <a:spcBef>
          <a:spcPct val="0"/>
        </a:spcBef>
        <a:spcAft>
          <a:spcPct val="0"/>
        </a:spcAft>
        <a:defRPr sz="2800">
          <a:solidFill>
            <a:srgbClr val="A42700"/>
          </a:solidFill>
          <a:latin typeface="Arial" charset="0"/>
        </a:defRPr>
      </a:lvl2pPr>
      <a:lvl3pPr algn="l" rtl="0" eaLnBrk="1" fontAlgn="base" hangingPunct="1">
        <a:lnSpc>
          <a:spcPct val="85000"/>
        </a:lnSpc>
        <a:spcBef>
          <a:spcPct val="0"/>
        </a:spcBef>
        <a:spcAft>
          <a:spcPct val="0"/>
        </a:spcAft>
        <a:defRPr sz="2800">
          <a:solidFill>
            <a:srgbClr val="A42700"/>
          </a:solidFill>
          <a:latin typeface="Arial" charset="0"/>
        </a:defRPr>
      </a:lvl3pPr>
      <a:lvl4pPr algn="l" rtl="0" eaLnBrk="1" fontAlgn="base" hangingPunct="1">
        <a:lnSpc>
          <a:spcPct val="85000"/>
        </a:lnSpc>
        <a:spcBef>
          <a:spcPct val="0"/>
        </a:spcBef>
        <a:spcAft>
          <a:spcPct val="0"/>
        </a:spcAft>
        <a:defRPr sz="2800">
          <a:solidFill>
            <a:srgbClr val="A42700"/>
          </a:solidFill>
          <a:latin typeface="Arial" charset="0"/>
        </a:defRPr>
      </a:lvl4pPr>
      <a:lvl5pPr algn="l" rtl="0" eaLnBrk="1" fontAlgn="base" hangingPunct="1">
        <a:lnSpc>
          <a:spcPct val="85000"/>
        </a:lnSpc>
        <a:spcBef>
          <a:spcPct val="0"/>
        </a:spcBef>
        <a:spcAft>
          <a:spcPct val="0"/>
        </a:spcAft>
        <a:defRPr sz="2800">
          <a:solidFill>
            <a:srgbClr val="A42700"/>
          </a:solidFill>
          <a:latin typeface="Arial" charset="0"/>
        </a:defRPr>
      </a:lvl5pPr>
      <a:lvl6pPr marL="457200" algn="l" rtl="0" eaLnBrk="1" fontAlgn="base" hangingPunct="1">
        <a:lnSpc>
          <a:spcPct val="85000"/>
        </a:lnSpc>
        <a:spcBef>
          <a:spcPct val="0"/>
        </a:spcBef>
        <a:spcAft>
          <a:spcPct val="0"/>
        </a:spcAft>
        <a:defRPr sz="2800">
          <a:solidFill>
            <a:srgbClr val="A42700"/>
          </a:solidFill>
          <a:latin typeface="Arial" charset="0"/>
        </a:defRPr>
      </a:lvl6pPr>
      <a:lvl7pPr marL="914400" algn="l" rtl="0" eaLnBrk="1" fontAlgn="base" hangingPunct="1">
        <a:lnSpc>
          <a:spcPct val="85000"/>
        </a:lnSpc>
        <a:spcBef>
          <a:spcPct val="0"/>
        </a:spcBef>
        <a:spcAft>
          <a:spcPct val="0"/>
        </a:spcAft>
        <a:defRPr sz="2800">
          <a:solidFill>
            <a:srgbClr val="A42700"/>
          </a:solidFill>
          <a:latin typeface="Arial" charset="0"/>
        </a:defRPr>
      </a:lvl7pPr>
      <a:lvl8pPr marL="1371600" algn="l" rtl="0" eaLnBrk="1" fontAlgn="base" hangingPunct="1">
        <a:lnSpc>
          <a:spcPct val="85000"/>
        </a:lnSpc>
        <a:spcBef>
          <a:spcPct val="0"/>
        </a:spcBef>
        <a:spcAft>
          <a:spcPct val="0"/>
        </a:spcAft>
        <a:defRPr sz="2800">
          <a:solidFill>
            <a:srgbClr val="A42700"/>
          </a:solidFill>
          <a:latin typeface="Arial" charset="0"/>
        </a:defRPr>
      </a:lvl8pPr>
      <a:lvl9pPr marL="1828800" algn="l" rtl="0" eaLnBrk="1" fontAlgn="base" hangingPunct="1">
        <a:lnSpc>
          <a:spcPct val="85000"/>
        </a:lnSpc>
        <a:spcBef>
          <a:spcPct val="0"/>
        </a:spcBef>
        <a:spcAft>
          <a:spcPct val="0"/>
        </a:spcAft>
        <a:defRPr sz="2800">
          <a:solidFill>
            <a:srgbClr val="A42700"/>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cs typeface="+mn-cs"/>
        </a:defRPr>
      </a:lvl2pPr>
      <a:lvl3pPr marL="1143000" indent="-228600" algn="l" rtl="0" eaLnBrk="1" fontAlgn="base" hangingPunct="1">
        <a:spcBef>
          <a:spcPct val="20000"/>
        </a:spcBef>
        <a:spcAft>
          <a:spcPct val="0"/>
        </a:spcAft>
        <a:buChar char="•"/>
        <a:defRPr sz="2400">
          <a:solidFill>
            <a:srgbClr val="000000"/>
          </a:solidFill>
          <a:latin typeface="+mn-lt"/>
          <a:cs typeface="+mn-cs"/>
        </a:defRPr>
      </a:lvl3pPr>
      <a:lvl4pPr marL="1600200" indent="-228600" algn="l" rtl="0" eaLnBrk="1" fontAlgn="base" hangingPunct="1">
        <a:spcBef>
          <a:spcPct val="20000"/>
        </a:spcBef>
        <a:spcAft>
          <a:spcPct val="0"/>
        </a:spcAft>
        <a:buChar char="–"/>
        <a:defRPr sz="2000">
          <a:solidFill>
            <a:srgbClr val="000000"/>
          </a:solidFill>
          <a:latin typeface="+mn-lt"/>
          <a:cs typeface="+mn-cs"/>
        </a:defRPr>
      </a:lvl4pPr>
      <a:lvl5pPr marL="2057400" indent="-228600" algn="l" rtl="0" eaLnBrk="1" fontAlgn="base" hangingPunct="1">
        <a:spcBef>
          <a:spcPct val="20000"/>
        </a:spcBef>
        <a:spcAft>
          <a:spcPct val="0"/>
        </a:spcAft>
        <a:buChar char="»"/>
        <a:defRPr sz="2000">
          <a:solidFill>
            <a:srgbClr val="000000"/>
          </a:solidFill>
          <a:latin typeface="+mn-lt"/>
          <a:cs typeface="+mn-cs"/>
        </a:defRPr>
      </a:lvl5pPr>
      <a:lvl6pPr marL="2514600" indent="-228600" algn="l" rtl="0" eaLnBrk="1" fontAlgn="base" hangingPunct="1">
        <a:spcBef>
          <a:spcPct val="20000"/>
        </a:spcBef>
        <a:spcAft>
          <a:spcPct val="0"/>
        </a:spcAft>
        <a:buChar char="»"/>
        <a:defRPr sz="2000">
          <a:solidFill>
            <a:srgbClr val="000000"/>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87.png"/><Relationship Id="rId7" Type="http://schemas.openxmlformats.org/officeDocument/2006/relationships/image" Target="../media/image9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28.png"/><Relationship Id="rId10" Type="http://schemas.openxmlformats.org/officeDocument/2006/relationships/image" Target="../media/image91.jpeg"/><Relationship Id="rId4" Type="http://schemas.openxmlformats.org/officeDocument/2006/relationships/image" Target="../media/image88.svg"/><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8.png"/><Relationship Id="rId7"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3" Type="http://schemas.openxmlformats.org/officeDocument/2006/relationships/image" Target="../media/image29.png"/><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28.png"/><Relationship Id="rId5" Type="http://schemas.openxmlformats.org/officeDocument/2006/relationships/image" Target="../media/image93.png"/><Relationship Id="rId15" Type="http://schemas.openxmlformats.org/officeDocument/2006/relationships/image" Target="../media/image106.png"/><Relationship Id="rId10" Type="http://schemas.openxmlformats.org/officeDocument/2006/relationships/image" Target="../media/image102.svg"/><Relationship Id="rId4" Type="http://schemas.openxmlformats.org/officeDocument/2006/relationships/image" Target="../media/image98.png"/><Relationship Id="rId9" Type="http://schemas.openxmlformats.org/officeDocument/2006/relationships/image" Target="../media/image101.png"/><Relationship Id="rId14" Type="http://schemas.openxmlformats.org/officeDocument/2006/relationships/image" Target="../media/image105.svg"/></Relationships>
</file>

<file path=ppt/slides/_rels/slide15.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3.png"/><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image" Target="../media/image32.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56.png"/><Relationship Id="rId10" Type="http://schemas.openxmlformats.org/officeDocument/2006/relationships/image" Target="../media/image112.svg"/><Relationship Id="rId4" Type="http://schemas.openxmlformats.org/officeDocument/2006/relationships/image" Target="../media/image108.svg"/><Relationship Id="rId9" Type="http://schemas.openxmlformats.org/officeDocument/2006/relationships/image" Target="../media/image111.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43.png"/><Relationship Id="rId18" Type="http://schemas.openxmlformats.org/officeDocument/2006/relationships/image" Target="../media/image45.svg"/><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54.png"/><Relationship Id="rId12" Type="http://schemas.openxmlformats.org/officeDocument/2006/relationships/image" Target="../media/image97.png"/><Relationship Id="rId17"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38.svg"/><Relationship Id="rId20"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96.png"/><Relationship Id="rId5" Type="http://schemas.openxmlformats.org/officeDocument/2006/relationships/image" Target="../media/image52.png"/><Relationship Id="rId15" Type="http://schemas.openxmlformats.org/officeDocument/2006/relationships/image" Target="../media/image37.png"/><Relationship Id="rId10" Type="http://schemas.openxmlformats.org/officeDocument/2006/relationships/image" Target="../media/image95.png"/><Relationship Id="rId19" Type="http://schemas.openxmlformats.org/officeDocument/2006/relationships/image" Target="../media/image46.png"/><Relationship Id="rId4" Type="http://schemas.openxmlformats.org/officeDocument/2006/relationships/image" Target="../media/image51.svg"/><Relationship Id="rId9" Type="http://schemas.openxmlformats.org/officeDocument/2006/relationships/image" Target="../media/image94.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sv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28.png"/><Relationship Id="rId18" Type="http://schemas.openxmlformats.org/officeDocument/2006/relationships/image" Target="../media/image42.svg"/><Relationship Id="rId26" Type="http://schemas.openxmlformats.org/officeDocument/2006/relationships/image" Target="../media/image44.png"/><Relationship Id="rId3" Type="http://schemas.openxmlformats.org/officeDocument/2006/relationships/image" Target="../media/image48.png"/><Relationship Id="rId21" Type="http://schemas.openxmlformats.org/officeDocument/2006/relationships/image" Target="../media/image58.sv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41.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40.svg"/><Relationship Id="rId20" Type="http://schemas.openxmlformats.org/officeDocument/2006/relationships/image" Target="../media/image57.png"/><Relationship Id="rId29"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54.png"/><Relationship Id="rId24" Type="http://schemas.openxmlformats.org/officeDocument/2006/relationships/image" Target="../media/image43.png"/><Relationship Id="rId5" Type="http://schemas.openxmlformats.org/officeDocument/2006/relationships/image" Target="../media/image35.png"/><Relationship Id="rId15" Type="http://schemas.openxmlformats.org/officeDocument/2006/relationships/image" Target="../media/image39.png"/><Relationship Id="rId23" Type="http://schemas.openxmlformats.org/officeDocument/2006/relationships/image" Target="../media/image38.svg"/><Relationship Id="rId28" Type="http://schemas.openxmlformats.org/officeDocument/2006/relationships/image" Target="../media/image46.png"/><Relationship Id="rId10" Type="http://schemas.openxmlformats.org/officeDocument/2006/relationships/image" Target="../media/image53.svg"/><Relationship Id="rId19" Type="http://schemas.openxmlformats.org/officeDocument/2006/relationships/image" Target="../media/image56.pn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8.svg"/><Relationship Id="rId18" Type="http://schemas.openxmlformats.org/officeDocument/2006/relationships/image" Target="../media/image39.pn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57.png"/><Relationship Id="rId17" Type="http://schemas.openxmlformats.org/officeDocument/2006/relationships/image" Target="../media/image72.svg"/><Relationship Id="rId2" Type="http://schemas.openxmlformats.org/officeDocument/2006/relationships/notesSlide" Target="../notesSlides/notesSlide7.xml"/><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42.svg"/><Relationship Id="rId5" Type="http://schemas.openxmlformats.org/officeDocument/2006/relationships/image" Target="../media/image64.png"/><Relationship Id="rId15" Type="http://schemas.openxmlformats.org/officeDocument/2006/relationships/image" Target="../media/image49.svg"/><Relationship Id="rId10" Type="http://schemas.openxmlformats.org/officeDocument/2006/relationships/image" Target="../media/image41.png"/><Relationship Id="rId19" Type="http://schemas.openxmlformats.org/officeDocument/2006/relationships/image" Target="../media/image40.svg"/><Relationship Id="rId4" Type="http://schemas.openxmlformats.org/officeDocument/2006/relationships/image" Target="../media/image63.svg"/><Relationship Id="rId9" Type="http://schemas.openxmlformats.org/officeDocument/2006/relationships/image" Target="../media/image38.sv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svg"/><Relationship Id="rId4" Type="http://schemas.openxmlformats.org/officeDocument/2006/relationships/image" Target="../media/image74.jpeg"/><Relationship Id="rId9"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60851"/>
            <a:ext cx="10416746" cy="2170901"/>
          </a:xfrm>
        </p:spPr>
        <p:txBody>
          <a:bodyPr/>
          <a:lstStyle/>
          <a:p>
            <a:pPr algn="l"/>
            <a:r>
              <a:rPr lang="en-US" sz="5400" dirty="0"/>
              <a:t>Hot</a:t>
            </a:r>
            <a:r>
              <a:rPr lang="en-US" sz="5400" dirty="0">
                <a:ea typeface="+mj-lt"/>
                <a:cs typeface="+mj-lt"/>
              </a:rPr>
              <a:t> Pixels: Frequency, Power, and Temperature Attacks on GPUs and Arm SoCs</a:t>
            </a:r>
            <a:endParaRPr lang="en-US" sz="5400" dirty="0">
              <a:cs typeface="Arial"/>
            </a:endParaRPr>
          </a:p>
        </p:txBody>
      </p:sp>
      <p:sp>
        <p:nvSpPr>
          <p:cNvPr id="22" name="TextBox 21">
            <a:extLst>
              <a:ext uri="{FF2B5EF4-FFF2-40B4-BE49-F238E27FC236}">
                <a16:creationId xmlns:a16="http://schemas.microsoft.com/office/drawing/2014/main" id="{2D3B5AB2-BC54-EAEF-98C0-630D4D0082BA}"/>
              </a:ext>
            </a:extLst>
          </p:cNvPr>
          <p:cNvSpPr txBox="1"/>
          <p:nvPr/>
        </p:nvSpPr>
        <p:spPr>
          <a:xfrm>
            <a:off x="957589" y="3390101"/>
            <a:ext cx="8024704" cy="824841"/>
          </a:xfrm>
          <a:prstGeom prst="rect">
            <a:avLst/>
          </a:prstGeom>
          <a:noFill/>
        </p:spPr>
        <p:txBody>
          <a:bodyPr wrap="square" lIns="91440" tIns="45720" rIns="91440" bIns="45720" anchor="t">
            <a:spAutoFit/>
          </a:bodyPr>
          <a:lstStyle/>
          <a:p>
            <a:pPr algn="l">
              <a:spcBef>
                <a:spcPts val="0"/>
              </a:spcBef>
              <a:spcAft>
                <a:spcPts val="0"/>
              </a:spcAft>
            </a:pPr>
            <a:r>
              <a:rPr lang="en-US" b="1" dirty="0" err="1">
                <a:solidFill>
                  <a:srgbClr val="595959"/>
                </a:solidFill>
                <a:latin typeface="Arial"/>
              </a:rPr>
              <a:t>Hritvik</a:t>
            </a:r>
            <a:r>
              <a:rPr lang="en-US" b="1" dirty="0">
                <a:solidFill>
                  <a:srgbClr val="595959"/>
                </a:solidFill>
                <a:latin typeface="Arial"/>
              </a:rPr>
              <a:t> Taneja</a:t>
            </a:r>
            <a:r>
              <a:rPr lang="en-US" sz="2800" dirty="0">
                <a:solidFill>
                  <a:srgbClr val="595959"/>
                </a:solidFill>
                <a:latin typeface="Arial"/>
              </a:rPr>
              <a:t>, Jason Kim,</a:t>
            </a:r>
            <a:r>
              <a:rPr lang="en-US" dirty="0">
                <a:solidFill>
                  <a:srgbClr val="595959"/>
                </a:solidFill>
                <a:latin typeface="Arial"/>
              </a:rPr>
              <a:t> </a:t>
            </a:r>
            <a:r>
              <a:rPr lang="en-US" dirty="0" err="1">
                <a:solidFill>
                  <a:srgbClr val="595959"/>
                </a:solidFill>
                <a:latin typeface="Arial"/>
              </a:rPr>
              <a:t>Jie</a:t>
            </a:r>
            <a:r>
              <a:rPr lang="en-US" dirty="0">
                <a:solidFill>
                  <a:srgbClr val="595959"/>
                </a:solidFill>
                <a:latin typeface="Arial"/>
              </a:rPr>
              <a:t> Jeff Xu</a:t>
            </a:r>
            <a:br>
              <a:rPr lang="en-US" sz="2800" dirty="0"/>
            </a:br>
            <a:r>
              <a:rPr lang="en-US" dirty="0">
                <a:solidFill>
                  <a:srgbClr val="595959"/>
                </a:solidFill>
                <a:latin typeface="Arial"/>
              </a:rPr>
              <a:t>Stephan van Schaik</a:t>
            </a:r>
            <a:r>
              <a:rPr lang="en-US" sz="2800" dirty="0">
                <a:solidFill>
                  <a:srgbClr val="595959"/>
                </a:solidFill>
                <a:latin typeface="Arial"/>
              </a:rPr>
              <a:t>, Daniel </a:t>
            </a:r>
            <a:r>
              <a:rPr lang="en-US" sz="2800" dirty="0" err="1">
                <a:solidFill>
                  <a:srgbClr val="595959"/>
                </a:solidFill>
                <a:latin typeface="Arial"/>
              </a:rPr>
              <a:t>Genkin</a:t>
            </a:r>
            <a:r>
              <a:rPr lang="en-US" sz="2800" dirty="0">
                <a:solidFill>
                  <a:srgbClr val="595959"/>
                </a:solidFill>
                <a:latin typeface="Arial"/>
              </a:rPr>
              <a:t>, </a:t>
            </a:r>
            <a:r>
              <a:rPr lang="en-US" dirty="0">
                <a:solidFill>
                  <a:srgbClr val="595959"/>
                </a:solidFill>
                <a:latin typeface="Arial"/>
              </a:rPr>
              <a:t>Yuval</a:t>
            </a:r>
            <a:r>
              <a:rPr lang="en-US" sz="2800" dirty="0">
                <a:solidFill>
                  <a:srgbClr val="595959"/>
                </a:solidFill>
                <a:latin typeface="Arial"/>
              </a:rPr>
              <a:t> </a:t>
            </a:r>
            <a:r>
              <a:rPr lang="en-US" sz="2800" dirty="0" err="1">
                <a:solidFill>
                  <a:srgbClr val="595959"/>
                </a:solidFill>
                <a:latin typeface="Arial"/>
              </a:rPr>
              <a:t>Yarom</a:t>
            </a:r>
            <a:endParaRPr lang="en-US" dirty="0"/>
          </a:p>
        </p:txBody>
      </p:sp>
      <p:pic>
        <p:nvPicPr>
          <p:cNvPr id="4" name="Picture 3" descr="A picture containing logo&#10;&#10;Description automatically generated">
            <a:extLst>
              <a:ext uri="{FF2B5EF4-FFF2-40B4-BE49-F238E27FC236}">
                <a16:creationId xmlns:a16="http://schemas.microsoft.com/office/drawing/2014/main" id="{CF2D4478-16F7-1DBE-AFA7-C9E02E7CD3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600" y="5193487"/>
            <a:ext cx="2514718" cy="890629"/>
          </a:xfrm>
          <a:prstGeom prst="rect">
            <a:avLst/>
          </a:prstGeom>
        </p:spPr>
      </p:pic>
      <p:pic>
        <p:nvPicPr>
          <p:cNvPr id="6" name="Picture 5" descr="Text, logo&#10;&#10;Description automatically generated">
            <a:extLst>
              <a:ext uri="{FF2B5EF4-FFF2-40B4-BE49-F238E27FC236}">
                <a16:creationId xmlns:a16="http://schemas.microsoft.com/office/drawing/2014/main" id="{E0A7A6BB-9248-EF32-DAD3-F9F3A014C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630" y="4955401"/>
            <a:ext cx="2429860" cy="1366797"/>
          </a:xfrm>
          <a:prstGeom prst="rect">
            <a:avLst/>
          </a:prstGeom>
        </p:spPr>
      </p:pic>
      <p:pic>
        <p:nvPicPr>
          <p:cNvPr id="3" name="Graphic 4">
            <a:extLst>
              <a:ext uri="{FF2B5EF4-FFF2-40B4-BE49-F238E27FC236}">
                <a16:creationId xmlns:a16="http://schemas.microsoft.com/office/drawing/2014/main" id="{715CB5BA-C9AF-8FD3-0FC2-B7A2FF691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82293" y="5192651"/>
            <a:ext cx="881826" cy="893460"/>
          </a:xfrm>
          <a:prstGeom prst="rect">
            <a:avLst/>
          </a:prstGeom>
        </p:spPr>
      </p:pic>
      <p:sp>
        <p:nvSpPr>
          <p:cNvPr id="25" name="Slide Number Placeholder 24">
            <a:extLst>
              <a:ext uri="{FF2B5EF4-FFF2-40B4-BE49-F238E27FC236}">
                <a16:creationId xmlns:a16="http://schemas.microsoft.com/office/drawing/2014/main" id="{2A4605AA-9713-DB95-1141-98078A245380}"/>
              </a:ext>
            </a:extLst>
          </p:cNvPr>
          <p:cNvSpPr>
            <a:spLocks noGrp="1"/>
          </p:cNvSpPr>
          <p:nvPr>
            <p:ph type="sldNum" sz="quarter" idx="11"/>
          </p:nvPr>
        </p:nvSpPr>
        <p:spPr/>
        <p:txBody>
          <a:bodyPr/>
          <a:lstStyle/>
          <a:p>
            <a:fld id="{9066BD3C-C2EC-A74E-8316-E301C79C5E28}" type="slidenum">
              <a:rPr lang="en-US" smtClean="0"/>
              <a:t>1</a:t>
            </a:fld>
            <a:endParaRPr lang="en-US"/>
          </a:p>
        </p:txBody>
      </p:sp>
    </p:spTree>
    <p:extLst>
      <p:ext uri="{BB962C8B-B14F-4D97-AF65-F5344CB8AC3E}">
        <p14:creationId xmlns:p14="http://schemas.microsoft.com/office/powerpoint/2010/main" val="132144555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t>Pixel stealing attack in Chrome – Primer</a:t>
            </a:r>
          </a:p>
        </p:txBody>
      </p:sp>
      <p:sp>
        <p:nvSpPr>
          <p:cNvPr id="3" name="Slide Number Placeholder 2">
            <a:extLst>
              <a:ext uri="{FF2B5EF4-FFF2-40B4-BE49-F238E27FC236}">
                <a16:creationId xmlns:a16="http://schemas.microsoft.com/office/drawing/2014/main" id="{5188FD36-F7EC-685C-1EAA-36E9E8E5EB2E}"/>
              </a:ext>
            </a:extLst>
          </p:cNvPr>
          <p:cNvSpPr>
            <a:spLocks noGrp="1"/>
          </p:cNvSpPr>
          <p:nvPr>
            <p:ph type="sldNum" sz="quarter" idx="11"/>
          </p:nvPr>
        </p:nvSpPr>
        <p:spPr/>
        <p:txBody>
          <a:bodyPr/>
          <a:lstStyle/>
          <a:p>
            <a:fld id="{9066BD3C-C2EC-A74E-8316-E301C79C5E28}" type="slidenum">
              <a:rPr lang="en-US" smtClean="0"/>
              <a:t>10</a:t>
            </a:fld>
            <a:endParaRPr lang="en-US"/>
          </a:p>
        </p:txBody>
      </p:sp>
      <p:pic>
        <p:nvPicPr>
          <p:cNvPr id="8" name="Google Shape;85;p16" descr="A logo of a google chrome&#10;&#10;Description automatically generated">
            <a:extLst>
              <a:ext uri="{FF2B5EF4-FFF2-40B4-BE49-F238E27FC236}">
                <a16:creationId xmlns:a16="http://schemas.microsoft.com/office/drawing/2014/main" id="{C7546DA0-CF89-8570-F4F3-A2240159A2E7}"/>
              </a:ext>
            </a:extLst>
          </p:cNvPr>
          <p:cNvPicPr preferRelativeResize="0"/>
          <p:nvPr/>
        </p:nvPicPr>
        <p:blipFill>
          <a:blip r:embed="rId3">
            <a:alphaModFix/>
          </a:blip>
          <a:stretch>
            <a:fillRect/>
          </a:stretch>
        </p:blipFill>
        <p:spPr>
          <a:xfrm>
            <a:off x="11471564" y="6562"/>
            <a:ext cx="720436" cy="714652"/>
          </a:xfrm>
          <a:prstGeom prst="rect">
            <a:avLst/>
          </a:prstGeom>
          <a:noFill/>
          <a:ln>
            <a:noFill/>
          </a:ln>
        </p:spPr>
      </p:pic>
      <p:pic>
        <p:nvPicPr>
          <p:cNvPr id="10" name="Picture 9" descr="A screenshot of a computer&#10;&#10;Description automatically generated">
            <a:extLst>
              <a:ext uri="{FF2B5EF4-FFF2-40B4-BE49-F238E27FC236}">
                <a16:creationId xmlns:a16="http://schemas.microsoft.com/office/drawing/2014/main" id="{2880D42F-6B9C-6E24-A2B6-F182F106D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104" y="1892808"/>
            <a:ext cx="6025896" cy="3122509"/>
          </a:xfrm>
          <a:prstGeom prst="rect">
            <a:avLst/>
          </a:prstGeom>
        </p:spPr>
      </p:pic>
      <p:sp>
        <p:nvSpPr>
          <p:cNvPr id="5" name="TextBox 4">
            <a:extLst>
              <a:ext uri="{FF2B5EF4-FFF2-40B4-BE49-F238E27FC236}">
                <a16:creationId xmlns:a16="http://schemas.microsoft.com/office/drawing/2014/main" id="{174E72A0-8A9B-B6C3-E22C-A06AD14E94CA}"/>
              </a:ext>
            </a:extLst>
          </p:cNvPr>
          <p:cNvSpPr txBox="1"/>
          <p:nvPr/>
        </p:nvSpPr>
        <p:spPr>
          <a:xfrm>
            <a:off x="365760" y="914400"/>
            <a:ext cx="8449056" cy="2267544"/>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400" dirty="0">
                <a:solidFill>
                  <a:srgbClr val="C00000"/>
                </a:solidFill>
              </a:rPr>
              <a:t>SVG Filters can turn this … </a:t>
            </a:r>
          </a:p>
          <a:p>
            <a:pPr marL="342900" indent="-342900" algn="l">
              <a:lnSpc>
                <a:spcPct val="120000"/>
              </a:lnSpc>
              <a:buFont typeface="Arial" panose="020B0604020202020204" pitchFamily="34" charset="0"/>
              <a:buChar char="•"/>
            </a:pPr>
            <a:r>
              <a:rPr lang="en-US" sz="2400" dirty="0">
                <a:solidFill>
                  <a:schemeClr val="accent4">
                    <a:lumMod val="75000"/>
                  </a:schemeClr>
                </a:solidFill>
              </a:rPr>
              <a:t>Into this, using</a:t>
            </a:r>
            <a:r>
              <a:rPr lang="en-US" sz="2400" dirty="0">
                <a:solidFill>
                  <a:srgbClr val="C00000"/>
                </a:solidFill>
              </a:rPr>
              <a:t> </a:t>
            </a:r>
            <a:r>
              <a:rPr lang="en-US" sz="24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24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400" dirty="0">
                <a:solidFill>
                  <a:srgbClr val="7030A0"/>
                </a:solidFill>
                <a:latin typeface="Verdana" panose="020B0604030504040204" pitchFamily="34" charset="0"/>
                <a:ea typeface="Verdana" panose="020B0604030504040204" pitchFamily="34" charset="0"/>
                <a:cs typeface="Verdana" panose="020B0604030504040204" pitchFamily="34" charset="0"/>
              </a:rPr>
              <a:t>3</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400" dirty="0">
                <a:solidFill>
                  <a:srgbClr val="0A84FF"/>
                </a:solidFill>
                <a:latin typeface="Verdana" panose="020B0604030504040204" pitchFamily="34" charset="0"/>
                <a:ea typeface="Verdana" panose="020B0604030504040204" pitchFamily="34" charset="0"/>
                <a:cs typeface="Verdana" panose="020B0604030504040204" pitchFamily="34" charset="0"/>
              </a:rPr>
              <a:t>&gt; </a:t>
            </a:r>
          </a:p>
          <a:p>
            <a:pPr marL="342900" indent="-342900" algn="l">
              <a:lnSpc>
                <a:spcPct val="120000"/>
              </a:lnSpc>
              <a:buFont typeface="Arial" panose="020B0604020202020204" pitchFamily="34" charset="0"/>
              <a:buChar char="•"/>
            </a:pPr>
            <a:r>
              <a:rPr lang="en-US" sz="2400" dirty="0">
                <a:solidFill>
                  <a:srgbClr val="0A84FF"/>
                </a:solidFill>
              </a:rPr>
              <a:t>Various effects:</a:t>
            </a:r>
          </a:p>
          <a:p>
            <a:pPr marL="800100" lvl="1" indent="-342900" algn="l">
              <a:lnSpc>
                <a:spcPct val="120000"/>
              </a:lnSpc>
              <a:buFont typeface="Arial" panose="020B0604020202020204" pitchFamily="34" charset="0"/>
              <a:buChar char="•"/>
            </a:pPr>
            <a:r>
              <a:rPr lang="en-US" sz="2400" dirty="0">
                <a:solidFill>
                  <a:schemeClr val="accent2"/>
                </a:solidFill>
              </a:rPr>
              <a:t>&lt;</a:t>
            </a:r>
            <a:r>
              <a:rPr lang="en-US" sz="2400" dirty="0" err="1">
                <a:solidFill>
                  <a:schemeClr val="accent2"/>
                </a:solidFill>
              </a:rPr>
              <a:t>feGaussianBlur</a:t>
            </a:r>
            <a:r>
              <a:rPr lang="en-US" sz="2400" dirty="0">
                <a:solidFill>
                  <a:schemeClr val="accent2"/>
                </a:solidFill>
              </a:rPr>
              <a:t>&gt; → blur</a:t>
            </a:r>
          </a:p>
          <a:p>
            <a:pPr marL="800100" lvl="1" indent="-342900" algn="l">
              <a:lnSpc>
                <a:spcPct val="120000"/>
              </a:lnSpc>
              <a:buFont typeface="Arial" panose="020B0604020202020204" pitchFamily="34" charset="0"/>
              <a:buChar char="•"/>
            </a:pPr>
            <a:r>
              <a:rPr lang="en-US" sz="2400" dirty="0">
                <a:solidFill>
                  <a:srgbClr val="7030A0"/>
                </a:solidFill>
              </a:rPr>
              <a:t>&lt;</a:t>
            </a:r>
            <a:r>
              <a:rPr lang="en-US" sz="2400" dirty="0" err="1">
                <a:solidFill>
                  <a:srgbClr val="7030A0"/>
                </a:solidFill>
              </a:rPr>
              <a:t>feColorMatrix</a:t>
            </a:r>
            <a:r>
              <a:rPr lang="en-US" sz="2400" dirty="0">
                <a:solidFill>
                  <a:srgbClr val="7030A0"/>
                </a:solidFill>
              </a:rPr>
              <a:t>&gt; → color saturation</a:t>
            </a:r>
          </a:p>
        </p:txBody>
      </p:sp>
    </p:spTree>
    <p:extLst>
      <p:ext uri="{BB962C8B-B14F-4D97-AF65-F5344CB8AC3E}">
        <p14:creationId xmlns:p14="http://schemas.microsoft.com/office/powerpoint/2010/main" val="13870141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t>Pixel stealing attack in Chrome – Primer</a:t>
            </a:r>
          </a:p>
        </p:txBody>
      </p:sp>
      <p:sp>
        <p:nvSpPr>
          <p:cNvPr id="3" name="Slide Number Placeholder 2">
            <a:extLst>
              <a:ext uri="{FF2B5EF4-FFF2-40B4-BE49-F238E27FC236}">
                <a16:creationId xmlns:a16="http://schemas.microsoft.com/office/drawing/2014/main" id="{5188FD36-F7EC-685C-1EAA-36E9E8E5EB2E}"/>
              </a:ext>
            </a:extLst>
          </p:cNvPr>
          <p:cNvSpPr>
            <a:spLocks noGrp="1"/>
          </p:cNvSpPr>
          <p:nvPr>
            <p:ph type="sldNum" sz="quarter" idx="11"/>
          </p:nvPr>
        </p:nvSpPr>
        <p:spPr/>
        <p:txBody>
          <a:bodyPr/>
          <a:lstStyle/>
          <a:p>
            <a:fld id="{9066BD3C-C2EC-A74E-8316-E301C79C5E28}" type="slidenum">
              <a:rPr lang="en-US" smtClean="0"/>
              <a:t>11</a:t>
            </a:fld>
            <a:endParaRPr lang="en-US"/>
          </a:p>
        </p:txBody>
      </p:sp>
      <p:pic>
        <p:nvPicPr>
          <p:cNvPr id="8" name="Google Shape;85;p16" descr="A logo of a google chrome&#10;&#10;Description automatically generated">
            <a:extLst>
              <a:ext uri="{FF2B5EF4-FFF2-40B4-BE49-F238E27FC236}">
                <a16:creationId xmlns:a16="http://schemas.microsoft.com/office/drawing/2014/main" id="{C7546DA0-CF89-8570-F4F3-A2240159A2E7}"/>
              </a:ext>
            </a:extLst>
          </p:cNvPr>
          <p:cNvPicPr preferRelativeResize="0"/>
          <p:nvPr/>
        </p:nvPicPr>
        <p:blipFill>
          <a:blip r:embed="rId3">
            <a:alphaModFix/>
          </a:blip>
          <a:stretch>
            <a:fillRect/>
          </a:stretch>
        </p:blipFill>
        <p:spPr>
          <a:xfrm>
            <a:off x="11471564" y="6562"/>
            <a:ext cx="720436" cy="714652"/>
          </a:xfrm>
          <a:prstGeom prst="rect">
            <a:avLst/>
          </a:prstGeom>
          <a:noFill/>
          <a:ln>
            <a:noFill/>
          </a:ln>
        </p:spPr>
      </p:pic>
      <p:pic>
        <p:nvPicPr>
          <p:cNvPr id="6" name="Picture 5" descr="A screenshot of a computer&#10;&#10;Description automatically generated">
            <a:extLst>
              <a:ext uri="{FF2B5EF4-FFF2-40B4-BE49-F238E27FC236}">
                <a16:creationId xmlns:a16="http://schemas.microsoft.com/office/drawing/2014/main" id="{7287F2B0-85FE-CCA6-F89A-5984A1A82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104" y="1889760"/>
            <a:ext cx="6025896" cy="3131568"/>
          </a:xfrm>
          <a:prstGeom prst="rect">
            <a:avLst/>
          </a:prstGeom>
        </p:spPr>
      </p:pic>
      <p:sp>
        <p:nvSpPr>
          <p:cNvPr id="5" name="TextBox 4">
            <a:extLst>
              <a:ext uri="{FF2B5EF4-FFF2-40B4-BE49-F238E27FC236}">
                <a16:creationId xmlns:a16="http://schemas.microsoft.com/office/drawing/2014/main" id="{174E72A0-8A9B-B6C3-E22C-A06AD14E94CA}"/>
              </a:ext>
            </a:extLst>
          </p:cNvPr>
          <p:cNvSpPr txBox="1"/>
          <p:nvPr/>
        </p:nvSpPr>
        <p:spPr>
          <a:xfrm>
            <a:off x="365759" y="914400"/>
            <a:ext cx="8328298" cy="5369932"/>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400" dirty="0">
                <a:solidFill>
                  <a:srgbClr val="C00000"/>
                </a:solidFill>
              </a:rPr>
              <a:t>SVG Filters can turn this … </a:t>
            </a:r>
          </a:p>
          <a:p>
            <a:pPr marL="342900" indent="-342900" algn="l">
              <a:lnSpc>
                <a:spcPct val="120000"/>
              </a:lnSpc>
              <a:buFont typeface="Arial" panose="020B0604020202020204" pitchFamily="34" charset="0"/>
              <a:buChar char="•"/>
            </a:pPr>
            <a:r>
              <a:rPr lang="en-US" sz="2400" dirty="0">
                <a:solidFill>
                  <a:schemeClr val="accent4">
                    <a:lumMod val="75000"/>
                  </a:schemeClr>
                </a:solidFill>
              </a:rPr>
              <a:t>Into this, using</a:t>
            </a:r>
            <a:r>
              <a:rPr lang="en-US" sz="2400" dirty="0">
                <a:solidFill>
                  <a:srgbClr val="C00000"/>
                </a:solidFill>
              </a:rPr>
              <a:t> </a:t>
            </a:r>
            <a:r>
              <a:rPr lang="en-US" sz="24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24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400" dirty="0">
                <a:solidFill>
                  <a:srgbClr val="7030A0"/>
                </a:solidFill>
                <a:latin typeface="Verdana" panose="020B0604030504040204" pitchFamily="34" charset="0"/>
                <a:ea typeface="Verdana" panose="020B0604030504040204" pitchFamily="34" charset="0"/>
                <a:cs typeface="Verdana" panose="020B0604030504040204" pitchFamily="34" charset="0"/>
              </a:rPr>
              <a:t>3</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400" dirty="0">
                <a:solidFill>
                  <a:srgbClr val="0A84FF"/>
                </a:solidFill>
                <a:latin typeface="Verdana" panose="020B0604030504040204" pitchFamily="34" charset="0"/>
                <a:ea typeface="Verdana" panose="020B0604030504040204" pitchFamily="34" charset="0"/>
                <a:cs typeface="Verdana" panose="020B0604030504040204" pitchFamily="34" charset="0"/>
              </a:rPr>
              <a:t>&gt; </a:t>
            </a:r>
          </a:p>
          <a:p>
            <a:pPr marL="342900" indent="-342900" algn="l">
              <a:lnSpc>
                <a:spcPct val="120000"/>
              </a:lnSpc>
              <a:buFont typeface="Arial" panose="020B0604020202020204" pitchFamily="34" charset="0"/>
              <a:buChar char="•"/>
            </a:pPr>
            <a:r>
              <a:rPr lang="en-US" sz="2400" dirty="0">
                <a:solidFill>
                  <a:srgbClr val="0A84FF"/>
                </a:solidFill>
              </a:rPr>
              <a:t>Various effects:</a:t>
            </a:r>
          </a:p>
          <a:p>
            <a:pPr marL="800100" lvl="1" indent="-342900" algn="l">
              <a:lnSpc>
                <a:spcPct val="120000"/>
              </a:lnSpc>
              <a:buFont typeface="Arial" panose="020B0604020202020204" pitchFamily="34" charset="0"/>
              <a:buChar char="•"/>
            </a:pPr>
            <a:r>
              <a:rPr lang="en-US" sz="2400" dirty="0">
                <a:solidFill>
                  <a:schemeClr val="accent2"/>
                </a:solidFill>
              </a:rPr>
              <a:t>&lt;</a:t>
            </a:r>
            <a:r>
              <a:rPr lang="en-US" sz="2400" dirty="0" err="1">
                <a:solidFill>
                  <a:schemeClr val="accent2"/>
                </a:solidFill>
              </a:rPr>
              <a:t>feGaussianBlur</a:t>
            </a:r>
            <a:r>
              <a:rPr lang="en-US" sz="2400" dirty="0">
                <a:solidFill>
                  <a:schemeClr val="accent2"/>
                </a:solidFill>
              </a:rPr>
              <a:t>&gt; → blur</a:t>
            </a:r>
          </a:p>
          <a:p>
            <a:pPr marL="800100" lvl="1" indent="-342900" algn="l">
              <a:lnSpc>
                <a:spcPct val="120000"/>
              </a:lnSpc>
              <a:buFont typeface="Arial" panose="020B0604020202020204" pitchFamily="34" charset="0"/>
              <a:buChar char="•"/>
            </a:pPr>
            <a:r>
              <a:rPr lang="en-US" sz="2400" dirty="0">
                <a:solidFill>
                  <a:srgbClr val="7030A0"/>
                </a:solidFill>
              </a:rPr>
              <a:t>&lt;</a:t>
            </a:r>
            <a:r>
              <a:rPr lang="en-US" sz="2400" dirty="0" err="1">
                <a:solidFill>
                  <a:srgbClr val="7030A0"/>
                </a:solidFill>
              </a:rPr>
              <a:t>feColorMatrix</a:t>
            </a:r>
            <a:r>
              <a:rPr lang="en-US" sz="2400" dirty="0">
                <a:solidFill>
                  <a:srgbClr val="7030A0"/>
                </a:solidFill>
              </a:rPr>
              <a:t>&gt; → color saturation</a:t>
            </a:r>
          </a:p>
          <a:p>
            <a:pPr marL="342900" indent="-342900" algn="l">
              <a:lnSpc>
                <a:spcPct val="120000"/>
              </a:lnSpc>
              <a:buFont typeface="Arial" panose="020B0604020202020204" pitchFamily="34" charset="0"/>
              <a:buChar char="•"/>
            </a:pPr>
            <a:r>
              <a:rPr lang="en-US" sz="2400" dirty="0">
                <a:solidFill>
                  <a:schemeClr val="accent1">
                    <a:lumMod val="75000"/>
                  </a:schemeClr>
                </a:solidFill>
              </a:rPr>
              <a:t>Can be applied to:</a:t>
            </a:r>
          </a:p>
          <a:p>
            <a:pPr marL="800100" lvl="1" indent="-342900" algn="l">
              <a:lnSpc>
                <a:spcPct val="120000"/>
              </a:lnSpc>
              <a:buFont typeface="Arial" panose="020B0604020202020204" pitchFamily="34" charset="0"/>
              <a:buChar char="•"/>
            </a:pPr>
            <a:r>
              <a:rPr lang="en-US" sz="2400" dirty="0">
                <a:solidFill>
                  <a:schemeClr val="accent1">
                    <a:lumMod val="75000"/>
                  </a:schemeClr>
                </a:solidFill>
              </a:rPr>
              <a:t>&lt;div&gt;, &lt;</a:t>
            </a:r>
            <a:r>
              <a:rPr lang="en-US" sz="2400" dirty="0" err="1">
                <a:solidFill>
                  <a:schemeClr val="accent1">
                    <a:lumMod val="75000"/>
                  </a:schemeClr>
                </a:solidFill>
              </a:rPr>
              <a:t>iframe</a:t>
            </a:r>
            <a:r>
              <a:rPr lang="en-US" sz="2400" dirty="0">
                <a:solidFill>
                  <a:schemeClr val="accent1">
                    <a:lumMod val="75000"/>
                  </a:schemeClr>
                </a:solidFill>
              </a:rPr>
              <a:t>&gt; or any other element</a:t>
            </a:r>
          </a:p>
          <a:p>
            <a:pPr marL="342900" indent="-342900" algn="l">
              <a:lnSpc>
                <a:spcPct val="120000"/>
              </a:lnSpc>
              <a:buFont typeface="Arial" panose="020B0604020202020204" pitchFamily="34" charset="0"/>
              <a:buChar char="•"/>
            </a:pPr>
            <a:r>
              <a:rPr lang="en-US" sz="2400" dirty="0">
                <a:solidFill>
                  <a:schemeClr val="accent6">
                    <a:lumMod val="75000"/>
                  </a:schemeClr>
                </a:solidFill>
              </a:rPr>
              <a:t>Can compute on pixels across security boundaries</a:t>
            </a:r>
          </a:p>
          <a:p>
            <a:pPr marL="342900" indent="-342900" algn="l">
              <a:lnSpc>
                <a:spcPct val="120000"/>
              </a:lnSpc>
              <a:buFont typeface="Arial" panose="020B0604020202020204" pitchFamily="34" charset="0"/>
              <a:buChar char="•"/>
            </a:pPr>
            <a:r>
              <a:rPr lang="en-US" sz="2400" dirty="0">
                <a:solidFill>
                  <a:schemeClr val="accent3">
                    <a:lumMod val="75000"/>
                  </a:schemeClr>
                </a:solidFill>
              </a:rPr>
              <a:t>Stackable!</a:t>
            </a:r>
          </a:p>
          <a:p>
            <a:pPr marL="800100" lvl="1" indent="-342900" algn="l">
              <a:lnSpc>
                <a:spcPct val="120000"/>
              </a:lnSpc>
              <a:buFont typeface="Arial" panose="020B0604020202020204" pitchFamily="34" charset="0"/>
              <a:buChar char="•"/>
            </a:pPr>
            <a:r>
              <a:rPr lang="en-US" sz="2400" dirty="0">
                <a:solidFill>
                  <a:schemeClr val="accent2">
                    <a:lumMod val="75000"/>
                  </a:schemeClr>
                </a:solidFill>
              </a:rPr>
              <a:t>Stack until the GPU catches fire</a:t>
            </a:r>
          </a:p>
          <a:p>
            <a:pPr marL="800100" lvl="1" indent="-342900" algn="l">
              <a:lnSpc>
                <a:spcPct val="120000"/>
              </a:lnSpc>
              <a:buFont typeface="Arial" panose="020B0604020202020204" pitchFamily="34" charset="0"/>
              <a:buChar char="•"/>
            </a:pPr>
            <a:r>
              <a:rPr lang="en-US" sz="2400" dirty="0">
                <a:solidFill>
                  <a:schemeClr val="tx1">
                    <a:lumMod val="85000"/>
                    <a:lumOff val="15000"/>
                  </a:schemeClr>
                </a:solidFill>
              </a:rPr>
              <a:t>Or in our case just throttles</a:t>
            </a:r>
          </a:p>
          <a:p>
            <a:pPr marL="342900" indent="-342900" algn="l">
              <a:lnSpc>
                <a:spcPct val="120000"/>
              </a:lnSpc>
              <a:buFont typeface="Arial" panose="020B0604020202020204" pitchFamily="34" charset="0"/>
              <a:buChar char="•"/>
            </a:pPr>
            <a:endParaRPr lang="en-US" sz="2400" dirty="0">
              <a:solidFill>
                <a:schemeClr val="accent6">
                  <a:lumMod val="75000"/>
                </a:schemeClr>
              </a:solidFill>
            </a:endParaRPr>
          </a:p>
        </p:txBody>
      </p:sp>
      <p:pic>
        <p:nvPicPr>
          <p:cNvPr id="9" name="Graphic 8" descr="Stacked Rocks with solid fill">
            <a:extLst>
              <a:ext uri="{FF2B5EF4-FFF2-40B4-BE49-F238E27FC236}">
                <a16:creationId xmlns:a16="http://schemas.microsoft.com/office/drawing/2014/main" id="{DECBED95-B91A-D42F-7D1C-AAC3D359EE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00950" y="4402731"/>
            <a:ext cx="507782" cy="507782"/>
          </a:xfrm>
          <a:prstGeom prst="rect">
            <a:avLst/>
          </a:prstGeom>
        </p:spPr>
      </p:pic>
      <p:pic>
        <p:nvPicPr>
          <p:cNvPr id="7" name="Picture 2">
            <a:extLst>
              <a:ext uri="{FF2B5EF4-FFF2-40B4-BE49-F238E27FC236}">
                <a16:creationId xmlns:a16="http://schemas.microsoft.com/office/drawing/2014/main" id="{DF8E059F-C682-6DEA-C4B5-B4E0DB6B3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7372" y="5300605"/>
            <a:ext cx="1449714" cy="12859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2E04C9F9-44BA-341D-D6C0-D5806E048C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7609" y="5497898"/>
            <a:ext cx="609600" cy="84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76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rowser window with solid fill">
            <a:extLst>
              <a:ext uri="{FF2B5EF4-FFF2-40B4-BE49-F238E27FC236}">
                <a16:creationId xmlns:a16="http://schemas.microsoft.com/office/drawing/2014/main" id="{3BECCFA1-53F7-57BB-9DDE-FEB8621260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38" y="-22926"/>
            <a:ext cx="6096000" cy="6096000"/>
          </a:xfrm>
          <a:prstGeom prst="rect">
            <a:avLst/>
          </a:prstGeom>
        </p:spPr>
      </p:pic>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t>Pixel stealing attack in Chrome</a:t>
            </a:r>
          </a:p>
        </p:txBody>
      </p:sp>
      <p:sp>
        <p:nvSpPr>
          <p:cNvPr id="3" name="Slide Number Placeholder 2">
            <a:extLst>
              <a:ext uri="{FF2B5EF4-FFF2-40B4-BE49-F238E27FC236}">
                <a16:creationId xmlns:a16="http://schemas.microsoft.com/office/drawing/2014/main" id="{5188FD36-F7EC-685C-1EAA-36E9E8E5EB2E}"/>
              </a:ext>
            </a:extLst>
          </p:cNvPr>
          <p:cNvSpPr>
            <a:spLocks noGrp="1"/>
          </p:cNvSpPr>
          <p:nvPr>
            <p:ph type="sldNum" sz="quarter" idx="11"/>
          </p:nvPr>
        </p:nvSpPr>
        <p:spPr/>
        <p:txBody>
          <a:bodyPr/>
          <a:lstStyle/>
          <a:p>
            <a:fld id="{9066BD3C-C2EC-A74E-8316-E301C79C5E28}" type="slidenum">
              <a:rPr lang="en-US" smtClean="0"/>
              <a:t>12</a:t>
            </a:fld>
            <a:endParaRPr lang="en-US"/>
          </a:p>
        </p:txBody>
      </p:sp>
      <p:pic>
        <p:nvPicPr>
          <p:cNvPr id="8" name="Google Shape;85;p16" descr="A logo of a google chrome&#10;&#10;Description automatically generated">
            <a:extLst>
              <a:ext uri="{FF2B5EF4-FFF2-40B4-BE49-F238E27FC236}">
                <a16:creationId xmlns:a16="http://schemas.microsoft.com/office/drawing/2014/main" id="{C7546DA0-CF89-8570-F4F3-A2240159A2E7}"/>
              </a:ext>
            </a:extLst>
          </p:cNvPr>
          <p:cNvPicPr preferRelativeResize="0"/>
          <p:nvPr/>
        </p:nvPicPr>
        <p:blipFill>
          <a:blip r:embed="rId5">
            <a:alphaModFix/>
          </a:blip>
          <a:stretch>
            <a:fillRect/>
          </a:stretch>
        </p:blipFill>
        <p:spPr>
          <a:xfrm>
            <a:off x="11471564" y="6562"/>
            <a:ext cx="720436" cy="714652"/>
          </a:xfrm>
          <a:prstGeom prst="rect">
            <a:avLst/>
          </a:prstGeom>
          <a:noFill/>
          <a:ln>
            <a:noFill/>
          </a:ln>
        </p:spPr>
      </p:pic>
      <p:sp>
        <p:nvSpPr>
          <p:cNvPr id="6" name="TextBox 5">
            <a:extLst>
              <a:ext uri="{FF2B5EF4-FFF2-40B4-BE49-F238E27FC236}">
                <a16:creationId xmlns:a16="http://schemas.microsoft.com/office/drawing/2014/main" id="{33ECF0BC-F69E-E363-8ED1-7C06C61EDD91}"/>
              </a:ext>
            </a:extLst>
          </p:cNvPr>
          <p:cNvSpPr txBox="1"/>
          <p:nvPr/>
        </p:nvSpPr>
        <p:spPr>
          <a:xfrm>
            <a:off x="510427" y="1216619"/>
            <a:ext cx="3213842" cy="696024"/>
          </a:xfrm>
          <a:prstGeom prst="rect">
            <a:avLst/>
          </a:prstGeom>
          <a:noFill/>
          <a:ln>
            <a:noFill/>
          </a:ln>
        </p:spPr>
        <p:txBody>
          <a:bodyPr wrap="square" rtlCol="0">
            <a:spAutoFit/>
          </a:bodyPr>
          <a:lstStyle/>
          <a:p>
            <a:pPr>
              <a:lnSpc>
                <a:spcPct val="120000"/>
              </a:lnSpc>
            </a:pPr>
            <a:r>
              <a:rPr lang="en-US" sz="3600" b="1" dirty="0" err="1">
                <a:ln w="12700">
                  <a:solidFill>
                    <a:srgbClr val="000000"/>
                  </a:solidFill>
                </a:ln>
                <a:solidFill>
                  <a:schemeClr val="bg1"/>
                </a:solidFill>
              </a:rPr>
              <a:t>attacker.com</a:t>
            </a:r>
            <a:endParaRPr lang="en-US" sz="3600" b="1" dirty="0">
              <a:ln w="12700">
                <a:solidFill>
                  <a:srgbClr val="000000"/>
                </a:solidFill>
              </a:ln>
              <a:solidFill>
                <a:schemeClr val="bg1"/>
              </a:solidFill>
            </a:endParaRPr>
          </a:p>
        </p:txBody>
      </p:sp>
      <p:sp>
        <p:nvSpPr>
          <p:cNvPr id="7" name="Rounded Rectangle 6">
            <a:extLst>
              <a:ext uri="{FF2B5EF4-FFF2-40B4-BE49-F238E27FC236}">
                <a16:creationId xmlns:a16="http://schemas.microsoft.com/office/drawing/2014/main" id="{3ADC3AE3-EAD8-CCA3-1185-B7B1EA83CCAB}"/>
              </a:ext>
            </a:extLst>
          </p:cNvPr>
          <p:cNvSpPr/>
          <p:nvPr/>
        </p:nvSpPr>
        <p:spPr>
          <a:xfrm>
            <a:off x="1122582" y="2591363"/>
            <a:ext cx="3714750" cy="1885950"/>
          </a:xfrm>
          <a:prstGeom prst="roundRect">
            <a:avLst>
              <a:gd name="adj" fmla="val 6061"/>
            </a:avLst>
          </a:prstGeom>
          <a:pattFill prst="lgGrid">
            <a:fgClr>
              <a:schemeClr val="tx1">
                <a:lumMod val="50000"/>
                <a:lumOff val="50000"/>
              </a:schemeClr>
            </a:fgClr>
            <a:bgClr>
              <a:srgbClr val="C0C0C0"/>
            </a:bgClr>
          </a:pattFill>
          <a:ln w="381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9" name="TextBox 8">
            <a:extLst>
              <a:ext uri="{FF2B5EF4-FFF2-40B4-BE49-F238E27FC236}">
                <a16:creationId xmlns:a16="http://schemas.microsoft.com/office/drawing/2014/main" id="{E3C7F4A2-7A3E-BDEE-CB00-3F9D4EE8CB70}"/>
              </a:ext>
            </a:extLst>
          </p:cNvPr>
          <p:cNvSpPr txBox="1"/>
          <p:nvPr/>
        </p:nvSpPr>
        <p:spPr>
          <a:xfrm>
            <a:off x="1234411" y="2171771"/>
            <a:ext cx="3472037" cy="389466"/>
          </a:xfrm>
          <a:prstGeom prst="rect">
            <a:avLst/>
          </a:prstGeom>
          <a:noFill/>
        </p:spPr>
        <p:txBody>
          <a:bodyPr wrap="square" rtlCol="0">
            <a:spAutoFit/>
          </a:bodyPr>
          <a:lstStyle/>
          <a:p>
            <a:pPr>
              <a:lnSpc>
                <a:spcPct val="120000"/>
              </a:lnSpc>
            </a:pP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&lt;</a:t>
            </a:r>
            <a:r>
              <a:rPr lang="en-US" sz="1800" dirty="0" err="1">
                <a:solidFill>
                  <a:srgbClr val="B1470E"/>
                </a:solidFill>
                <a:latin typeface="Verdana" panose="020B0604030504040204" pitchFamily="34" charset="0"/>
                <a:ea typeface="Verdana" panose="020B0604030504040204" pitchFamily="34" charset="0"/>
                <a:cs typeface="Verdana" panose="020B0604030504040204" pitchFamily="34" charset="0"/>
              </a:rPr>
              <a:t>iframe</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800" dirty="0" err="1">
                <a:solidFill>
                  <a:srgbClr val="FF0000"/>
                </a:solidFill>
                <a:latin typeface="Verdana" panose="020B0604030504040204" pitchFamily="34" charset="0"/>
                <a:ea typeface="Verdana" panose="020B0604030504040204" pitchFamily="34" charset="0"/>
                <a:cs typeface="Verdana" panose="020B0604030504040204" pitchFamily="34" charset="0"/>
              </a:rPr>
              <a:t>src</a:t>
            </a:r>
            <a:r>
              <a:rPr lang="en-US" sz="1800" dirty="0">
                <a:solidFill>
                  <a:srgbClr val="0A84FF"/>
                </a:solidFill>
                <a:latin typeface="Verdana" panose="020B0604030504040204" pitchFamily="34" charset="0"/>
                <a:ea typeface="Verdana" panose="020B0604030504040204" pitchFamily="34" charset="0"/>
                <a:cs typeface="Verdana" panose="020B0604030504040204" pitchFamily="34" charset="0"/>
              </a:rPr>
              <a:t>=</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rgbClr val="7030A0"/>
                </a:solidFill>
                <a:latin typeface="Verdana" panose="020B0604030504040204" pitchFamily="34" charset="0"/>
                <a:ea typeface="Verdana" panose="020B0604030504040204" pitchFamily="34" charset="0"/>
                <a:cs typeface="Verdana" panose="020B0604030504040204" pitchFamily="34" charset="0"/>
              </a:rPr>
              <a:t>victim.com</a:t>
            </a: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800" dirty="0">
                <a:solidFill>
                  <a:srgbClr val="0070C0"/>
                </a:solidFill>
                <a:latin typeface="Verdana" panose="020B0604030504040204" pitchFamily="34" charset="0"/>
                <a:ea typeface="Verdana" panose="020B0604030504040204" pitchFamily="34" charset="0"/>
                <a:cs typeface="Verdana" panose="020B0604030504040204" pitchFamily="34" charset="0"/>
              </a:rPr>
              <a:t>&gt;</a:t>
            </a:r>
          </a:p>
        </p:txBody>
      </p:sp>
      <p:sp>
        <p:nvSpPr>
          <p:cNvPr id="12" name="TextBox 11">
            <a:extLst>
              <a:ext uri="{FF2B5EF4-FFF2-40B4-BE49-F238E27FC236}">
                <a16:creationId xmlns:a16="http://schemas.microsoft.com/office/drawing/2014/main" id="{36B894B0-B74E-1228-329E-811A0FAA4C03}"/>
              </a:ext>
            </a:extLst>
          </p:cNvPr>
          <p:cNvSpPr txBox="1"/>
          <p:nvPr/>
        </p:nvSpPr>
        <p:spPr>
          <a:xfrm>
            <a:off x="1948874" y="2719951"/>
            <a:ext cx="2043113" cy="1642629"/>
          </a:xfrm>
          <a:prstGeom prst="rect">
            <a:avLst/>
          </a:prstGeom>
          <a:noFill/>
        </p:spPr>
        <p:txBody>
          <a:bodyPr wrap="square" rtlCol="0">
            <a:spAutoFit/>
          </a:bodyPr>
          <a:lstStyle/>
          <a:p>
            <a:pPr>
              <a:lnSpc>
                <a:spcPct val="120000"/>
              </a:lnSpc>
            </a:pPr>
            <a:r>
              <a:rPr lang="en-US" sz="4400" b="1" dirty="0">
                <a:solidFill>
                  <a:schemeClr val="tx1"/>
                </a:solidFill>
              </a:rPr>
              <a:t>Hot</a:t>
            </a:r>
            <a:br>
              <a:rPr lang="en-US" sz="4400" b="1" dirty="0">
                <a:solidFill>
                  <a:schemeClr val="tx1"/>
                </a:solidFill>
              </a:rPr>
            </a:br>
            <a:r>
              <a:rPr lang="en-US" sz="4400" b="1" dirty="0">
                <a:solidFill>
                  <a:schemeClr val="tx1"/>
                </a:solidFill>
              </a:rPr>
              <a:t>Pixels</a:t>
            </a:r>
          </a:p>
        </p:txBody>
      </p:sp>
      <p:cxnSp>
        <p:nvCxnSpPr>
          <p:cNvPr id="16" name="Straight Connector 15">
            <a:extLst>
              <a:ext uri="{FF2B5EF4-FFF2-40B4-BE49-F238E27FC236}">
                <a16:creationId xmlns:a16="http://schemas.microsoft.com/office/drawing/2014/main" id="{6C0A6494-6DB1-CAF9-B5C6-4B224E5004E0}"/>
              </a:ext>
            </a:extLst>
          </p:cNvPr>
          <p:cNvCxnSpPr>
            <a:cxnSpLocks/>
          </p:cNvCxnSpPr>
          <p:nvPr/>
        </p:nvCxnSpPr>
        <p:spPr bwMode="auto">
          <a:xfrm flipV="1">
            <a:off x="3765770" y="234447"/>
            <a:ext cx="3718497" cy="3614216"/>
          </a:xfrm>
          <a:prstGeom prst="line">
            <a:avLst/>
          </a:prstGeom>
          <a:ln w="158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DFDBBBC7-6ECB-DAF8-4DD9-23029A2CB050}"/>
              </a:ext>
            </a:extLst>
          </p:cNvPr>
          <p:cNvSpPr/>
          <p:nvPr/>
        </p:nvSpPr>
        <p:spPr>
          <a:xfrm>
            <a:off x="3622895" y="3848663"/>
            <a:ext cx="142875" cy="171450"/>
          </a:xfrm>
          <a:prstGeom prst="rect">
            <a:avLst/>
          </a:prstGeom>
          <a:ln w="254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cxnSp>
        <p:nvCxnSpPr>
          <p:cNvPr id="20" name="Straight Connector 19">
            <a:extLst>
              <a:ext uri="{FF2B5EF4-FFF2-40B4-BE49-F238E27FC236}">
                <a16:creationId xmlns:a16="http://schemas.microsoft.com/office/drawing/2014/main" id="{94827176-A1E5-41C3-225F-AE4C986B5117}"/>
              </a:ext>
            </a:extLst>
          </p:cNvPr>
          <p:cNvCxnSpPr>
            <a:cxnSpLocks/>
          </p:cNvCxnSpPr>
          <p:nvPr/>
        </p:nvCxnSpPr>
        <p:spPr bwMode="auto">
          <a:xfrm flipV="1">
            <a:off x="3765770" y="1409693"/>
            <a:ext cx="3714750" cy="2610420"/>
          </a:xfrm>
          <a:prstGeom prst="line">
            <a:avLst/>
          </a:prstGeom>
          <a:ln w="158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1335A3AA-56D0-CFDB-6391-168C190D484D}"/>
              </a:ext>
            </a:extLst>
          </p:cNvPr>
          <p:cNvSpPr/>
          <p:nvPr/>
        </p:nvSpPr>
        <p:spPr>
          <a:xfrm>
            <a:off x="7484267" y="206581"/>
            <a:ext cx="1286743" cy="1203112"/>
          </a:xfrm>
          <a:prstGeom prst="rect">
            <a:avLst/>
          </a:prstGeom>
          <a:pattFill prst="lgGrid">
            <a:fgClr>
              <a:schemeClr val="tx2">
                <a:lumMod val="50000"/>
              </a:schemeClr>
            </a:fgClr>
            <a:bgClr>
              <a:schemeClr val="tx1"/>
            </a:bgClr>
          </a:pattFill>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pic>
        <p:nvPicPr>
          <p:cNvPr id="35" name="Graphic 34" descr="Stopwatch with solid fill">
            <a:extLst>
              <a:ext uri="{FF2B5EF4-FFF2-40B4-BE49-F238E27FC236}">
                <a16:creationId xmlns:a16="http://schemas.microsoft.com/office/drawing/2014/main" id="{55504D42-5452-E217-DD7D-8D03C5CD00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1355" y="1492098"/>
            <a:ext cx="543193" cy="543193"/>
          </a:xfrm>
          <a:prstGeom prst="rect">
            <a:avLst/>
          </a:prstGeom>
        </p:spPr>
      </p:pic>
      <p:sp>
        <p:nvSpPr>
          <p:cNvPr id="36" name="TextBox 35">
            <a:extLst>
              <a:ext uri="{FF2B5EF4-FFF2-40B4-BE49-F238E27FC236}">
                <a16:creationId xmlns:a16="http://schemas.microsoft.com/office/drawing/2014/main" id="{B39B2846-B194-C1A0-3530-E05C800CA3BB}"/>
              </a:ext>
            </a:extLst>
          </p:cNvPr>
          <p:cNvSpPr txBox="1"/>
          <p:nvPr/>
        </p:nvSpPr>
        <p:spPr>
          <a:xfrm>
            <a:off x="5952233" y="2272653"/>
            <a:ext cx="4272986" cy="1398396"/>
          </a:xfrm>
          <a:prstGeom prst="rect">
            <a:avLst/>
          </a:prstGeom>
          <a:solidFill>
            <a:schemeClr val="bg1">
              <a:lumMod val="50000"/>
              <a:alpha val="25837"/>
            </a:schemeClr>
          </a:solidFill>
        </p:spPr>
        <p:txBody>
          <a:bodyPr wrap="square" rtlCol="0">
            <a:spAutoFit/>
          </a:bodyPr>
          <a:lstStyle/>
          <a:p>
            <a:pPr algn="l">
              <a:lnSpc>
                <a:spcPct val="120000"/>
              </a:lnSpc>
            </a:pP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12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1</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&gt;</a:t>
            </a:r>
            <a:b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12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2</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&gt;</a:t>
            </a:r>
          </a:p>
          <a:p>
            <a:pPr algn="l">
              <a:lnSpc>
                <a:spcPct val="120000"/>
              </a:lnSpc>
            </a:pP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12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3</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&gt;</a:t>
            </a:r>
          </a:p>
          <a:p>
            <a:pPr algn="l">
              <a:lnSpc>
                <a:spcPct val="120000"/>
              </a:lnSpc>
            </a:pP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1200" dirty="0" err="1">
                <a:solidFill>
                  <a:srgbClr val="B1470E"/>
                </a:solidFill>
                <a:latin typeface="Verdana" panose="020B0604030504040204" pitchFamily="34" charset="0"/>
                <a:ea typeface="Verdana" panose="020B0604030504040204" pitchFamily="34" charset="0"/>
                <a:cs typeface="Verdana" panose="020B0604030504040204" pitchFamily="34" charset="0"/>
              </a:rPr>
              <a:t>feColorMatrix</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type</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matrix</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a:solidFill>
                  <a:srgbClr val="FF0000"/>
                </a:solidFill>
                <a:latin typeface="Verdana" panose="020B0604030504040204" pitchFamily="34" charset="0"/>
                <a:ea typeface="Verdana" panose="020B0604030504040204" pitchFamily="34" charset="0"/>
                <a:cs typeface="Verdana" panose="020B0604030504040204" pitchFamily="34" charset="0"/>
              </a:rPr>
              <a:t>values</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-6.88 …. </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&gt;</a:t>
            </a:r>
            <a:b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&lt;</a:t>
            </a:r>
            <a:r>
              <a:rPr lang="en-US" sz="1200" dirty="0" err="1">
                <a:solidFill>
                  <a:srgbClr val="B1470E"/>
                </a:solidFill>
                <a:latin typeface="Verdana" panose="020B0604030504040204" pitchFamily="34" charset="0"/>
                <a:ea typeface="Verdana" panose="020B0604030504040204" pitchFamily="34" charset="0"/>
                <a:cs typeface="Verdana" panose="020B0604030504040204" pitchFamily="34" charset="0"/>
              </a:rPr>
              <a:t>feGaussianBlur</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200" dirty="0" err="1">
                <a:solidFill>
                  <a:srgbClr val="FF0000"/>
                </a:solidFill>
                <a:latin typeface="Verdana" panose="020B0604030504040204" pitchFamily="34" charset="0"/>
                <a:ea typeface="Verdana" panose="020B0604030504040204" pitchFamily="34" charset="0"/>
                <a:cs typeface="Verdana" panose="020B0604030504040204" pitchFamily="34" charset="0"/>
              </a:rPr>
              <a:t>stdDeviation</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7030A0"/>
                </a:solidFill>
                <a:latin typeface="Verdana" panose="020B0604030504040204" pitchFamily="34" charset="0"/>
                <a:ea typeface="Verdana" panose="020B0604030504040204" pitchFamily="34" charset="0"/>
                <a:cs typeface="Verdana" panose="020B0604030504040204" pitchFamily="34" charset="0"/>
              </a:rPr>
              <a:t>4</a:t>
            </a: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200" dirty="0">
                <a:solidFill>
                  <a:srgbClr val="0A84FF"/>
                </a:solidFill>
                <a:latin typeface="Verdana" panose="020B0604030504040204" pitchFamily="34" charset="0"/>
                <a:ea typeface="Verdana" panose="020B0604030504040204" pitchFamily="34" charset="0"/>
                <a:cs typeface="Verdana" panose="020B0604030504040204" pitchFamily="34" charset="0"/>
              </a:rPr>
              <a:t>&gt;</a:t>
            </a:r>
          </a:p>
          <a:p>
            <a:pPr lvl="5">
              <a:lnSpc>
                <a:spcPct val="120000"/>
              </a:lnSpc>
            </a:pPr>
            <a:r>
              <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39" name="Down Arrow 38">
            <a:extLst>
              <a:ext uri="{FF2B5EF4-FFF2-40B4-BE49-F238E27FC236}">
                <a16:creationId xmlns:a16="http://schemas.microsoft.com/office/drawing/2014/main" id="{E28735B1-E93C-C133-1951-37C5F1C69E2E}"/>
              </a:ext>
            </a:extLst>
          </p:cNvPr>
          <p:cNvSpPr/>
          <p:nvPr/>
        </p:nvSpPr>
        <p:spPr>
          <a:xfrm>
            <a:off x="7915106" y="1512593"/>
            <a:ext cx="347241" cy="659178"/>
          </a:xfrm>
          <a:prstGeom prst="downArrow">
            <a:avLst/>
          </a:prstGeom>
          <a:solidFill>
            <a:schemeClr val="bg1">
              <a:lumMod val="50000"/>
            </a:schemeClr>
          </a:solidFill>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40" name="TextBox 39">
            <a:extLst>
              <a:ext uri="{FF2B5EF4-FFF2-40B4-BE49-F238E27FC236}">
                <a16:creationId xmlns:a16="http://schemas.microsoft.com/office/drawing/2014/main" id="{47B5EBC7-2832-F645-B8F0-C4603FED4B01}"/>
              </a:ext>
            </a:extLst>
          </p:cNvPr>
          <p:cNvSpPr txBox="1"/>
          <p:nvPr/>
        </p:nvSpPr>
        <p:spPr>
          <a:xfrm>
            <a:off x="8275995" y="1566620"/>
            <a:ext cx="2407534" cy="394147"/>
          </a:xfrm>
          <a:prstGeom prst="rect">
            <a:avLst/>
          </a:prstGeom>
          <a:noFill/>
        </p:spPr>
        <p:txBody>
          <a:bodyPr wrap="square" rtlCol="0">
            <a:spAutoFit/>
          </a:bodyPr>
          <a:lstStyle/>
          <a:p>
            <a:pPr algn="l">
              <a:lnSpc>
                <a:spcPct val="120000"/>
              </a:lnSpc>
            </a:pPr>
            <a:r>
              <a:rPr lang="en-US" sz="1800" dirty="0">
                <a:solidFill>
                  <a:schemeClr val="tx1"/>
                </a:solidFill>
              </a:rPr>
              <a:t>SVG Filter Application</a:t>
            </a:r>
          </a:p>
        </p:txBody>
      </p:sp>
      <p:sp>
        <p:nvSpPr>
          <p:cNvPr id="41" name="Bent Arrow 40">
            <a:extLst>
              <a:ext uri="{FF2B5EF4-FFF2-40B4-BE49-F238E27FC236}">
                <a16:creationId xmlns:a16="http://schemas.microsoft.com/office/drawing/2014/main" id="{EFDB9CBC-80E2-A329-EE7B-A571E00A513B}"/>
              </a:ext>
            </a:extLst>
          </p:cNvPr>
          <p:cNvSpPr/>
          <p:nvPr/>
        </p:nvSpPr>
        <p:spPr>
          <a:xfrm rot="10800000">
            <a:off x="7040226" y="5448289"/>
            <a:ext cx="833377" cy="801781"/>
          </a:xfrm>
          <a:prstGeom prst="bentArrow">
            <a:avLst/>
          </a:prstGeom>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42" name="Bent Arrow 41">
            <a:extLst>
              <a:ext uri="{FF2B5EF4-FFF2-40B4-BE49-F238E27FC236}">
                <a16:creationId xmlns:a16="http://schemas.microsoft.com/office/drawing/2014/main" id="{2E58EF3A-E194-9BC8-27A2-51E93379CCF8}"/>
              </a:ext>
            </a:extLst>
          </p:cNvPr>
          <p:cNvSpPr/>
          <p:nvPr/>
        </p:nvSpPr>
        <p:spPr>
          <a:xfrm rot="10800000" flipH="1">
            <a:off x="8354321" y="5446415"/>
            <a:ext cx="833377" cy="801780"/>
          </a:xfrm>
          <a:prstGeom prst="bentArrow">
            <a:avLst/>
          </a:prstGeom>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grpSp>
        <p:nvGrpSpPr>
          <p:cNvPr id="90" name="Group 89">
            <a:extLst>
              <a:ext uri="{FF2B5EF4-FFF2-40B4-BE49-F238E27FC236}">
                <a16:creationId xmlns:a16="http://schemas.microsoft.com/office/drawing/2014/main" id="{358458CE-620B-2A40-593F-D3ECE7711E40}"/>
              </a:ext>
            </a:extLst>
          </p:cNvPr>
          <p:cNvGrpSpPr/>
          <p:nvPr/>
        </p:nvGrpSpPr>
        <p:grpSpPr>
          <a:xfrm>
            <a:off x="6182505" y="5599215"/>
            <a:ext cx="669596" cy="766629"/>
            <a:chOff x="5897163" y="4916824"/>
            <a:chExt cx="669596" cy="766629"/>
          </a:xfrm>
        </p:grpSpPr>
        <p:sp>
          <p:nvSpPr>
            <p:cNvPr id="64" name="Shape 487">
              <a:extLst>
                <a:ext uri="{FF2B5EF4-FFF2-40B4-BE49-F238E27FC236}">
                  <a16:creationId xmlns:a16="http://schemas.microsoft.com/office/drawing/2014/main" id="{BDBEAEA1-F8AE-59FF-4BE9-3CE31BDC3458}"/>
                </a:ext>
              </a:extLst>
            </p:cNvPr>
            <p:cNvSpPr>
              <a:spLocks noChangeArrowheads="1"/>
            </p:cNvSpPr>
            <p:nvPr/>
          </p:nvSpPr>
          <p:spPr bwMode="auto">
            <a:xfrm>
              <a:off x="5897163" y="5024524"/>
              <a:ext cx="669596" cy="658929"/>
            </a:xfrm>
            <a:prstGeom prst="ellipse">
              <a:avLst/>
            </a:prstGeom>
            <a:solidFill>
              <a:srgbClr val="FFFFFF"/>
            </a:solidFill>
            <a:ln w="31750">
              <a:solidFill>
                <a:srgbClr val="000000"/>
              </a:solidFill>
              <a:miter lim="400000"/>
              <a:headEnd/>
              <a:tailEnd/>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aphicFrame>
          <p:nvGraphicFramePr>
            <p:cNvPr id="65" name="Chart 488">
              <a:extLst>
                <a:ext uri="{FF2B5EF4-FFF2-40B4-BE49-F238E27FC236}">
                  <a16:creationId xmlns:a16="http://schemas.microsoft.com/office/drawing/2014/main" id="{3274BD01-FA31-EB1A-40FB-16CDA78E7DF7}"/>
                </a:ext>
              </a:extLst>
            </p:cNvPr>
            <p:cNvGraphicFramePr>
              <a:graphicFrameLocks/>
            </p:cNvGraphicFramePr>
            <p:nvPr>
              <p:extLst>
                <p:ext uri="{D42A27DB-BD31-4B8C-83A1-F6EECF244321}">
                  <p14:modId xmlns:p14="http://schemas.microsoft.com/office/powerpoint/2010/main" val="3071918883"/>
                </p:ext>
              </p:extLst>
            </p:nvPr>
          </p:nvGraphicFramePr>
          <p:xfrm>
            <a:off x="5946067" y="5072648"/>
            <a:ext cx="571789" cy="562680"/>
          </p:xfrm>
          <a:graphic>
            <a:graphicData uri="http://schemas.openxmlformats.org/drawingml/2006/chart">
              <c:chart xmlns:c="http://schemas.openxmlformats.org/drawingml/2006/chart" xmlns:r="http://schemas.openxmlformats.org/officeDocument/2006/relationships" r:id="rId8"/>
            </a:graphicData>
          </a:graphic>
        </p:graphicFrame>
        <p:grpSp>
          <p:nvGrpSpPr>
            <p:cNvPr id="66" name="Group 491">
              <a:extLst>
                <a:ext uri="{FF2B5EF4-FFF2-40B4-BE49-F238E27FC236}">
                  <a16:creationId xmlns:a16="http://schemas.microsoft.com/office/drawing/2014/main" id="{3BF9CA6A-6E4A-507D-550D-4CAD8F3D875F}"/>
                </a:ext>
              </a:extLst>
            </p:cNvPr>
            <p:cNvGrpSpPr>
              <a:grpSpLocks/>
            </p:cNvGrpSpPr>
            <p:nvPr/>
          </p:nvGrpSpPr>
          <p:grpSpPr bwMode="auto">
            <a:xfrm rot="5400000">
              <a:off x="6287091" y="5226830"/>
              <a:ext cx="76254" cy="251452"/>
              <a:chOff x="0" y="0"/>
              <a:chExt cx="506884" cy="1644863"/>
            </a:xfrm>
          </p:grpSpPr>
          <p:sp>
            <p:nvSpPr>
              <p:cNvPr id="74" name="Shape 489">
                <a:extLst>
                  <a:ext uri="{FF2B5EF4-FFF2-40B4-BE49-F238E27FC236}">
                    <a16:creationId xmlns:a16="http://schemas.microsoft.com/office/drawing/2014/main" id="{5B8A1594-04F9-9708-23A8-1FF5D4DEE2C3}"/>
                  </a:ext>
                </a:extLst>
              </p:cNvPr>
              <p:cNvSpPr>
                <a:spLocks/>
              </p:cNvSpPr>
              <p:nvPr/>
            </p:nvSpPr>
            <p:spPr bwMode="auto">
              <a:xfrm>
                <a:off x="0" y="-1"/>
                <a:ext cx="506885" cy="1644865"/>
              </a:xfrm>
              <a:custGeom>
                <a:avLst/>
                <a:gdLst>
                  <a:gd name="T0" fmla="*/ 2147483646 w 21194"/>
                  <a:gd name="T1" fmla="*/ 2147483646 h 21269"/>
                  <a:gd name="T2" fmla="*/ 2147483646 w 21194"/>
                  <a:gd name="T3" fmla="*/ 2147483646 h 21269"/>
                  <a:gd name="T4" fmla="*/ 2147483646 w 21194"/>
                  <a:gd name="T5" fmla="*/ 2147483646 h 21269"/>
                  <a:gd name="T6" fmla="*/ 2147483646 w 21194"/>
                  <a:gd name="T7" fmla="*/ 2147483646 h 212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94" h="21269" extrusionOk="0">
                    <a:moveTo>
                      <a:pt x="10873" y="0"/>
                    </a:moveTo>
                    <a:cubicBezTo>
                      <a:pt x="10170" y="10"/>
                      <a:pt x="9616" y="189"/>
                      <a:pt x="9611" y="406"/>
                    </a:cubicBezTo>
                    <a:cubicBezTo>
                      <a:pt x="9151" y="1230"/>
                      <a:pt x="8680" y="2055"/>
                      <a:pt x="8218" y="2879"/>
                    </a:cubicBezTo>
                    <a:cubicBezTo>
                      <a:pt x="7293" y="4528"/>
                      <a:pt x="6378" y="6177"/>
                      <a:pt x="5463" y="7827"/>
                    </a:cubicBezTo>
                    <a:cubicBezTo>
                      <a:pt x="3634" y="11123"/>
                      <a:pt x="1830" y="14419"/>
                      <a:pt x="36" y="17716"/>
                    </a:cubicBezTo>
                    <a:cubicBezTo>
                      <a:pt x="-208" y="18643"/>
                      <a:pt x="779" y="19598"/>
                      <a:pt x="3073" y="20307"/>
                    </a:cubicBezTo>
                    <a:cubicBezTo>
                      <a:pt x="7221" y="21590"/>
                      <a:pt x="13944" y="21590"/>
                      <a:pt x="18091" y="20307"/>
                    </a:cubicBezTo>
                    <a:cubicBezTo>
                      <a:pt x="20429" y="19584"/>
                      <a:pt x="21392" y="18608"/>
                      <a:pt x="21095" y="17664"/>
                    </a:cubicBezTo>
                    <a:lnTo>
                      <a:pt x="21194" y="17664"/>
                    </a:lnTo>
                    <a:cubicBezTo>
                      <a:pt x="19494" y="14376"/>
                      <a:pt x="17778" y="11090"/>
                      <a:pt x="16083" y="7801"/>
                    </a:cubicBezTo>
                    <a:cubicBezTo>
                      <a:pt x="15235" y="6155"/>
                      <a:pt x="14394" y="4510"/>
                      <a:pt x="13544" y="2864"/>
                    </a:cubicBezTo>
                    <a:cubicBezTo>
                      <a:pt x="13120" y="2043"/>
                      <a:pt x="12694" y="1222"/>
                      <a:pt x="12267" y="401"/>
                    </a:cubicBezTo>
                    <a:cubicBezTo>
                      <a:pt x="12240" y="172"/>
                      <a:pt x="11617" y="-10"/>
                      <a:pt x="10873" y="0"/>
                    </a:cubicBez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dirty="0"/>
              </a:p>
            </p:txBody>
          </p:sp>
          <p:sp>
            <p:nvSpPr>
              <p:cNvPr id="75" name="Shape 490">
                <a:extLst>
                  <a:ext uri="{FF2B5EF4-FFF2-40B4-BE49-F238E27FC236}">
                    <a16:creationId xmlns:a16="http://schemas.microsoft.com/office/drawing/2014/main" id="{415DCA30-80BB-441E-4F2F-993E65E90F3B}"/>
                  </a:ext>
                </a:extLst>
              </p:cNvPr>
              <p:cNvSpPr>
                <a:spLocks noChangeArrowheads="1"/>
              </p:cNvSpPr>
              <p:nvPr/>
            </p:nvSpPr>
            <p:spPr bwMode="auto">
              <a:xfrm>
                <a:off x="146282" y="1284028"/>
                <a:ext cx="213451" cy="213451"/>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grpSp>
          <p:nvGrpSpPr>
            <p:cNvPr id="67" name="Group 494">
              <a:extLst>
                <a:ext uri="{FF2B5EF4-FFF2-40B4-BE49-F238E27FC236}">
                  <a16:creationId xmlns:a16="http://schemas.microsoft.com/office/drawing/2014/main" id="{750EE78A-DCCD-EF62-2469-85F57C8650EA}"/>
                </a:ext>
              </a:extLst>
            </p:cNvPr>
            <p:cNvGrpSpPr>
              <a:grpSpLocks/>
            </p:cNvGrpSpPr>
            <p:nvPr/>
          </p:nvGrpSpPr>
          <p:grpSpPr bwMode="auto">
            <a:xfrm>
              <a:off x="6161121" y="4916824"/>
              <a:ext cx="141679" cy="103169"/>
              <a:chOff x="0" y="0"/>
              <a:chExt cx="926790" cy="685800"/>
            </a:xfrm>
          </p:grpSpPr>
          <p:sp>
            <p:nvSpPr>
              <p:cNvPr id="72" name="Shape 492">
                <a:extLst>
                  <a:ext uri="{FF2B5EF4-FFF2-40B4-BE49-F238E27FC236}">
                    <a16:creationId xmlns:a16="http://schemas.microsoft.com/office/drawing/2014/main" id="{2DC977EF-5306-03DD-5EA1-8F9E6CFF1E71}"/>
                  </a:ext>
                </a:extLst>
              </p:cNvPr>
              <p:cNvSpPr>
                <a:spLocks/>
              </p:cNvSpPr>
              <p:nvPr/>
            </p:nvSpPr>
            <p:spPr bwMode="auto">
              <a:xfrm>
                <a:off x="173564" y="316929"/>
                <a:ext cx="579663" cy="368872"/>
              </a:xfrm>
              <a:custGeom>
                <a:avLst/>
                <a:gdLst>
                  <a:gd name="T0" fmla="*/ 2147483646 w 21600"/>
                  <a:gd name="T1" fmla="*/ 918568504 h 21600"/>
                  <a:gd name="T2" fmla="*/ 2147483646 w 21600"/>
                  <a:gd name="T3" fmla="*/ 918568504 h 21600"/>
                  <a:gd name="T4" fmla="*/ 2147483646 w 21600"/>
                  <a:gd name="T5" fmla="*/ 918568504 h 21600"/>
                  <a:gd name="T6" fmla="*/ 2147483646 w 21600"/>
                  <a:gd name="T7" fmla="*/ 9185685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cubicBezTo>
                      <a:pt x="17868" y="20972"/>
                      <a:pt x="14116" y="20670"/>
                      <a:pt x="10362" y="20695"/>
                    </a:cubicBezTo>
                    <a:cubicBezTo>
                      <a:pt x="6900" y="20719"/>
                      <a:pt x="3442" y="21021"/>
                      <a:pt x="0" y="21600"/>
                    </a:cubicBezTo>
                    <a:lnTo>
                      <a:pt x="0" y="0"/>
                    </a:ln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a:p>
            </p:txBody>
          </p:sp>
          <p:sp>
            <p:nvSpPr>
              <p:cNvPr id="73" name="Shape 493">
                <a:extLst>
                  <a:ext uri="{FF2B5EF4-FFF2-40B4-BE49-F238E27FC236}">
                    <a16:creationId xmlns:a16="http://schemas.microsoft.com/office/drawing/2014/main" id="{578CD0AD-BE3A-3ACB-5246-BF6F947A57EE}"/>
                  </a:ext>
                </a:extLst>
              </p:cNvPr>
              <p:cNvSpPr>
                <a:spLocks noChangeArrowheads="1"/>
              </p:cNvSpPr>
              <p:nvPr/>
            </p:nvSpPr>
            <p:spPr bwMode="auto">
              <a:xfrm>
                <a:off x="0" y="0"/>
                <a:ext cx="926791" cy="444500"/>
              </a:xfrm>
              <a:prstGeom prst="roundRect">
                <a:avLst>
                  <a:gd name="adj" fmla="val 19944"/>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grpSp>
          <p:nvGrpSpPr>
            <p:cNvPr id="68" name="Group 497">
              <a:extLst>
                <a:ext uri="{FF2B5EF4-FFF2-40B4-BE49-F238E27FC236}">
                  <a16:creationId xmlns:a16="http://schemas.microsoft.com/office/drawing/2014/main" id="{B3B5BB99-641D-664D-BCA6-3D4CD048AA68}"/>
                </a:ext>
              </a:extLst>
            </p:cNvPr>
            <p:cNvGrpSpPr>
              <a:grpSpLocks/>
            </p:cNvGrpSpPr>
            <p:nvPr/>
          </p:nvGrpSpPr>
          <p:grpSpPr bwMode="auto">
            <a:xfrm rot="2529921">
              <a:off x="6442914" y="5059057"/>
              <a:ext cx="78990" cy="57520"/>
              <a:chOff x="0" y="0"/>
              <a:chExt cx="516714" cy="382354"/>
            </a:xfrm>
          </p:grpSpPr>
          <p:sp>
            <p:nvSpPr>
              <p:cNvPr id="70" name="Shape 495">
                <a:extLst>
                  <a:ext uri="{FF2B5EF4-FFF2-40B4-BE49-F238E27FC236}">
                    <a16:creationId xmlns:a16="http://schemas.microsoft.com/office/drawing/2014/main" id="{5EC83550-50BC-662D-4240-F4BD09C7905E}"/>
                  </a:ext>
                </a:extLst>
              </p:cNvPr>
              <p:cNvSpPr>
                <a:spLocks/>
              </p:cNvSpPr>
              <p:nvPr/>
            </p:nvSpPr>
            <p:spPr bwMode="auto">
              <a:xfrm>
                <a:off x="96767" y="176697"/>
                <a:ext cx="323180" cy="205658"/>
              </a:xfrm>
              <a:custGeom>
                <a:avLst/>
                <a:gdLst>
                  <a:gd name="T0" fmla="*/ 541236069 w 21600"/>
                  <a:gd name="T1" fmla="*/ 88754681 h 21600"/>
                  <a:gd name="T2" fmla="*/ 541236069 w 21600"/>
                  <a:gd name="T3" fmla="*/ 88754681 h 21600"/>
                  <a:gd name="T4" fmla="*/ 541236069 w 21600"/>
                  <a:gd name="T5" fmla="*/ 88754681 h 21600"/>
                  <a:gd name="T6" fmla="*/ 541236069 w 21600"/>
                  <a:gd name="T7" fmla="*/ 8875468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cubicBezTo>
                      <a:pt x="17868" y="20972"/>
                      <a:pt x="14116" y="20670"/>
                      <a:pt x="10362" y="20695"/>
                    </a:cubicBezTo>
                    <a:cubicBezTo>
                      <a:pt x="6900" y="20719"/>
                      <a:pt x="3442" y="21021"/>
                      <a:pt x="0" y="21600"/>
                    </a:cubicBezTo>
                    <a:lnTo>
                      <a:pt x="0" y="0"/>
                    </a:ln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a:p>
            </p:txBody>
          </p:sp>
          <p:sp>
            <p:nvSpPr>
              <p:cNvPr id="71" name="Shape 496">
                <a:extLst>
                  <a:ext uri="{FF2B5EF4-FFF2-40B4-BE49-F238E27FC236}">
                    <a16:creationId xmlns:a16="http://schemas.microsoft.com/office/drawing/2014/main" id="{8DA9EFAF-AA57-007E-8279-5A79C6484537}"/>
                  </a:ext>
                </a:extLst>
              </p:cNvPr>
              <p:cNvSpPr>
                <a:spLocks noChangeArrowheads="1"/>
              </p:cNvSpPr>
              <p:nvPr/>
            </p:nvSpPr>
            <p:spPr bwMode="auto">
              <a:xfrm>
                <a:off x="-1" y="-1"/>
                <a:ext cx="516716" cy="247824"/>
              </a:xfrm>
              <a:prstGeom prst="roundRect">
                <a:avLst>
                  <a:gd name="adj" fmla="val 19944"/>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sp>
          <p:nvSpPr>
            <p:cNvPr id="69" name="Shape 498">
              <a:extLst>
                <a:ext uri="{FF2B5EF4-FFF2-40B4-BE49-F238E27FC236}">
                  <a16:creationId xmlns:a16="http://schemas.microsoft.com/office/drawing/2014/main" id="{4BF59305-B62B-2611-96D6-46422D73D228}"/>
                </a:ext>
              </a:extLst>
            </p:cNvPr>
            <p:cNvSpPr>
              <a:spLocks noChangeArrowheads="1"/>
            </p:cNvSpPr>
            <p:nvPr/>
          </p:nvSpPr>
          <p:spPr bwMode="auto">
            <a:xfrm>
              <a:off x="5958681" y="5085062"/>
              <a:ext cx="546560" cy="537853"/>
            </a:xfrm>
            <a:prstGeom prst="ellipse">
              <a:avLst/>
            </a:prstGeom>
            <a:noFill/>
            <a:ln w="254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dirty="0">
                <a:solidFill>
                  <a:srgbClr val="FFFFFF"/>
                </a:solidFill>
              </a:endParaRPr>
            </a:p>
          </p:txBody>
        </p:sp>
      </p:grpSp>
      <p:sp>
        <p:nvSpPr>
          <p:cNvPr id="92" name="TextBox 91">
            <a:extLst>
              <a:ext uri="{FF2B5EF4-FFF2-40B4-BE49-F238E27FC236}">
                <a16:creationId xmlns:a16="http://schemas.microsoft.com/office/drawing/2014/main" id="{DDEA4D24-A319-D65B-AA15-0914739812AB}"/>
              </a:ext>
            </a:extLst>
          </p:cNvPr>
          <p:cNvSpPr txBox="1"/>
          <p:nvPr/>
        </p:nvSpPr>
        <p:spPr>
          <a:xfrm>
            <a:off x="5303598" y="6404067"/>
            <a:ext cx="2407534" cy="394147"/>
          </a:xfrm>
          <a:prstGeom prst="rect">
            <a:avLst/>
          </a:prstGeom>
          <a:noFill/>
        </p:spPr>
        <p:txBody>
          <a:bodyPr wrap="square" rtlCol="0">
            <a:spAutoFit/>
          </a:bodyPr>
          <a:lstStyle/>
          <a:p>
            <a:pPr>
              <a:lnSpc>
                <a:spcPct val="120000"/>
              </a:lnSpc>
            </a:pPr>
            <a:r>
              <a:rPr lang="en-US" sz="1800" dirty="0">
                <a:solidFill>
                  <a:schemeClr val="tx1"/>
                </a:solidFill>
              </a:rPr>
              <a:t>Fast = Black</a:t>
            </a:r>
          </a:p>
        </p:txBody>
      </p:sp>
      <p:sp>
        <p:nvSpPr>
          <p:cNvPr id="93" name="TextBox 92">
            <a:extLst>
              <a:ext uri="{FF2B5EF4-FFF2-40B4-BE49-F238E27FC236}">
                <a16:creationId xmlns:a16="http://schemas.microsoft.com/office/drawing/2014/main" id="{933A0A50-6735-7650-F795-7D68C5A619B0}"/>
              </a:ext>
            </a:extLst>
          </p:cNvPr>
          <p:cNvSpPr txBox="1"/>
          <p:nvPr/>
        </p:nvSpPr>
        <p:spPr>
          <a:xfrm>
            <a:off x="8511270" y="6413527"/>
            <a:ext cx="2407534" cy="394147"/>
          </a:xfrm>
          <a:prstGeom prst="rect">
            <a:avLst/>
          </a:prstGeom>
          <a:noFill/>
        </p:spPr>
        <p:txBody>
          <a:bodyPr wrap="square" rtlCol="0">
            <a:spAutoFit/>
          </a:bodyPr>
          <a:lstStyle/>
          <a:p>
            <a:pPr>
              <a:lnSpc>
                <a:spcPct val="120000"/>
              </a:lnSpc>
            </a:pPr>
            <a:r>
              <a:rPr lang="en-US" sz="1800" dirty="0">
                <a:solidFill>
                  <a:schemeClr val="tx1"/>
                </a:solidFill>
              </a:rPr>
              <a:t>Slow = White</a:t>
            </a:r>
          </a:p>
        </p:txBody>
      </p:sp>
      <p:grpSp>
        <p:nvGrpSpPr>
          <p:cNvPr id="109" name="Group 108">
            <a:extLst>
              <a:ext uri="{FF2B5EF4-FFF2-40B4-BE49-F238E27FC236}">
                <a16:creationId xmlns:a16="http://schemas.microsoft.com/office/drawing/2014/main" id="{49878E55-ACE4-31B3-6DE0-F6F28A754F83}"/>
              </a:ext>
            </a:extLst>
          </p:cNvPr>
          <p:cNvGrpSpPr/>
          <p:nvPr/>
        </p:nvGrpSpPr>
        <p:grpSpPr>
          <a:xfrm>
            <a:off x="9380240" y="5599215"/>
            <a:ext cx="669596" cy="766629"/>
            <a:chOff x="9890018" y="4867913"/>
            <a:chExt cx="669596" cy="766629"/>
          </a:xfrm>
        </p:grpSpPr>
        <p:sp>
          <p:nvSpPr>
            <p:cNvPr id="95" name="Shape 487">
              <a:extLst>
                <a:ext uri="{FF2B5EF4-FFF2-40B4-BE49-F238E27FC236}">
                  <a16:creationId xmlns:a16="http://schemas.microsoft.com/office/drawing/2014/main" id="{C8B7C46C-A1D7-6097-02DB-3E88CEE54C60}"/>
                </a:ext>
              </a:extLst>
            </p:cNvPr>
            <p:cNvSpPr>
              <a:spLocks noChangeArrowheads="1"/>
            </p:cNvSpPr>
            <p:nvPr/>
          </p:nvSpPr>
          <p:spPr bwMode="auto">
            <a:xfrm>
              <a:off x="9890018" y="4975613"/>
              <a:ext cx="669596" cy="658929"/>
            </a:xfrm>
            <a:prstGeom prst="ellipse">
              <a:avLst/>
            </a:prstGeom>
            <a:solidFill>
              <a:srgbClr val="FFFFFF"/>
            </a:solidFill>
            <a:ln w="31750">
              <a:solidFill>
                <a:srgbClr val="000000"/>
              </a:solidFill>
              <a:miter lim="400000"/>
              <a:headEnd/>
              <a:tailEnd/>
            </a:ln>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aphicFrame>
          <p:nvGraphicFramePr>
            <p:cNvPr id="96" name="Chart 488">
              <a:extLst>
                <a:ext uri="{FF2B5EF4-FFF2-40B4-BE49-F238E27FC236}">
                  <a16:creationId xmlns:a16="http://schemas.microsoft.com/office/drawing/2014/main" id="{74602328-7DD9-3724-A90E-958448B8B4F6}"/>
                </a:ext>
              </a:extLst>
            </p:cNvPr>
            <p:cNvGraphicFramePr>
              <a:graphicFrameLocks/>
            </p:cNvGraphicFramePr>
            <p:nvPr>
              <p:extLst>
                <p:ext uri="{D42A27DB-BD31-4B8C-83A1-F6EECF244321}">
                  <p14:modId xmlns:p14="http://schemas.microsoft.com/office/powerpoint/2010/main" val="3433230009"/>
                </p:ext>
              </p:extLst>
            </p:nvPr>
          </p:nvGraphicFramePr>
          <p:xfrm>
            <a:off x="9938922" y="5023737"/>
            <a:ext cx="571789" cy="562680"/>
          </p:xfrm>
          <a:graphic>
            <a:graphicData uri="http://schemas.openxmlformats.org/drawingml/2006/chart">
              <c:chart xmlns:c="http://schemas.openxmlformats.org/drawingml/2006/chart" xmlns:r="http://schemas.openxmlformats.org/officeDocument/2006/relationships" r:id="rId9"/>
            </a:graphicData>
          </a:graphic>
        </p:graphicFrame>
        <p:sp>
          <p:nvSpPr>
            <p:cNvPr id="107" name="Shape 502">
              <a:extLst>
                <a:ext uri="{FF2B5EF4-FFF2-40B4-BE49-F238E27FC236}">
                  <a16:creationId xmlns:a16="http://schemas.microsoft.com/office/drawing/2014/main" id="{AFB59D7E-3B1B-DC6B-B482-5B5A368FFF73}"/>
                </a:ext>
              </a:extLst>
            </p:cNvPr>
            <p:cNvSpPr>
              <a:spLocks/>
            </p:cNvSpPr>
            <p:nvPr/>
          </p:nvSpPr>
          <p:spPr bwMode="auto">
            <a:xfrm rot="10800000">
              <a:off x="10191875" y="5265518"/>
              <a:ext cx="77247" cy="247920"/>
            </a:xfrm>
            <a:custGeom>
              <a:avLst/>
              <a:gdLst>
                <a:gd name="T0" fmla="*/ 2147483646 w 21194"/>
                <a:gd name="T1" fmla="*/ 2147483646 h 21269"/>
                <a:gd name="T2" fmla="*/ 2147483646 w 21194"/>
                <a:gd name="T3" fmla="*/ 2147483646 h 21269"/>
                <a:gd name="T4" fmla="*/ 2147483646 w 21194"/>
                <a:gd name="T5" fmla="*/ 2147483646 h 21269"/>
                <a:gd name="T6" fmla="*/ 2147483646 w 21194"/>
                <a:gd name="T7" fmla="*/ 2147483646 h 212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194" h="21269" extrusionOk="0">
                  <a:moveTo>
                    <a:pt x="10873" y="0"/>
                  </a:moveTo>
                  <a:cubicBezTo>
                    <a:pt x="10170" y="10"/>
                    <a:pt x="9616" y="189"/>
                    <a:pt x="9611" y="406"/>
                  </a:cubicBezTo>
                  <a:cubicBezTo>
                    <a:pt x="9151" y="1230"/>
                    <a:pt x="8680" y="2055"/>
                    <a:pt x="8218" y="2879"/>
                  </a:cubicBezTo>
                  <a:cubicBezTo>
                    <a:pt x="7293" y="4528"/>
                    <a:pt x="6378" y="6177"/>
                    <a:pt x="5463" y="7827"/>
                  </a:cubicBezTo>
                  <a:cubicBezTo>
                    <a:pt x="3634" y="11123"/>
                    <a:pt x="1830" y="14419"/>
                    <a:pt x="36" y="17716"/>
                  </a:cubicBezTo>
                  <a:cubicBezTo>
                    <a:pt x="-208" y="18643"/>
                    <a:pt x="779" y="19598"/>
                    <a:pt x="3073" y="20307"/>
                  </a:cubicBezTo>
                  <a:cubicBezTo>
                    <a:pt x="7221" y="21590"/>
                    <a:pt x="13944" y="21590"/>
                    <a:pt x="18091" y="20307"/>
                  </a:cubicBezTo>
                  <a:cubicBezTo>
                    <a:pt x="20429" y="19584"/>
                    <a:pt x="21392" y="18608"/>
                    <a:pt x="21095" y="17664"/>
                  </a:cubicBezTo>
                  <a:lnTo>
                    <a:pt x="21194" y="17664"/>
                  </a:lnTo>
                  <a:cubicBezTo>
                    <a:pt x="19494" y="14376"/>
                    <a:pt x="17778" y="11090"/>
                    <a:pt x="16083" y="7801"/>
                  </a:cubicBezTo>
                  <a:cubicBezTo>
                    <a:pt x="15235" y="6155"/>
                    <a:pt x="14394" y="4510"/>
                    <a:pt x="13544" y="2864"/>
                  </a:cubicBezTo>
                  <a:cubicBezTo>
                    <a:pt x="13120" y="2043"/>
                    <a:pt x="12694" y="1222"/>
                    <a:pt x="12267" y="401"/>
                  </a:cubicBezTo>
                  <a:cubicBezTo>
                    <a:pt x="12240" y="172"/>
                    <a:pt x="11617" y="-10"/>
                    <a:pt x="10873" y="0"/>
                  </a:cubicBez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a:p>
          </p:txBody>
        </p:sp>
        <p:sp>
          <p:nvSpPr>
            <p:cNvPr id="106" name="Shape 490">
              <a:extLst>
                <a:ext uri="{FF2B5EF4-FFF2-40B4-BE49-F238E27FC236}">
                  <a16:creationId xmlns:a16="http://schemas.microsoft.com/office/drawing/2014/main" id="{E5A22E95-FA70-A276-063C-744A5346E5DD}"/>
                </a:ext>
              </a:extLst>
            </p:cNvPr>
            <p:cNvSpPr>
              <a:spLocks noChangeArrowheads="1"/>
            </p:cNvSpPr>
            <p:nvPr/>
          </p:nvSpPr>
          <p:spPr bwMode="auto">
            <a:xfrm rot="5400000">
              <a:off x="10215141" y="5287265"/>
              <a:ext cx="32111" cy="32630"/>
            </a:xfrm>
            <a:prstGeom prst="ellipse">
              <a:avLst/>
            </a:pr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nvGrpSpPr>
            <p:cNvPr id="98" name="Group 494">
              <a:extLst>
                <a:ext uri="{FF2B5EF4-FFF2-40B4-BE49-F238E27FC236}">
                  <a16:creationId xmlns:a16="http://schemas.microsoft.com/office/drawing/2014/main" id="{1223EA93-C334-C31D-4560-88D4606CD8F9}"/>
                </a:ext>
              </a:extLst>
            </p:cNvPr>
            <p:cNvGrpSpPr>
              <a:grpSpLocks/>
            </p:cNvGrpSpPr>
            <p:nvPr/>
          </p:nvGrpSpPr>
          <p:grpSpPr bwMode="auto">
            <a:xfrm>
              <a:off x="10153976" y="4867913"/>
              <a:ext cx="141679" cy="103169"/>
              <a:chOff x="0" y="0"/>
              <a:chExt cx="926790" cy="685800"/>
            </a:xfrm>
          </p:grpSpPr>
          <p:sp>
            <p:nvSpPr>
              <p:cNvPr id="103" name="Shape 492">
                <a:extLst>
                  <a:ext uri="{FF2B5EF4-FFF2-40B4-BE49-F238E27FC236}">
                    <a16:creationId xmlns:a16="http://schemas.microsoft.com/office/drawing/2014/main" id="{F1764466-4BAC-897D-65CE-6A8AC055DA05}"/>
                  </a:ext>
                </a:extLst>
              </p:cNvPr>
              <p:cNvSpPr>
                <a:spLocks/>
              </p:cNvSpPr>
              <p:nvPr/>
            </p:nvSpPr>
            <p:spPr bwMode="auto">
              <a:xfrm>
                <a:off x="173564" y="316929"/>
                <a:ext cx="579663" cy="368872"/>
              </a:xfrm>
              <a:custGeom>
                <a:avLst/>
                <a:gdLst>
                  <a:gd name="T0" fmla="*/ 2147483646 w 21600"/>
                  <a:gd name="T1" fmla="*/ 918568504 h 21600"/>
                  <a:gd name="T2" fmla="*/ 2147483646 w 21600"/>
                  <a:gd name="T3" fmla="*/ 918568504 h 21600"/>
                  <a:gd name="T4" fmla="*/ 2147483646 w 21600"/>
                  <a:gd name="T5" fmla="*/ 918568504 h 21600"/>
                  <a:gd name="T6" fmla="*/ 2147483646 w 21600"/>
                  <a:gd name="T7" fmla="*/ 9185685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cubicBezTo>
                      <a:pt x="17868" y="20972"/>
                      <a:pt x="14116" y="20670"/>
                      <a:pt x="10362" y="20695"/>
                    </a:cubicBezTo>
                    <a:cubicBezTo>
                      <a:pt x="6900" y="20719"/>
                      <a:pt x="3442" y="21021"/>
                      <a:pt x="0" y="21600"/>
                    </a:cubicBezTo>
                    <a:lnTo>
                      <a:pt x="0" y="0"/>
                    </a:ln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a:p>
            </p:txBody>
          </p:sp>
          <p:sp>
            <p:nvSpPr>
              <p:cNvPr id="104" name="Shape 493">
                <a:extLst>
                  <a:ext uri="{FF2B5EF4-FFF2-40B4-BE49-F238E27FC236}">
                    <a16:creationId xmlns:a16="http://schemas.microsoft.com/office/drawing/2014/main" id="{8B60860A-F131-2060-4F63-C4EED8C556FE}"/>
                  </a:ext>
                </a:extLst>
              </p:cNvPr>
              <p:cNvSpPr>
                <a:spLocks noChangeArrowheads="1"/>
              </p:cNvSpPr>
              <p:nvPr/>
            </p:nvSpPr>
            <p:spPr bwMode="auto">
              <a:xfrm>
                <a:off x="0" y="0"/>
                <a:ext cx="926791" cy="444500"/>
              </a:xfrm>
              <a:prstGeom prst="roundRect">
                <a:avLst>
                  <a:gd name="adj" fmla="val 19944"/>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grpSp>
          <p:nvGrpSpPr>
            <p:cNvPr id="99" name="Group 497">
              <a:extLst>
                <a:ext uri="{FF2B5EF4-FFF2-40B4-BE49-F238E27FC236}">
                  <a16:creationId xmlns:a16="http://schemas.microsoft.com/office/drawing/2014/main" id="{01FE5016-9669-6D53-BC57-E81868482D80}"/>
                </a:ext>
              </a:extLst>
            </p:cNvPr>
            <p:cNvGrpSpPr>
              <a:grpSpLocks/>
            </p:cNvGrpSpPr>
            <p:nvPr/>
          </p:nvGrpSpPr>
          <p:grpSpPr bwMode="auto">
            <a:xfrm rot="2529921">
              <a:off x="10435769" y="5010146"/>
              <a:ext cx="78990" cy="57520"/>
              <a:chOff x="0" y="0"/>
              <a:chExt cx="516714" cy="382354"/>
            </a:xfrm>
          </p:grpSpPr>
          <p:sp>
            <p:nvSpPr>
              <p:cNvPr id="101" name="Shape 495">
                <a:extLst>
                  <a:ext uri="{FF2B5EF4-FFF2-40B4-BE49-F238E27FC236}">
                    <a16:creationId xmlns:a16="http://schemas.microsoft.com/office/drawing/2014/main" id="{423869DD-259C-CCEB-AD06-EDE7FA3E4D42}"/>
                  </a:ext>
                </a:extLst>
              </p:cNvPr>
              <p:cNvSpPr>
                <a:spLocks/>
              </p:cNvSpPr>
              <p:nvPr/>
            </p:nvSpPr>
            <p:spPr bwMode="auto">
              <a:xfrm>
                <a:off x="96767" y="176697"/>
                <a:ext cx="323180" cy="205658"/>
              </a:xfrm>
              <a:custGeom>
                <a:avLst/>
                <a:gdLst>
                  <a:gd name="T0" fmla="*/ 541236069 w 21600"/>
                  <a:gd name="T1" fmla="*/ 88754681 h 21600"/>
                  <a:gd name="T2" fmla="*/ 541236069 w 21600"/>
                  <a:gd name="T3" fmla="*/ 88754681 h 21600"/>
                  <a:gd name="T4" fmla="*/ 541236069 w 21600"/>
                  <a:gd name="T5" fmla="*/ 88754681 h 21600"/>
                  <a:gd name="T6" fmla="*/ 541236069 w 21600"/>
                  <a:gd name="T7" fmla="*/ 8875468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cubicBezTo>
                      <a:pt x="17868" y="20972"/>
                      <a:pt x="14116" y="20670"/>
                      <a:pt x="10362" y="20695"/>
                    </a:cubicBezTo>
                    <a:cubicBezTo>
                      <a:pt x="6900" y="20719"/>
                      <a:pt x="3442" y="21021"/>
                      <a:pt x="0" y="21600"/>
                    </a:cubicBezTo>
                    <a:lnTo>
                      <a:pt x="0" y="0"/>
                    </a:lnTo>
                    <a:close/>
                  </a:path>
                </a:pathLst>
              </a:custGeom>
              <a:solidFill>
                <a:srgbClr val="000000"/>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en-US"/>
              </a:p>
            </p:txBody>
          </p:sp>
          <p:sp>
            <p:nvSpPr>
              <p:cNvPr id="102" name="Shape 496">
                <a:extLst>
                  <a:ext uri="{FF2B5EF4-FFF2-40B4-BE49-F238E27FC236}">
                    <a16:creationId xmlns:a16="http://schemas.microsoft.com/office/drawing/2014/main" id="{6EE4729D-8647-70EA-8B7E-2A949E3B618D}"/>
                  </a:ext>
                </a:extLst>
              </p:cNvPr>
              <p:cNvSpPr>
                <a:spLocks noChangeArrowheads="1"/>
              </p:cNvSpPr>
              <p:nvPr/>
            </p:nvSpPr>
            <p:spPr bwMode="auto">
              <a:xfrm>
                <a:off x="-1" y="-1"/>
                <a:ext cx="516716" cy="247824"/>
              </a:xfrm>
              <a:prstGeom prst="roundRect">
                <a:avLst>
                  <a:gd name="adj" fmla="val 19944"/>
                </a:avLst>
              </a:prstGeom>
              <a:solidFill>
                <a:srgbClr val="0000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a:solidFill>
                    <a:srgbClr val="FFFFFF"/>
                  </a:solidFill>
                </a:endParaRPr>
              </a:p>
            </p:txBody>
          </p:sp>
        </p:grpSp>
        <p:sp>
          <p:nvSpPr>
            <p:cNvPr id="100" name="Shape 498">
              <a:extLst>
                <a:ext uri="{FF2B5EF4-FFF2-40B4-BE49-F238E27FC236}">
                  <a16:creationId xmlns:a16="http://schemas.microsoft.com/office/drawing/2014/main" id="{B6C1606D-B48A-2935-2A51-B74F0BCA99C3}"/>
                </a:ext>
              </a:extLst>
            </p:cNvPr>
            <p:cNvSpPr>
              <a:spLocks noChangeArrowheads="1"/>
            </p:cNvSpPr>
            <p:nvPr/>
          </p:nvSpPr>
          <p:spPr bwMode="auto">
            <a:xfrm>
              <a:off x="9951536" y="5036151"/>
              <a:ext cx="546560" cy="537853"/>
            </a:xfrm>
            <a:prstGeom prst="ellipse">
              <a:avLst/>
            </a:prstGeom>
            <a:noFill/>
            <a:ln w="25400">
              <a:solidFill>
                <a:srgbClr val="000000"/>
              </a:solidFill>
              <a:miter lim="400000"/>
              <a:headEnd/>
              <a:tailEnd/>
            </a:ln>
            <a:extLst>
              <a:ext uri="{909E8E84-426E-40DD-AFC4-6F175D3DCCD1}">
                <a14:hiddenFill xmlns:a14="http://schemas.microsoft.com/office/drawing/2010/main">
                  <a:solidFill>
                    <a:srgbClr val="FFFFFF"/>
                  </a:solidFill>
                </a14:hiddenFill>
              </a:ext>
            </a:extLst>
          </p:spPr>
          <p:txBody>
            <a:bodyPr lIns="50800" tIns="50800" rIns="50800" bIns="50800" anchor="ctr"/>
            <a:lstStyle>
              <a:lvl1pPr>
                <a:defRPr sz="5000">
                  <a:solidFill>
                    <a:srgbClr val="000000"/>
                  </a:solidFill>
                  <a:latin typeface="Helvetica Light"/>
                  <a:ea typeface="Helvetica Light"/>
                  <a:cs typeface="Helvetica Light"/>
                  <a:sym typeface="Helvetica Light"/>
                </a:defRPr>
              </a:lvl1pPr>
              <a:lvl2pPr marL="742950" indent="-285750">
                <a:defRPr sz="5000">
                  <a:solidFill>
                    <a:srgbClr val="000000"/>
                  </a:solidFill>
                  <a:latin typeface="Helvetica Light"/>
                  <a:ea typeface="Helvetica Light"/>
                  <a:cs typeface="Helvetica Light"/>
                  <a:sym typeface="Helvetica Light"/>
                </a:defRPr>
              </a:lvl2pPr>
              <a:lvl3pPr marL="1143000" indent="-228600">
                <a:defRPr sz="5000">
                  <a:solidFill>
                    <a:srgbClr val="000000"/>
                  </a:solidFill>
                  <a:latin typeface="Helvetica Light"/>
                  <a:ea typeface="Helvetica Light"/>
                  <a:cs typeface="Helvetica Light"/>
                  <a:sym typeface="Helvetica Light"/>
                </a:defRPr>
              </a:lvl3pPr>
              <a:lvl4pPr marL="1600200" indent="-228600">
                <a:defRPr sz="5000">
                  <a:solidFill>
                    <a:srgbClr val="000000"/>
                  </a:solidFill>
                  <a:latin typeface="Helvetica Light"/>
                  <a:ea typeface="Helvetica Light"/>
                  <a:cs typeface="Helvetica Light"/>
                  <a:sym typeface="Helvetica Light"/>
                </a:defRPr>
              </a:lvl4pPr>
              <a:lvl5pPr marL="2057400" indent="-228600">
                <a:defRPr sz="5000">
                  <a:solidFill>
                    <a:srgbClr val="000000"/>
                  </a:solidFill>
                  <a:latin typeface="Helvetica Light"/>
                  <a:ea typeface="Helvetica Light"/>
                  <a:cs typeface="Helvetica Light"/>
                  <a:sym typeface="Helvetica Light"/>
                </a:defRPr>
              </a:lvl5pPr>
              <a:lvl6pPr marL="25146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6pPr>
              <a:lvl7pPr marL="29718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7pPr>
              <a:lvl8pPr marL="34290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8pPr>
              <a:lvl9pPr marL="3886200" indent="-228600" defTabSz="825500" eaLnBrk="0" fontAlgn="base" hangingPunct="0">
                <a:spcBef>
                  <a:spcPct val="0"/>
                </a:spcBef>
                <a:spcAft>
                  <a:spcPct val="0"/>
                </a:spcAft>
                <a:defRPr sz="5000">
                  <a:solidFill>
                    <a:srgbClr val="000000"/>
                  </a:solidFill>
                  <a:latin typeface="Helvetica Light"/>
                  <a:ea typeface="Helvetica Light"/>
                  <a:cs typeface="Helvetica Light"/>
                  <a:sym typeface="Helvetica Light"/>
                </a:defRPr>
              </a:lvl9pPr>
            </a:lstStyle>
            <a:p>
              <a:pPr algn="ctr" eaLnBrk="1"/>
              <a:endParaRPr lang="en-US" altLang="en-US" sz="3200" dirty="0">
                <a:solidFill>
                  <a:srgbClr val="FFFFFF"/>
                </a:solidFill>
              </a:endParaRPr>
            </a:p>
          </p:txBody>
        </p:sp>
      </p:grpSp>
      <p:sp>
        <p:nvSpPr>
          <p:cNvPr id="110" name="Rectangle 109">
            <a:extLst>
              <a:ext uri="{FF2B5EF4-FFF2-40B4-BE49-F238E27FC236}">
                <a16:creationId xmlns:a16="http://schemas.microsoft.com/office/drawing/2014/main" id="{37DDB87B-1CC9-36AF-1B8D-FDB2F2671ED8}"/>
              </a:ext>
            </a:extLst>
          </p:cNvPr>
          <p:cNvSpPr/>
          <p:nvPr/>
        </p:nvSpPr>
        <p:spPr>
          <a:xfrm>
            <a:off x="10905257" y="2370295"/>
            <a:ext cx="1286743" cy="1203112"/>
          </a:xfrm>
          <a:prstGeom prst="rect">
            <a:avLst/>
          </a:prstGeom>
          <a:pattFill prst="lgGrid">
            <a:fgClr>
              <a:schemeClr val="tx2">
                <a:lumMod val="50000"/>
              </a:schemeClr>
            </a:fgClr>
            <a:bgClr>
              <a:schemeClr val="tx1"/>
            </a:bgClr>
          </a:pattFill>
          <a:ln w="15875">
            <a:solidFill>
              <a:schemeClr val="tx1"/>
            </a:solidFill>
          </a:ln>
          <a:effectLst>
            <a:softEdge rad="254000"/>
          </a:effectLst>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sp>
        <p:nvSpPr>
          <p:cNvPr id="111" name="Right Arrow 110">
            <a:extLst>
              <a:ext uri="{FF2B5EF4-FFF2-40B4-BE49-F238E27FC236}">
                <a16:creationId xmlns:a16="http://schemas.microsoft.com/office/drawing/2014/main" id="{831F5BF0-310C-26FE-4A0E-FE158F58EEE6}"/>
              </a:ext>
            </a:extLst>
          </p:cNvPr>
          <p:cNvSpPr/>
          <p:nvPr/>
        </p:nvSpPr>
        <p:spPr>
          <a:xfrm>
            <a:off x="10276764" y="2782438"/>
            <a:ext cx="648407" cy="331623"/>
          </a:xfrm>
          <a:prstGeom prst="rightArrow">
            <a:avLst/>
          </a:prstGeom>
          <a:solidFill>
            <a:schemeClr val="bg1">
              <a:lumMod val="50000"/>
            </a:schemeClr>
          </a:solidFill>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112" name="TextBox 111">
            <a:extLst>
              <a:ext uri="{FF2B5EF4-FFF2-40B4-BE49-F238E27FC236}">
                <a16:creationId xmlns:a16="http://schemas.microsoft.com/office/drawing/2014/main" id="{D5483275-C45D-86A5-F774-A2375DEEADC2}"/>
              </a:ext>
            </a:extLst>
          </p:cNvPr>
          <p:cNvSpPr txBox="1"/>
          <p:nvPr/>
        </p:nvSpPr>
        <p:spPr>
          <a:xfrm>
            <a:off x="10575132" y="3312635"/>
            <a:ext cx="184731" cy="394147"/>
          </a:xfrm>
          <a:prstGeom prst="rect">
            <a:avLst/>
          </a:prstGeom>
          <a:noFill/>
        </p:spPr>
        <p:txBody>
          <a:bodyPr wrap="none" rtlCol="0">
            <a:spAutoFit/>
          </a:bodyPr>
          <a:lstStyle/>
          <a:p>
            <a:pPr algn="l">
              <a:lnSpc>
                <a:spcPct val="120000"/>
              </a:lnSpc>
            </a:pPr>
            <a:endParaRPr lang="en-US" sz="1800" dirty="0">
              <a:solidFill>
                <a:schemeClr val="tx1"/>
              </a:solidFill>
            </a:endParaRPr>
          </a:p>
        </p:txBody>
      </p:sp>
      <p:sp>
        <p:nvSpPr>
          <p:cNvPr id="4" name="Down Arrow 3">
            <a:extLst>
              <a:ext uri="{FF2B5EF4-FFF2-40B4-BE49-F238E27FC236}">
                <a16:creationId xmlns:a16="http://schemas.microsoft.com/office/drawing/2014/main" id="{AD047F19-A2C7-F45C-0478-02EDD0BA4412}"/>
              </a:ext>
            </a:extLst>
          </p:cNvPr>
          <p:cNvSpPr/>
          <p:nvPr/>
        </p:nvSpPr>
        <p:spPr>
          <a:xfrm>
            <a:off x="7915105" y="3719858"/>
            <a:ext cx="347242" cy="517226"/>
          </a:xfrm>
          <a:prstGeom prst="downArrow">
            <a:avLst/>
          </a:prstGeom>
          <a:solidFill>
            <a:schemeClr val="bg1">
              <a:lumMod val="50000"/>
            </a:schemeClr>
          </a:solidFill>
          <a:ln w="15875">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pic>
        <p:nvPicPr>
          <p:cNvPr id="5124" name="Picture 4" descr="Can a GPU cause a PC to shut down? - Quora">
            <a:extLst>
              <a:ext uri="{FF2B5EF4-FFF2-40B4-BE49-F238E27FC236}">
                <a16:creationId xmlns:a16="http://schemas.microsoft.com/office/drawing/2014/main" id="{EA4244D0-29DA-B690-67D7-3BEC1C9EEE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0282" y="4298809"/>
            <a:ext cx="2128917" cy="11068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116953-2291-6D21-F9EF-2D58D9AE108C}"/>
              </a:ext>
            </a:extLst>
          </p:cNvPr>
          <p:cNvSpPr txBox="1"/>
          <p:nvPr/>
        </p:nvSpPr>
        <p:spPr>
          <a:xfrm>
            <a:off x="9021452" y="4581230"/>
            <a:ext cx="2407534" cy="427681"/>
          </a:xfrm>
          <a:prstGeom prst="rect">
            <a:avLst/>
          </a:prstGeom>
          <a:noFill/>
        </p:spPr>
        <p:txBody>
          <a:bodyPr wrap="square" rtlCol="0">
            <a:spAutoFit/>
          </a:bodyPr>
          <a:lstStyle/>
          <a:p>
            <a:pPr>
              <a:lnSpc>
                <a:spcPct val="120000"/>
              </a:lnSpc>
            </a:pPr>
            <a:r>
              <a:rPr lang="en-US" sz="2000" dirty="0">
                <a:solidFill>
                  <a:schemeClr val="tx1"/>
                </a:solidFill>
              </a:rPr>
              <a:t>GPU Throttling</a:t>
            </a:r>
          </a:p>
        </p:txBody>
      </p:sp>
      <p:sp>
        <p:nvSpPr>
          <p:cNvPr id="11" name="TextBox 10">
            <a:extLst>
              <a:ext uri="{FF2B5EF4-FFF2-40B4-BE49-F238E27FC236}">
                <a16:creationId xmlns:a16="http://schemas.microsoft.com/office/drawing/2014/main" id="{53409AFA-5013-26BE-5C5A-0D535BEEE1FA}"/>
              </a:ext>
            </a:extLst>
          </p:cNvPr>
          <p:cNvSpPr txBox="1"/>
          <p:nvPr/>
        </p:nvSpPr>
        <p:spPr>
          <a:xfrm rot="19364202">
            <a:off x="5854378" y="1425370"/>
            <a:ext cx="1409090" cy="360612"/>
          </a:xfrm>
          <a:prstGeom prst="rect">
            <a:avLst/>
          </a:prstGeom>
          <a:noFill/>
        </p:spPr>
        <p:txBody>
          <a:bodyPr wrap="square" rtlCol="0">
            <a:spAutoFit/>
          </a:bodyPr>
          <a:lstStyle/>
          <a:p>
            <a:pPr algn="l">
              <a:lnSpc>
                <a:spcPct val="120000"/>
              </a:lnSpc>
            </a:pPr>
            <a:r>
              <a:rPr lang="en-US" sz="1600" dirty="0">
                <a:solidFill>
                  <a:schemeClr val="tx1"/>
                </a:solidFill>
              </a:rPr>
              <a:t>Using CSS</a:t>
            </a:r>
          </a:p>
        </p:txBody>
      </p:sp>
    </p:spTree>
    <p:extLst>
      <p:ext uri="{BB962C8B-B14F-4D97-AF65-F5344CB8AC3E}">
        <p14:creationId xmlns:p14="http://schemas.microsoft.com/office/powerpoint/2010/main" val="17209444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1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2" grpId="0"/>
      <p:bldP spid="17" grpId="0" animBg="1"/>
      <p:bldP spid="23" grpId="0" animBg="1"/>
      <p:bldP spid="36" grpId="0" animBg="1"/>
      <p:bldP spid="39" grpId="0" animBg="1"/>
      <p:bldP spid="40" grpId="0"/>
      <p:bldP spid="41" grpId="0" animBg="1"/>
      <p:bldP spid="42" grpId="0" animBg="1"/>
      <p:bldP spid="92" grpId="0"/>
      <p:bldP spid="93" grpId="0"/>
      <p:bldP spid="110" grpId="0" animBg="1"/>
      <p:bldP spid="111" grpId="0" animBg="1"/>
      <p:bldP spid="4"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t>Pixel stealing attack in Chrome - Results</a:t>
            </a:r>
          </a:p>
        </p:txBody>
      </p:sp>
      <p:sp>
        <p:nvSpPr>
          <p:cNvPr id="3" name="Slide Number Placeholder 2">
            <a:extLst>
              <a:ext uri="{FF2B5EF4-FFF2-40B4-BE49-F238E27FC236}">
                <a16:creationId xmlns:a16="http://schemas.microsoft.com/office/drawing/2014/main" id="{5188FD36-F7EC-685C-1EAA-36E9E8E5EB2E}"/>
              </a:ext>
            </a:extLst>
          </p:cNvPr>
          <p:cNvSpPr>
            <a:spLocks noGrp="1"/>
          </p:cNvSpPr>
          <p:nvPr>
            <p:ph type="sldNum" sz="quarter" idx="11"/>
          </p:nvPr>
        </p:nvSpPr>
        <p:spPr/>
        <p:txBody>
          <a:bodyPr/>
          <a:lstStyle/>
          <a:p>
            <a:fld id="{9066BD3C-C2EC-A74E-8316-E301C79C5E28}" type="slidenum">
              <a:rPr lang="en-US" smtClean="0"/>
              <a:t>13</a:t>
            </a:fld>
            <a:endParaRPr lang="en-US"/>
          </a:p>
        </p:txBody>
      </p:sp>
      <p:pic>
        <p:nvPicPr>
          <p:cNvPr id="8" name="Google Shape;85;p16" descr="A logo of a google chrome&#10;&#10;Description automatically generated">
            <a:extLst>
              <a:ext uri="{FF2B5EF4-FFF2-40B4-BE49-F238E27FC236}">
                <a16:creationId xmlns:a16="http://schemas.microsoft.com/office/drawing/2014/main" id="{C7546DA0-CF89-8570-F4F3-A2240159A2E7}"/>
              </a:ext>
            </a:extLst>
          </p:cNvPr>
          <p:cNvPicPr preferRelativeResize="0"/>
          <p:nvPr/>
        </p:nvPicPr>
        <p:blipFill>
          <a:blip r:embed="rId3">
            <a:alphaModFix/>
          </a:blip>
          <a:stretch>
            <a:fillRect/>
          </a:stretch>
        </p:blipFill>
        <p:spPr>
          <a:xfrm>
            <a:off x="11471564" y="6562"/>
            <a:ext cx="720436" cy="714652"/>
          </a:xfrm>
          <a:prstGeom prst="rect">
            <a:avLst/>
          </a:prstGeom>
          <a:noFill/>
          <a:ln>
            <a:noFill/>
          </a:ln>
        </p:spPr>
      </p:pic>
      <p:pic>
        <p:nvPicPr>
          <p:cNvPr id="11" name="Picture 10">
            <a:extLst>
              <a:ext uri="{FF2B5EF4-FFF2-40B4-BE49-F238E27FC236}">
                <a16:creationId xmlns:a16="http://schemas.microsoft.com/office/drawing/2014/main" id="{D86FF576-4D11-F114-F06F-0587E4ED7B2D}"/>
              </a:ext>
            </a:extLst>
          </p:cNvPr>
          <p:cNvPicPr>
            <a:picLocks noChangeAspect="1"/>
          </p:cNvPicPr>
          <p:nvPr/>
        </p:nvPicPr>
        <p:blipFill>
          <a:blip r:embed="rId4"/>
          <a:stretch>
            <a:fillRect/>
          </a:stretch>
        </p:blipFill>
        <p:spPr>
          <a:xfrm>
            <a:off x="302166" y="1076016"/>
            <a:ext cx="11099671" cy="1354987"/>
          </a:xfrm>
          <a:prstGeom prst="rect">
            <a:avLst/>
          </a:prstGeom>
        </p:spPr>
      </p:pic>
      <p:pic>
        <p:nvPicPr>
          <p:cNvPr id="5" name="Picture 4" descr="A computer with a colorful screen&#10;&#10;Description automatically generated">
            <a:extLst>
              <a:ext uri="{FF2B5EF4-FFF2-40B4-BE49-F238E27FC236}">
                <a16:creationId xmlns:a16="http://schemas.microsoft.com/office/drawing/2014/main" id="{C56DC163-5326-9FFA-679C-DA3F38385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3919" y="2609487"/>
            <a:ext cx="2314898" cy="1354987"/>
          </a:xfrm>
          <a:prstGeom prst="rect">
            <a:avLst/>
          </a:prstGeom>
        </p:spPr>
      </p:pic>
      <p:pic>
        <p:nvPicPr>
          <p:cNvPr id="7" name="Picture 6" descr="A close-up of a computer&#10;&#10;Description automatically generated">
            <a:extLst>
              <a:ext uri="{FF2B5EF4-FFF2-40B4-BE49-F238E27FC236}">
                <a16:creationId xmlns:a16="http://schemas.microsoft.com/office/drawing/2014/main" id="{D42DB87D-D0FB-404E-3A2D-08E166498C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8631" y="2491596"/>
            <a:ext cx="2314898" cy="1407458"/>
          </a:xfrm>
          <a:prstGeom prst="rect">
            <a:avLst/>
          </a:prstGeom>
        </p:spPr>
      </p:pic>
      <p:pic>
        <p:nvPicPr>
          <p:cNvPr id="13" name="Picture 12" descr="A close up of a phone&#10;&#10;Description automatically generated">
            <a:extLst>
              <a:ext uri="{FF2B5EF4-FFF2-40B4-BE49-F238E27FC236}">
                <a16:creationId xmlns:a16="http://schemas.microsoft.com/office/drawing/2014/main" id="{752994D8-D641-E291-BD05-32EE50099D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3933" y="4142957"/>
            <a:ext cx="947361" cy="2691367"/>
          </a:xfrm>
          <a:prstGeom prst="rect">
            <a:avLst/>
          </a:prstGeom>
        </p:spPr>
      </p:pic>
      <p:pic>
        <p:nvPicPr>
          <p:cNvPr id="15" name="Picture 14" descr="A back of a black smartphone&#10;&#10;Description automatically generated">
            <a:extLst>
              <a:ext uri="{FF2B5EF4-FFF2-40B4-BE49-F238E27FC236}">
                <a16:creationId xmlns:a16="http://schemas.microsoft.com/office/drawing/2014/main" id="{EB7F5762-6941-8E41-C935-8503FAF56D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4403" y="4142957"/>
            <a:ext cx="938049" cy="2691367"/>
          </a:xfrm>
          <a:prstGeom prst="rect">
            <a:avLst/>
          </a:prstGeom>
        </p:spPr>
      </p:pic>
      <p:sp>
        <p:nvSpPr>
          <p:cNvPr id="19" name="TextBox 18">
            <a:extLst>
              <a:ext uri="{FF2B5EF4-FFF2-40B4-BE49-F238E27FC236}">
                <a16:creationId xmlns:a16="http://schemas.microsoft.com/office/drawing/2014/main" id="{75585AEC-5244-9B39-73D3-6B37AC34B5A3}"/>
              </a:ext>
            </a:extLst>
          </p:cNvPr>
          <p:cNvSpPr txBox="1"/>
          <p:nvPr/>
        </p:nvSpPr>
        <p:spPr>
          <a:xfrm>
            <a:off x="302166" y="3195325"/>
            <a:ext cx="6536153" cy="2630144"/>
          </a:xfrm>
          <a:prstGeom prst="rect">
            <a:avLst/>
          </a:prstGeom>
          <a:noFill/>
        </p:spPr>
        <p:txBody>
          <a:bodyPr wrap="square">
            <a:spAutoFit/>
          </a:bodyPr>
          <a:lstStyle/>
          <a:p>
            <a:pPr marL="342900" indent="-342900" algn="l">
              <a:lnSpc>
                <a:spcPct val="120000"/>
              </a:lnSpc>
              <a:buFont typeface="Arial" panose="020B0604020202020204" pitchFamily="34" charset="0"/>
              <a:buChar char="•"/>
            </a:pPr>
            <a:r>
              <a:rPr lang="en-US" b="1" dirty="0">
                <a:solidFill>
                  <a:srgbClr val="C00000"/>
                </a:solidFill>
              </a:rPr>
              <a:t>Works on: </a:t>
            </a:r>
            <a:r>
              <a:rPr lang="en-US" dirty="0">
                <a:solidFill>
                  <a:srgbClr val="C00000"/>
                </a:solidFill>
              </a:rPr>
              <a:t>Laptops, Phones with integrated GPUs and desktops with discrete GPUs.</a:t>
            </a:r>
          </a:p>
          <a:p>
            <a:pPr marL="342900" indent="-342900" algn="l">
              <a:lnSpc>
                <a:spcPct val="120000"/>
              </a:lnSpc>
              <a:buFont typeface="Arial" panose="020B0604020202020204" pitchFamily="34" charset="0"/>
              <a:buChar char="•"/>
            </a:pPr>
            <a:r>
              <a:rPr lang="en-US" b="1" dirty="0">
                <a:solidFill>
                  <a:schemeClr val="accent4">
                    <a:lumMod val="75000"/>
                  </a:schemeClr>
                </a:solidFill>
              </a:rPr>
              <a:t>Time to steal a pixel: </a:t>
            </a:r>
            <a:r>
              <a:rPr lang="en-US" dirty="0">
                <a:solidFill>
                  <a:schemeClr val="accent4">
                    <a:lumMod val="75000"/>
                  </a:schemeClr>
                </a:solidFill>
              </a:rPr>
              <a:t>10-20 sec</a:t>
            </a:r>
          </a:p>
          <a:p>
            <a:pPr marL="342900" indent="-342900" algn="l">
              <a:lnSpc>
                <a:spcPct val="120000"/>
              </a:lnSpc>
              <a:buFont typeface="Arial" panose="020B0604020202020204" pitchFamily="34" charset="0"/>
              <a:buChar char="•"/>
            </a:pPr>
            <a:r>
              <a:rPr lang="en-US" b="1" dirty="0">
                <a:solidFill>
                  <a:srgbClr val="0A84FF"/>
                </a:solidFill>
              </a:rPr>
              <a:t>Accuracy:</a:t>
            </a:r>
            <a:r>
              <a:rPr lang="en-US" dirty="0">
                <a:solidFill>
                  <a:srgbClr val="0A84FF"/>
                </a:solidFill>
              </a:rPr>
              <a:t> 60-80%</a:t>
            </a:r>
          </a:p>
        </p:txBody>
      </p:sp>
      <p:pic>
        <p:nvPicPr>
          <p:cNvPr id="6" name="Picture 5" descr="A close-up of a computer fan&#10;&#10;Description automatically generated">
            <a:extLst>
              <a:ext uri="{FF2B5EF4-FFF2-40B4-BE49-F238E27FC236}">
                <a16:creationId xmlns:a16="http://schemas.microsoft.com/office/drawing/2014/main" id="{06587E42-8C10-63FE-E2AF-2529A2F1A7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4946" y="4496698"/>
            <a:ext cx="2489431" cy="2283638"/>
          </a:xfrm>
          <a:prstGeom prst="rect">
            <a:avLst/>
          </a:prstGeom>
        </p:spPr>
      </p:pic>
      <p:sp>
        <p:nvSpPr>
          <p:cNvPr id="4" name="TextBox 3">
            <a:extLst>
              <a:ext uri="{FF2B5EF4-FFF2-40B4-BE49-F238E27FC236}">
                <a16:creationId xmlns:a16="http://schemas.microsoft.com/office/drawing/2014/main" id="{1090A29B-4D9F-257C-A716-0903D64F0612}"/>
              </a:ext>
            </a:extLst>
          </p:cNvPr>
          <p:cNvSpPr txBox="1"/>
          <p:nvPr/>
        </p:nvSpPr>
        <p:spPr>
          <a:xfrm>
            <a:off x="182880" y="2431003"/>
            <a:ext cx="1433406" cy="494751"/>
          </a:xfrm>
          <a:prstGeom prst="rect">
            <a:avLst/>
          </a:prstGeom>
          <a:noFill/>
        </p:spPr>
        <p:txBody>
          <a:bodyPr wrap="square" rtlCol="0">
            <a:spAutoFit/>
          </a:bodyPr>
          <a:lstStyle/>
          <a:p>
            <a:pPr>
              <a:lnSpc>
                <a:spcPct val="120000"/>
              </a:lnSpc>
            </a:pPr>
            <a:r>
              <a:rPr lang="en-US" sz="2400" dirty="0">
                <a:solidFill>
                  <a:schemeClr val="tx1"/>
                </a:solidFill>
              </a:rPr>
              <a:t>Original</a:t>
            </a:r>
          </a:p>
        </p:txBody>
      </p:sp>
    </p:spTree>
    <p:extLst>
      <p:ext uri="{BB962C8B-B14F-4D97-AF65-F5344CB8AC3E}">
        <p14:creationId xmlns:p14="http://schemas.microsoft.com/office/powerpoint/2010/main" val="638231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History sniffing attack in Safari</a:t>
            </a:r>
            <a:endParaRPr lang="en-US" dirty="0"/>
          </a:p>
        </p:txBody>
      </p:sp>
      <p:sp>
        <p:nvSpPr>
          <p:cNvPr id="3" name="Slide Number Placeholder 2">
            <a:extLst>
              <a:ext uri="{FF2B5EF4-FFF2-40B4-BE49-F238E27FC236}">
                <a16:creationId xmlns:a16="http://schemas.microsoft.com/office/drawing/2014/main" id="{AB035912-2B75-62F3-9ADB-20C82E38CD83}"/>
              </a:ext>
            </a:extLst>
          </p:cNvPr>
          <p:cNvSpPr>
            <a:spLocks noGrp="1"/>
          </p:cNvSpPr>
          <p:nvPr>
            <p:ph type="sldNum" sz="quarter" idx="11"/>
          </p:nvPr>
        </p:nvSpPr>
        <p:spPr/>
        <p:txBody>
          <a:bodyPr/>
          <a:lstStyle/>
          <a:p>
            <a:fld id="{9066BD3C-C2EC-A74E-8316-E301C79C5E28}" type="slidenum">
              <a:rPr lang="en-US" smtClean="0"/>
              <a:t>14</a:t>
            </a:fld>
            <a:endParaRPr lang="en-US"/>
          </a:p>
        </p:txBody>
      </p:sp>
      <p:pic>
        <p:nvPicPr>
          <p:cNvPr id="4" name="Picture 3" descr="A blue compass with a red point&#10;&#10;Description automatically generated">
            <a:extLst>
              <a:ext uri="{FF2B5EF4-FFF2-40B4-BE49-F238E27FC236}">
                <a16:creationId xmlns:a16="http://schemas.microsoft.com/office/drawing/2014/main" id="{186C6734-0A65-2319-A130-680E08995C0A}"/>
              </a:ext>
            </a:extLst>
          </p:cNvPr>
          <p:cNvPicPr>
            <a:picLocks noChangeAspect="1"/>
          </p:cNvPicPr>
          <p:nvPr/>
        </p:nvPicPr>
        <p:blipFill>
          <a:blip r:embed="rId3"/>
          <a:stretch>
            <a:fillRect/>
          </a:stretch>
        </p:blipFill>
        <p:spPr>
          <a:xfrm>
            <a:off x="11466556" y="0"/>
            <a:ext cx="716027" cy="711112"/>
          </a:xfrm>
          <a:prstGeom prst="rect">
            <a:avLst/>
          </a:prstGeom>
        </p:spPr>
      </p:pic>
      <p:sp>
        <p:nvSpPr>
          <p:cNvPr id="6" name="TextBox 5">
            <a:extLst>
              <a:ext uri="{FF2B5EF4-FFF2-40B4-BE49-F238E27FC236}">
                <a16:creationId xmlns:a16="http://schemas.microsoft.com/office/drawing/2014/main" id="{03D8FA30-F68E-F2C1-0587-107930FA265D}"/>
              </a:ext>
            </a:extLst>
          </p:cNvPr>
          <p:cNvSpPr txBox="1"/>
          <p:nvPr/>
        </p:nvSpPr>
        <p:spPr>
          <a:xfrm>
            <a:off x="368135" y="914400"/>
            <a:ext cx="9856520" cy="5215467"/>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dirty="0">
                <a:solidFill>
                  <a:srgbClr val="C00000"/>
                </a:solidFill>
              </a:rPr>
              <a:t>Safari does not serve cookies across </a:t>
            </a:r>
            <a:r>
              <a:rPr lang="en-US" dirty="0" err="1">
                <a:solidFill>
                  <a:srgbClr val="C00000"/>
                </a:solidFill>
              </a:rPr>
              <a:t>iframes</a:t>
            </a:r>
            <a:endParaRPr lang="en-US" dirty="0">
              <a:solidFill>
                <a:srgbClr val="C00000"/>
              </a:solidFill>
            </a:endParaRPr>
          </a:p>
          <a:p>
            <a:pPr marL="342900" indent="-342900" algn="l">
              <a:lnSpc>
                <a:spcPct val="120000"/>
              </a:lnSpc>
              <a:buFont typeface="Arial" panose="020B0604020202020204" pitchFamily="34" charset="0"/>
              <a:buChar char="•"/>
            </a:pPr>
            <a:r>
              <a:rPr lang="en-US" dirty="0">
                <a:solidFill>
                  <a:schemeClr val="accent4">
                    <a:lumMod val="75000"/>
                  </a:schemeClr>
                </a:solidFill>
              </a:rPr>
              <a:t>Countermeasure to Pixel Stealing</a:t>
            </a:r>
          </a:p>
          <a:p>
            <a:pPr marL="800100" lvl="1" indent="-342900" algn="l">
              <a:lnSpc>
                <a:spcPct val="120000"/>
              </a:lnSpc>
              <a:buFont typeface="Arial" panose="020B0604020202020204" pitchFamily="34" charset="0"/>
              <a:buChar char="•"/>
            </a:pPr>
            <a:r>
              <a:rPr lang="en-US" dirty="0">
                <a:solidFill>
                  <a:schemeClr val="accent4">
                    <a:lumMod val="75000"/>
                  </a:schemeClr>
                </a:solidFill>
              </a:rPr>
              <a:t>Can’t steal what is already public</a:t>
            </a:r>
          </a:p>
          <a:p>
            <a:pPr marL="342900" indent="-342900" algn="l">
              <a:lnSpc>
                <a:spcPct val="120000"/>
              </a:lnSpc>
              <a:buFont typeface="Arial" panose="020B0604020202020204" pitchFamily="34" charset="0"/>
              <a:buChar char="•"/>
            </a:pPr>
            <a:r>
              <a:rPr lang="en-US" dirty="0">
                <a:solidFill>
                  <a:srgbClr val="0A84FF"/>
                </a:solidFill>
              </a:rPr>
              <a:t>Can we steal something?</a:t>
            </a:r>
          </a:p>
          <a:p>
            <a:pPr marL="342900" indent="-342900" algn="l">
              <a:lnSpc>
                <a:spcPct val="120000"/>
              </a:lnSpc>
              <a:buFont typeface="Arial" panose="020B0604020202020204" pitchFamily="34" charset="0"/>
              <a:buChar char="•"/>
            </a:pPr>
            <a:r>
              <a:rPr lang="en-US" dirty="0">
                <a:solidFill>
                  <a:schemeClr val="accent1">
                    <a:lumMod val="75000"/>
                  </a:schemeClr>
                </a:solidFill>
              </a:rPr>
              <a:t>Users’ Browsing History</a:t>
            </a:r>
          </a:p>
          <a:p>
            <a:pPr marL="342900" indent="-342900" algn="l">
              <a:lnSpc>
                <a:spcPct val="120000"/>
              </a:lnSpc>
              <a:buFont typeface="Arial" panose="020B0604020202020204" pitchFamily="34" charset="0"/>
              <a:buChar char="•"/>
            </a:pPr>
            <a:r>
              <a:rPr lang="en-US" dirty="0" err="1">
                <a:solidFill>
                  <a:schemeClr val="accent6">
                    <a:lumMod val="75000"/>
                  </a:schemeClr>
                </a:solidFill>
              </a:rPr>
              <a:t>attacker.com</a:t>
            </a:r>
            <a:r>
              <a:rPr lang="en-US" dirty="0">
                <a:solidFill>
                  <a:schemeClr val="accent6">
                    <a:lumMod val="75000"/>
                  </a:schemeClr>
                </a:solidFill>
              </a:rPr>
              <a:t> embeds links (&lt;a&gt;)</a:t>
            </a:r>
          </a:p>
          <a:p>
            <a:pPr marL="342900" indent="-342900" algn="l">
              <a:lnSpc>
                <a:spcPct val="120000"/>
              </a:lnSpc>
              <a:buFont typeface="Arial" panose="020B0604020202020204" pitchFamily="34" charset="0"/>
              <a:buChar char="•"/>
            </a:pPr>
            <a:r>
              <a:rPr lang="en-US" dirty="0">
                <a:solidFill>
                  <a:schemeClr val="accent3">
                    <a:lumMod val="75000"/>
                  </a:schemeClr>
                </a:solidFill>
              </a:rPr>
              <a:t>Isolate a pixel and perform Pixel Stealing</a:t>
            </a:r>
            <a:endParaRPr lang="en-US" b="1" dirty="0">
              <a:solidFill>
                <a:schemeClr val="accent3">
                  <a:lumMod val="75000"/>
                </a:schemeClr>
              </a:solidFill>
            </a:endParaRPr>
          </a:p>
          <a:p>
            <a:pPr marL="342900" indent="-342900" algn="l">
              <a:lnSpc>
                <a:spcPct val="120000"/>
              </a:lnSpc>
              <a:buFont typeface="Arial" panose="020B0604020202020204" pitchFamily="34" charset="0"/>
              <a:buChar char="•"/>
            </a:pPr>
            <a:r>
              <a:rPr lang="en-US" b="1" dirty="0">
                <a:solidFill>
                  <a:schemeClr val="accent2">
                    <a:lumMod val="75000"/>
                  </a:schemeClr>
                </a:solidFill>
              </a:rPr>
              <a:t>Works on: </a:t>
            </a:r>
            <a:r>
              <a:rPr lang="en-US" dirty="0">
                <a:solidFill>
                  <a:schemeClr val="accent2">
                    <a:lumMod val="75000"/>
                  </a:schemeClr>
                </a:solidFill>
              </a:rPr>
              <a:t>M1, M2 MacBook Air and iPhone 12, 13</a:t>
            </a:r>
          </a:p>
          <a:p>
            <a:pPr marL="342900" indent="-342900" algn="l">
              <a:lnSpc>
                <a:spcPct val="120000"/>
              </a:lnSpc>
              <a:buFont typeface="Arial" panose="020B0604020202020204" pitchFamily="34" charset="0"/>
              <a:buChar char="•"/>
            </a:pPr>
            <a:r>
              <a:rPr lang="en-US" b="1" dirty="0">
                <a:solidFill>
                  <a:schemeClr val="tx1">
                    <a:lumMod val="85000"/>
                    <a:lumOff val="15000"/>
                  </a:schemeClr>
                </a:solidFill>
              </a:rPr>
              <a:t>Time to recover per link: </a:t>
            </a:r>
            <a:r>
              <a:rPr lang="en-US" dirty="0">
                <a:solidFill>
                  <a:schemeClr val="tx1">
                    <a:lumMod val="85000"/>
                    <a:lumOff val="15000"/>
                  </a:schemeClr>
                </a:solidFill>
              </a:rPr>
              <a:t>200-250 seconds</a:t>
            </a:r>
          </a:p>
          <a:p>
            <a:pPr marL="342900" indent="-342900" algn="l">
              <a:lnSpc>
                <a:spcPct val="120000"/>
              </a:lnSpc>
              <a:buFont typeface="Arial" panose="020B0604020202020204" pitchFamily="34" charset="0"/>
              <a:buChar char="•"/>
            </a:pPr>
            <a:r>
              <a:rPr lang="en-US" b="1" dirty="0">
                <a:solidFill>
                  <a:schemeClr val="accent5">
                    <a:lumMod val="75000"/>
                  </a:schemeClr>
                </a:solidFill>
              </a:rPr>
              <a:t>Accuracy:</a:t>
            </a:r>
            <a:r>
              <a:rPr lang="en-US" dirty="0">
                <a:solidFill>
                  <a:schemeClr val="accent5">
                    <a:lumMod val="75000"/>
                  </a:schemeClr>
                </a:solidFill>
              </a:rPr>
              <a:t> 90-100%</a:t>
            </a:r>
          </a:p>
        </p:txBody>
      </p:sp>
      <p:pic>
        <p:nvPicPr>
          <p:cNvPr id="7170" name="Picture 2" descr="iPhone 12 PNG transparent image download, size: 1598x1598px">
            <a:extLst>
              <a:ext uri="{FF2B5EF4-FFF2-40B4-BE49-F238E27FC236}">
                <a16:creationId xmlns:a16="http://schemas.microsoft.com/office/drawing/2014/main" id="{0EACD5B7-F1CE-4A86-C065-44F03FD74F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2544" y="4851943"/>
            <a:ext cx="1702527" cy="17025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mputer with a colorful screen&#10;&#10;Description automatically generated">
            <a:extLst>
              <a:ext uri="{FF2B5EF4-FFF2-40B4-BE49-F238E27FC236}">
                <a16:creationId xmlns:a16="http://schemas.microsoft.com/office/drawing/2014/main" id="{E86E203F-BF55-F715-B2CE-5C06715F2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4320" y="5582389"/>
            <a:ext cx="2168080" cy="1269049"/>
          </a:xfrm>
          <a:prstGeom prst="rect">
            <a:avLst/>
          </a:prstGeom>
        </p:spPr>
      </p:pic>
      <p:pic>
        <p:nvPicPr>
          <p:cNvPr id="12" name="Picture 11" descr="A close-up of a computer&#10;&#10;Description automatically generated">
            <a:extLst>
              <a:ext uri="{FF2B5EF4-FFF2-40B4-BE49-F238E27FC236}">
                <a16:creationId xmlns:a16="http://schemas.microsoft.com/office/drawing/2014/main" id="{9F959205-4C28-F09A-4803-ACD0016D0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1436" y="5192050"/>
            <a:ext cx="2372718" cy="1442613"/>
          </a:xfrm>
          <a:prstGeom prst="rect">
            <a:avLst/>
          </a:prstGeom>
        </p:spPr>
      </p:pic>
      <p:pic>
        <p:nvPicPr>
          <p:cNvPr id="14" name="Picture 13" descr="A close-up of a logo&#10;&#10;Description automatically generated">
            <a:extLst>
              <a:ext uri="{FF2B5EF4-FFF2-40B4-BE49-F238E27FC236}">
                <a16:creationId xmlns:a16="http://schemas.microsoft.com/office/drawing/2014/main" id="{AA39E3E5-849B-0680-8E06-AB877FA2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4824" y="2454182"/>
            <a:ext cx="3842856" cy="1695582"/>
          </a:xfrm>
          <a:prstGeom prst="rect">
            <a:avLst/>
          </a:prstGeom>
        </p:spPr>
      </p:pic>
      <p:pic>
        <p:nvPicPr>
          <p:cNvPr id="16" name="Picture 15" descr="A close up of a logo&#10;&#10;Description automatically generated">
            <a:extLst>
              <a:ext uri="{FF2B5EF4-FFF2-40B4-BE49-F238E27FC236}">
                <a16:creationId xmlns:a16="http://schemas.microsoft.com/office/drawing/2014/main" id="{9D32985D-07A8-84A2-22FB-00F101C2F9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4824" y="2459441"/>
            <a:ext cx="3769041" cy="1685064"/>
          </a:xfrm>
          <a:prstGeom prst="rect">
            <a:avLst/>
          </a:prstGeom>
        </p:spPr>
      </p:pic>
      <p:grpSp>
        <p:nvGrpSpPr>
          <p:cNvPr id="19" name="Group 18">
            <a:extLst>
              <a:ext uri="{FF2B5EF4-FFF2-40B4-BE49-F238E27FC236}">
                <a16:creationId xmlns:a16="http://schemas.microsoft.com/office/drawing/2014/main" id="{3E205CD2-570C-3237-219E-FC1BC9FE831F}"/>
              </a:ext>
            </a:extLst>
          </p:cNvPr>
          <p:cNvGrpSpPr/>
          <p:nvPr/>
        </p:nvGrpSpPr>
        <p:grpSpPr>
          <a:xfrm>
            <a:off x="7977953" y="597165"/>
            <a:ext cx="2130552" cy="1989904"/>
            <a:chOff x="7977953" y="597165"/>
            <a:chExt cx="1989904" cy="1989904"/>
          </a:xfrm>
        </p:grpSpPr>
        <p:pic>
          <p:nvPicPr>
            <p:cNvPr id="7" name="Graphic 6" descr="Browser window with solid fill">
              <a:extLst>
                <a:ext uri="{FF2B5EF4-FFF2-40B4-BE49-F238E27FC236}">
                  <a16:creationId xmlns:a16="http://schemas.microsoft.com/office/drawing/2014/main" id="{B1F4945D-79C4-991E-1AFB-24F1637690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77953" y="597165"/>
              <a:ext cx="1989904" cy="1989904"/>
            </a:xfrm>
            <a:prstGeom prst="rect">
              <a:avLst/>
            </a:prstGeom>
          </p:spPr>
        </p:pic>
        <p:pic>
          <p:nvPicPr>
            <p:cNvPr id="10" name="Google Shape;85;p16" descr="A logo of a google chrome&#10;&#10;Description automatically generated">
              <a:extLst>
                <a:ext uri="{FF2B5EF4-FFF2-40B4-BE49-F238E27FC236}">
                  <a16:creationId xmlns:a16="http://schemas.microsoft.com/office/drawing/2014/main" id="{21DB7B35-D79C-C6B7-CB92-CDA12A6E1827}"/>
                </a:ext>
              </a:extLst>
            </p:cNvPr>
            <p:cNvPicPr preferRelativeResize="0"/>
            <p:nvPr/>
          </p:nvPicPr>
          <p:blipFill>
            <a:blip r:embed="rId11">
              <a:alphaModFix/>
            </a:blip>
            <a:stretch>
              <a:fillRect/>
            </a:stretch>
          </p:blipFill>
          <p:spPr>
            <a:xfrm>
              <a:off x="8138935" y="944643"/>
              <a:ext cx="274320" cy="274320"/>
            </a:xfrm>
            <a:prstGeom prst="rect">
              <a:avLst/>
            </a:prstGeom>
            <a:noFill/>
            <a:ln>
              <a:noFill/>
            </a:ln>
          </p:spPr>
        </p:pic>
      </p:grpSp>
      <p:sp>
        <p:nvSpPr>
          <p:cNvPr id="11" name="TextBox 10">
            <a:extLst>
              <a:ext uri="{FF2B5EF4-FFF2-40B4-BE49-F238E27FC236}">
                <a16:creationId xmlns:a16="http://schemas.microsoft.com/office/drawing/2014/main" id="{2ECCE5A2-2186-9EC3-5A02-B4A677E51C06}"/>
              </a:ext>
            </a:extLst>
          </p:cNvPr>
          <p:cNvSpPr txBox="1"/>
          <p:nvPr/>
        </p:nvSpPr>
        <p:spPr>
          <a:xfrm>
            <a:off x="8277810" y="1287886"/>
            <a:ext cx="1383496" cy="726546"/>
          </a:xfrm>
          <a:prstGeom prst="rect">
            <a:avLst/>
          </a:prstGeom>
          <a:noFill/>
        </p:spPr>
        <p:txBody>
          <a:bodyPr wrap="square" rtlCol="0">
            <a:spAutoFit/>
          </a:bodyPr>
          <a:lstStyle/>
          <a:p>
            <a:pPr algn="l">
              <a:lnSpc>
                <a:spcPct val="120000"/>
              </a:lnSpc>
            </a:pPr>
            <a:r>
              <a:rPr lang="en-US" sz="1800" dirty="0">
                <a:solidFill>
                  <a:schemeClr val="tx1"/>
                </a:solidFill>
              </a:rPr>
              <a:t>Welcome,</a:t>
            </a:r>
          </a:p>
          <a:p>
            <a:pPr algn="l">
              <a:lnSpc>
                <a:spcPct val="120000"/>
              </a:lnSpc>
            </a:pPr>
            <a:r>
              <a:rPr lang="en-US" sz="1800" dirty="0" err="1">
                <a:solidFill>
                  <a:schemeClr val="tx1"/>
                </a:solidFill>
              </a:rPr>
              <a:t>Hritvik</a:t>
            </a:r>
            <a:endParaRPr lang="en-US" sz="1800" dirty="0">
              <a:solidFill>
                <a:schemeClr val="tx1"/>
              </a:solidFill>
            </a:endParaRPr>
          </a:p>
        </p:txBody>
      </p:sp>
      <p:pic>
        <p:nvPicPr>
          <p:cNvPr id="1026" name="Picture 2">
            <a:extLst>
              <a:ext uri="{FF2B5EF4-FFF2-40B4-BE49-F238E27FC236}">
                <a16:creationId xmlns:a16="http://schemas.microsoft.com/office/drawing/2014/main" id="{1AD5952E-85B3-F416-08DB-C09329BC6B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28929" y="1648941"/>
            <a:ext cx="455151" cy="4551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F00139B-3B78-1248-5999-049C570F956E}"/>
              </a:ext>
            </a:extLst>
          </p:cNvPr>
          <p:cNvGrpSpPr/>
          <p:nvPr/>
        </p:nvGrpSpPr>
        <p:grpSpPr>
          <a:xfrm>
            <a:off x="9966562" y="597165"/>
            <a:ext cx="2134318" cy="1989904"/>
            <a:chOff x="9966562" y="597165"/>
            <a:chExt cx="2134318" cy="1989904"/>
          </a:xfrm>
        </p:grpSpPr>
        <p:pic>
          <p:nvPicPr>
            <p:cNvPr id="5" name="Graphic 4" descr="Browser window with solid fill">
              <a:extLst>
                <a:ext uri="{FF2B5EF4-FFF2-40B4-BE49-F238E27FC236}">
                  <a16:creationId xmlns:a16="http://schemas.microsoft.com/office/drawing/2014/main" id="{4DA3269E-6302-F7B1-4511-128570757C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66562" y="597165"/>
              <a:ext cx="2134318" cy="1989904"/>
            </a:xfrm>
            <a:prstGeom prst="rect">
              <a:avLst/>
            </a:prstGeom>
          </p:spPr>
        </p:pic>
        <p:pic>
          <p:nvPicPr>
            <p:cNvPr id="9" name="Picture 8" descr="A blue compass with a red point&#10;&#10;Description automatically generated">
              <a:extLst>
                <a:ext uri="{FF2B5EF4-FFF2-40B4-BE49-F238E27FC236}">
                  <a16:creationId xmlns:a16="http://schemas.microsoft.com/office/drawing/2014/main" id="{840C70F2-0A80-76DA-D947-CA5F8708FCA1}"/>
                </a:ext>
              </a:extLst>
            </p:cNvPr>
            <p:cNvPicPr>
              <a:picLocks noChangeAspect="1"/>
            </p:cNvPicPr>
            <p:nvPr/>
          </p:nvPicPr>
          <p:blipFill>
            <a:blip r:embed="rId3"/>
            <a:stretch>
              <a:fillRect/>
            </a:stretch>
          </p:blipFill>
          <p:spPr>
            <a:xfrm>
              <a:off x="10127544" y="960979"/>
              <a:ext cx="274320" cy="272437"/>
            </a:xfrm>
            <a:prstGeom prst="rect">
              <a:avLst/>
            </a:prstGeom>
          </p:spPr>
        </p:pic>
        <p:sp>
          <p:nvSpPr>
            <p:cNvPr id="13" name="TextBox 12">
              <a:extLst>
                <a:ext uri="{FF2B5EF4-FFF2-40B4-BE49-F238E27FC236}">
                  <a16:creationId xmlns:a16="http://schemas.microsoft.com/office/drawing/2014/main" id="{28E8348F-55C3-B260-5413-FC8EC9A840DF}"/>
                </a:ext>
              </a:extLst>
            </p:cNvPr>
            <p:cNvSpPr txBox="1"/>
            <p:nvPr/>
          </p:nvSpPr>
          <p:spPr>
            <a:xfrm>
              <a:off x="10238986" y="1285668"/>
              <a:ext cx="1383496" cy="726546"/>
            </a:xfrm>
            <a:prstGeom prst="rect">
              <a:avLst/>
            </a:prstGeom>
            <a:noFill/>
          </p:spPr>
          <p:txBody>
            <a:bodyPr wrap="square" rtlCol="0">
              <a:spAutoFit/>
            </a:bodyPr>
            <a:lstStyle/>
            <a:p>
              <a:pPr algn="l">
                <a:lnSpc>
                  <a:spcPct val="120000"/>
                </a:lnSpc>
              </a:pPr>
              <a:r>
                <a:rPr lang="en-US" sz="1800" dirty="0">
                  <a:solidFill>
                    <a:schemeClr val="tx1"/>
                  </a:solidFill>
                </a:rPr>
                <a:t>Welcome,</a:t>
              </a:r>
            </a:p>
            <a:p>
              <a:pPr algn="l">
                <a:lnSpc>
                  <a:spcPct val="120000"/>
                </a:lnSpc>
              </a:pPr>
              <a:r>
                <a:rPr lang="en-US" sz="1800" dirty="0">
                  <a:solidFill>
                    <a:schemeClr val="tx1"/>
                  </a:solidFill>
                </a:rPr>
                <a:t>New User</a:t>
              </a:r>
            </a:p>
          </p:txBody>
        </p:sp>
        <p:pic>
          <p:nvPicPr>
            <p:cNvPr id="20" name="Picture 2">
              <a:extLst>
                <a:ext uri="{FF2B5EF4-FFF2-40B4-BE49-F238E27FC236}">
                  <a16:creationId xmlns:a16="http://schemas.microsoft.com/office/drawing/2014/main" id="{4D97032C-50E9-1204-075C-08A0488B00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54532" y="1657163"/>
              <a:ext cx="455151" cy="455151"/>
            </a:xfrm>
            <a:prstGeom prst="rect">
              <a:avLst/>
            </a:prstGeom>
            <a:noFill/>
            <a:extLst>
              <a:ext uri="{909E8E84-426E-40DD-AFC4-6F175D3DCCD1}">
                <a14:hiddenFill xmlns:a14="http://schemas.microsoft.com/office/drawing/2010/main">
                  <a:solidFill>
                    <a:srgbClr val="FFFFFF"/>
                  </a:solidFill>
                </a14:hiddenFill>
              </a:ext>
            </a:extLst>
          </p:spPr>
        </p:pic>
        <p:sp>
          <p:nvSpPr>
            <p:cNvPr id="22" name="Multiply 21">
              <a:extLst>
                <a:ext uri="{FF2B5EF4-FFF2-40B4-BE49-F238E27FC236}">
                  <a16:creationId xmlns:a16="http://schemas.microsoft.com/office/drawing/2014/main" id="{3DDCC497-0DAC-5875-DEA4-3FA176EE6776}"/>
                </a:ext>
              </a:extLst>
            </p:cNvPr>
            <p:cNvSpPr/>
            <p:nvPr/>
          </p:nvSpPr>
          <p:spPr>
            <a:xfrm>
              <a:off x="11264174" y="1557063"/>
              <a:ext cx="633506" cy="600151"/>
            </a:xfrm>
            <a:prstGeom prst="mathMultiply">
              <a:avLst>
                <a:gd name="adj1" fmla="val 13846"/>
              </a:avLst>
            </a:prstGeom>
            <a:solidFill>
              <a:srgbClr val="FF0000"/>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grpSp>
    </p:spTree>
    <p:extLst>
      <p:ext uri="{BB962C8B-B14F-4D97-AF65-F5344CB8AC3E}">
        <p14:creationId xmlns:p14="http://schemas.microsoft.com/office/powerpoint/2010/main" val="13323073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Website Fingerprinting</a:t>
            </a:r>
            <a:endParaRPr lang="en-US" dirty="0"/>
          </a:p>
        </p:txBody>
      </p:sp>
      <p:sp>
        <p:nvSpPr>
          <p:cNvPr id="3" name="Slide Number Placeholder 2">
            <a:extLst>
              <a:ext uri="{FF2B5EF4-FFF2-40B4-BE49-F238E27FC236}">
                <a16:creationId xmlns:a16="http://schemas.microsoft.com/office/drawing/2014/main" id="{AB33DC21-6CAE-8B6E-C6FF-1CA3616861A2}"/>
              </a:ext>
            </a:extLst>
          </p:cNvPr>
          <p:cNvSpPr>
            <a:spLocks noGrp="1"/>
          </p:cNvSpPr>
          <p:nvPr>
            <p:ph type="sldNum" sz="quarter" idx="11"/>
          </p:nvPr>
        </p:nvSpPr>
        <p:spPr/>
        <p:txBody>
          <a:bodyPr/>
          <a:lstStyle/>
          <a:p>
            <a:fld id="{9066BD3C-C2EC-A74E-8316-E301C79C5E28}" type="slidenum">
              <a:rPr lang="en-US" smtClean="0"/>
              <a:t>15</a:t>
            </a:fld>
            <a:endParaRPr lang="en-US"/>
          </a:p>
        </p:txBody>
      </p:sp>
      <p:grpSp>
        <p:nvGrpSpPr>
          <p:cNvPr id="9" name="Group 8">
            <a:extLst>
              <a:ext uri="{FF2B5EF4-FFF2-40B4-BE49-F238E27FC236}">
                <a16:creationId xmlns:a16="http://schemas.microsoft.com/office/drawing/2014/main" id="{203F527F-6CC2-5A72-21C0-0463465DB2B5}"/>
              </a:ext>
            </a:extLst>
          </p:cNvPr>
          <p:cNvGrpSpPr/>
          <p:nvPr/>
        </p:nvGrpSpPr>
        <p:grpSpPr>
          <a:xfrm>
            <a:off x="5648843" y="3572055"/>
            <a:ext cx="6284339" cy="3062370"/>
            <a:chOff x="1733797" y="1179261"/>
            <a:chExt cx="7772400" cy="3592591"/>
          </a:xfrm>
        </p:grpSpPr>
        <p:pic>
          <p:nvPicPr>
            <p:cNvPr id="5" name="Graphic 4">
              <a:extLst>
                <a:ext uri="{FF2B5EF4-FFF2-40B4-BE49-F238E27FC236}">
                  <a16:creationId xmlns:a16="http://schemas.microsoft.com/office/drawing/2014/main" id="{6366A7B2-9037-039F-35B4-E194D97431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3797" y="1629166"/>
              <a:ext cx="7772400" cy="3142686"/>
            </a:xfrm>
            <a:prstGeom prst="rect">
              <a:avLst/>
            </a:prstGeom>
          </p:spPr>
        </p:pic>
        <p:sp>
          <p:nvSpPr>
            <p:cNvPr id="6" name="TextBox 5">
              <a:extLst>
                <a:ext uri="{FF2B5EF4-FFF2-40B4-BE49-F238E27FC236}">
                  <a16:creationId xmlns:a16="http://schemas.microsoft.com/office/drawing/2014/main" id="{12BE8E1B-198B-19AC-BBD2-253903CEE5B5}"/>
                </a:ext>
              </a:extLst>
            </p:cNvPr>
            <p:cNvSpPr txBox="1"/>
            <p:nvPr/>
          </p:nvSpPr>
          <p:spPr>
            <a:xfrm>
              <a:off x="2561932" y="1179261"/>
              <a:ext cx="1864426" cy="501730"/>
            </a:xfrm>
            <a:prstGeom prst="rect">
              <a:avLst/>
            </a:prstGeom>
            <a:noFill/>
          </p:spPr>
          <p:txBody>
            <a:bodyPr wrap="square" rtlCol="0">
              <a:spAutoFit/>
            </a:bodyPr>
            <a:lstStyle/>
            <a:p>
              <a:pPr>
                <a:lnSpc>
                  <a:spcPct val="120000"/>
                </a:lnSpc>
              </a:pPr>
              <a:r>
                <a:rPr lang="en-US" sz="2000" dirty="0" err="1">
                  <a:solidFill>
                    <a:schemeClr val="tx1"/>
                  </a:solidFill>
                </a:rPr>
                <a:t>google.com</a:t>
              </a:r>
              <a:endParaRPr lang="en-US" sz="2000" dirty="0">
                <a:solidFill>
                  <a:schemeClr val="tx1"/>
                </a:solidFill>
              </a:endParaRPr>
            </a:p>
          </p:txBody>
        </p:sp>
        <p:sp>
          <p:nvSpPr>
            <p:cNvPr id="7" name="TextBox 6">
              <a:extLst>
                <a:ext uri="{FF2B5EF4-FFF2-40B4-BE49-F238E27FC236}">
                  <a16:creationId xmlns:a16="http://schemas.microsoft.com/office/drawing/2014/main" id="{D20BEBF4-6342-C1E2-3DF6-E09075BAEBDD}"/>
                </a:ext>
              </a:extLst>
            </p:cNvPr>
            <p:cNvSpPr txBox="1"/>
            <p:nvPr/>
          </p:nvSpPr>
          <p:spPr>
            <a:xfrm>
              <a:off x="4892987" y="1179261"/>
              <a:ext cx="2031090" cy="501730"/>
            </a:xfrm>
            <a:prstGeom prst="rect">
              <a:avLst/>
            </a:prstGeom>
            <a:noFill/>
          </p:spPr>
          <p:txBody>
            <a:bodyPr wrap="square" rtlCol="0">
              <a:spAutoFit/>
            </a:bodyPr>
            <a:lstStyle/>
            <a:p>
              <a:pPr>
                <a:lnSpc>
                  <a:spcPct val="120000"/>
                </a:lnSpc>
              </a:pPr>
              <a:r>
                <a:rPr lang="en-US" sz="2000" dirty="0" err="1">
                  <a:solidFill>
                    <a:schemeClr val="tx1"/>
                  </a:solidFill>
                </a:rPr>
                <a:t>amazon.com</a:t>
              </a:r>
              <a:endParaRPr lang="en-US" sz="2000" dirty="0">
                <a:solidFill>
                  <a:schemeClr val="tx1"/>
                </a:solidFill>
              </a:endParaRPr>
            </a:p>
          </p:txBody>
        </p:sp>
        <p:sp>
          <p:nvSpPr>
            <p:cNvPr id="8" name="TextBox 7">
              <a:extLst>
                <a:ext uri="{FF2B5EF4-FFF2-40B4-BE49-F238E27FC236}">
                  <a16:creationId xmlns:a16="http://schemas.microsoft.com/office/drawing/2014/main" id="{EF20ABAD-8DEE-8C34-A7A7-EB683D4FD6FB}"/>
                </a:ext>
              </a:extLst>
            </p:cNvPr>
            <p:cNvSpPr txBox="1"/>
            <p:nvPr/>
          </p:nvSpPr>
          <p:spPr>
            <a:xfrm>
              <a:off x="7267111" y="1195272"/>
              <a:ext cx="2031090" cy="501730"/>
            </a:xfrm>
            <a:prstGeom prst="rect">
              <a:avLst/>
            </a:prstGeom>
            <a:noFill/>
          </p:spPr>
          <p:txBody>
            <a:bodyPr wrap="square" rtlCol="0">
              <a:spAutoFit/>
            </a:bodyPr>
            <a:lstStyle/>
            <a:p>
              <a:pPr>
                <a:lnSpc>
                  <a:spcPct val="120000"/>
                </a:lnSpc>
              </a:pPr>
              <a:r>
                <a:rPr lang="en-US" sz="2000" dirty="0" err="1">
                  <a:solidFill>
                    <a:schemeClr val="tx1"/>
                  </a:solidFill>
                </a:rPr>
                <a:t>nytimes.com</a:t>
              </a:r>
              <a:endParaRPr lang="en-US" sz="2000" dirty="0">
                <a:solidFill>
                  <a:schemeClr val="tx1"/>
                </a:solidFill>
              </a:endParaRPr>
            </a:p>
          </p:txBody>
        </p:sp>
      </p:grpSp>
      <p:sp>
        <p:nvSpPr>
          <p:cNvPr id="4" name="TextBox 3">
            <a:extLst>
              <a:ext uri="{FF2B5EF4-FFF2-40B4-BE49-F238E27FC236}">
                <a16:creationId xmlns:a16="http://schemas.microsoft.com/office/drawing/2014/main" id="{D66C8D42-26C2-FCDE-168B-7986E10192D7}"/>
              </a:ext>
            </a:extLst>
          </p:cNvPr>
          <p:cNvSpPr txBox="1"/>
          <p:nvPr/>
        </p:nvSpPr>
        <p:spPr>
          <a:xfrm>
            <a:off x="368135" y="914400"/>
            <a:ext cx="10484368" cy="5215467"/>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dirty="0">
                <a:solidFill>
                  <a:srgbClr val="C00000"/>
                </a:solidFill>
              </a:rPr>
              <a:t>macOS provides API measure GPU frequency and power</a:t>
            </a:r>
          </a:p>
          <a:p>
            <a:pPr marL="342900" indent="-342900" algn="l">
              <a:lnSpc>
                <a:spcPct val="120000"/>
              </a:lnSpc>
              <a:buFont typeface="Arial" panose="020B0604020202020204" pitchFamily="34" charset="0"/>
              <a:buChar char="•"/>
            </a:pPr>
            <a:r>
              <a:rPr lang="en-US" dirty="0">
                <a:solidFill>
                  <a:schemeClr val="accent4">
                    <a:lumMod val="75000"/>
                  </a:schemeClr>
                </a:solidFill>
              </a:rPr>
              <a:t>Accessible by unprivileged user </a:t>
            </a:r>
          </a:p>
          <a:p>
            <a:pPr marL="342900" indent="-342900" algn="l">
              <a:lnSpc>
                <a:spcPct val="120000"/>
              </a:lnSpc>
              <a:buFont typeface="Arial" panose="020B0604020202020204" pitchFamily="34" charset="0"/>
              <a:buChar char="•"/>
            </a:pPr>
            <a:r>
              <a:rPr lang="en-US" dirty="0">
                <a:solidFill>
                  <a:srgbClr val="0A84FF"/>
                </a:solidFill>
              </a:rPr>
              <a:t>This is a huge security problem </a:t>
            </a:r>
          </a:p>
          <a:p>
            <a:pPr marL="800100" lvl="1" indent="-342900" algn="l">
              <a:lnSpc>
                <a:spcPct val="120000"/>
              </a:lnSpc>
              <a:buFont typeface="Arial" panose="020B0604020202020204" pitchFamily="34" charset="0"/>
              <a:buChar char="•"/>
            </a:pPr>
            <a:r>
              <a:rPr lang="en-US" dirty="0">
                <a:solidFill>
                  <a:schemeClr val="accent1">
                    <a:lumMod val="75000"/>
                  </a:schemeClr>
                </a:solidFill>
              </a:rPr>
              <a:t>Any random person can read your frequency and power</a:t>
            </a:r>
          </a:p>
          <a:p>
            <a:pPr marL="342900" indent="-342900" algn="l">
              <a:lnSpc>
                <a:spcPct val="120000"/>
              </a:lnSpc>
              <a:buFont typeface="Arial" panose="020B0604020202020204" pitchFamily="34" charset="0"/>
              <a:buChar char="•"/>
            </a:pPr>
            <a:r>
              <a:rPr lang="en-US" dirty="0">
                <a:solidFill>
                  <a:schemeClr val="accent6">
                    <a:lumMod val="75000"/>
                  </a:schemeClr>
                </a:solidFill>
              </a:rPr>
              <a:t>Fingerprint Websites accessed by </a:t>
            </a:r>
            <a:r>
              <a:rPr lang="en-US" dirty="0" err="1">
                <a:solidFill>
                  <a:schemeClr val="accent6">
                    <a:lumMod val="75000"/>
                  </a:schemeClr>
                </a:solidFill>
              </a:rPr>
              <a:t>colocated</a:t>
            </a:r>
            <a:r>
              <a:rPr lang="en-US" dirty="0">
                <a:solidFill>
                  <a:schemeClr val="accent6">
                    <a:lumMod val="75000"/>
                  </a:schemeClr>
                </a:solidFill>
              </a:rPr>
              <a:t> user</a:t>
            </a:r>
          </a:p>
          <a:p>
            <a:pPr marL="342900" indent="-342900" algn="l">
              <a:lnSpc>
                <a:spcPct val="120000"/>
              </a:lnSpc>
              <a:buFont typeface="Arial" panose="020B0604020202020204" pitchFamily="34" charset="0"/>
              <a:buChar char="•"/>
            </a:pPr>
            <a:r>
              <a:rPr lang="en-US" b="1" dirty="0">
                <a:solidFill>
                  <a:schemeClr val="accent3">
                    <a:lumMod val="75000"/>
                  </a:schemeClr>
                </a:solidFill>
              </a:rPr>
              <a:t>Accuracy / 100 Websites:</a:t>
            </a:r>
          </a:p>
          <a:p>
            <a:pPr marL="800100" lvl="1" indent="-342900" algn="l">
              <a:lnSpc>
                <a:spcPct val="120000"/>
              </a:lnSpc>
              <a:buFont typeface="Arial" panose="020B0604020202020204" pitchFamily="34" charset="0"/>
              <a:buChar char="•"/>
            </a:pPr>
            <a:r>
              <a:rPr lang="en-US" b="1" dirty="0">
                <a:solidFill>
                  <a:schemeClr val="accent2">
                    <a:lumMod val="75000"/>
                  </a:schemeClr>
                </a:solidFill>
              </a:rPr>
              <a:t>Top 1:</a:t>
            </a:r>
            <a:r>
              <a:rPr lang="en-US" dirty="0">
                <a:solidFill>
                  <a:schemeClr val="accent2">
                    <a:lumMod val="75000"/>
                  </a:schemeClr>
                </a:solidFill>
              </a:rPr>
              <a:t> 27%</a:t>
            </a:r>
          </a:p>
          <a:p>
            <a:pPr marL="800100" lvl="1" indent="-342900" algn="l">
              <a:lnSpc>
                <a:spcPct val="120000"/>
              </a:lnSpc>
              <a:buFont typeface="Arial" panose="020B0604020202020204" pitchFamily="34" charset="0"/>
              <a:buChar char="•"/>
            </a:pPr>
            <a:r>
              <a:rPr lang="en-US" b="1" dirty="0">
                <a:solidFill>
                  <a:schemeClr val="tx1">
                    <a:lumMod val="85000"/>
                    <a:lumOff val="15000"/>
                  </a:schemeClr>
                </a:solidFill>
              </a:rPr>
              <a:t>Top 2:</a:t>
            </a:r>
            <a:r>
              <a:rPr lang="en-US" dirty="0">
                <a:solidFill>
                  <a:schemeClr val="tx1">
                    <a:lumMod val="85000"/>
                    <a:lumOff val="15000"/>
                  </a:schemeClr>
                </a:solidFill>
              </a:rPr>
              <a:t> 37%</a:t>
            </a:r>
          </a:p>
          <a:p>
            <a:pPr marL="800100" lvl="1" indent="-342900" algn="l">
              <a:lnSpc>
                <a:spcPct val="120000"/>
              </a:lnSpc>
              <a:buFont typeface="Arial" panose="020B0604020202020204" pitchFamily="34" charset="0"/>
              <a:buChar char="•"/>
            </a:pPr>
            <a:r>
              <a:rPr lang="en-US" b="1" dirty="0">
                <a:solidFill>
                  <a:srgbClr val="7030A0"/>
                </a:solidFill>
              </a:rPr>
              <a:t>Top 5:</a:t>
            </a:r>
            <a:r>
              <a:rPr lang="en-US" dirty="0">
                <a:solidFill>
                  <a:srgbClr val="7030A0"/>
                </a:solidFill>
              </a:rPr>
              <a:t> 49%</a:t>
            </a:r>
          </a:p>
          <a:p>
            <a:pPr marL="800100" lvl="1" indent="-342900" algn="l">
              <a:lnSpc>
                <a:spcPct val="120000"/>
              </a:lnSpc>
              <a:buFont typeface="Arial" panose="020B0604020202020204" pitchFamily="34" charset="0"/>
              <a:buChar char="•"/>
            </a:pPr>
            <a:r>
              <a:rPr lang="en-US" b="1" dirty="0">
                <a:solidFill>
                  <a:srgbClr val="B1470E"/>
                </a:solidFill>
              </a:rPr>
              <a:t>Baseline:</a:t>
            </a:r>
            <a:r>
              <a:rPr lang="en-US" dirty="0">
                <a:solidFill>
                  <a:srgbClr val="B1470E"/>
                </a:solidFill>
              </a:rPr>
              <a:t> 1%</a:t>
            </a:r>
          </a:p>
        </p:txBody>
      </p:sp>
      <p:pic>
        <p:nvPicPr>
          <p:cNvPr id="10" name="Picture 9" descr="A fingerprint on a black background&#10;&#10;Description automatically generated">
            <a:extLst>
              <a:ext uri="{FF2B5EF4-FFF2-40B4-BE49-F238E27FC236}">
                <a16:creationId xmlns:a16="http://schemas.microsoft.com/office/drawing/2014/main" id="{37BCC6F1-B6E1-E76C-C385-43F0B96F0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0677" y="0"/>
            <a:ext cx="1309346" cy="982010"/>
          </a:xfrm>
          <a:prstGeom prst="rect">
            <a:avLst/>
          </a:prstGeom>
        </p:spPr>
      </p:pic>
      <p:pic>
        <p:nvPicPr>
          <p:cNvPr id="10242" name="Picture 2" descr="Broken padlock - Free security icons">
            <a:extLst>
              <a:ext uri="{FF2B5EF4-FFF2-40B4-BE49-F238E27FC236}">
                <a16:creationId xmlns:a16="http://schemas.microsoft.com/office/drawing/2014/main" id="{5B8D8923-54EF-2D49-2AE4-1B4611D0A8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9771" y="1444507"/>
            <a:ext cx="431518" cy="43151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Heartbeat with solid fill">
            <a:extLst>
              <a:ext uri="{FF2B5EF4-FFF2-40B4-BE49-F238E27FC236}">
                <a16:creationId xmlns:a16="http://schemas.microsoft.com/office/drawing/2014/main" id="{F984F937-830E-53B2-3295-B13DA0D393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5830" y="782347"/>
            <a:ext cx="1139040" cy="1139040"/>
          </a:xfrm>
          <a:prstGeom prst="rect">
            <a:avLst/>
          </a:prstGeom>
        </p:spPr>
      </p:pic>
      <p:pic>
        <p:nvPicPr>
          <p:cNvPr id="12" name="Graphic 11" descr="Lightning bolt with solid fill">
            <a:extLst>
              <a:ext uri="{FF2B5EF4-FFF2-40B4-BE49-F238E27FC236}">
                <a16:creationId xmlns:a16="http://schemas.microsoft.com/office/drawing/2014/main" id="{18058277-D77F-F337-7E35-B09A190F2E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9594" y="982010"/>
            <a:ext cx="855783" cy="855783"/>
          </a:xfrm>
          <a:prstGeom prst="rect">
            <a:avLst/>
          </a:prstGeom>
        </p:spPr>
      </p:pic>
      <p:pic>
        <p:nvPicPr>
          <p:cNvPr id="16" name="Graphic 15">
            <a:extLst>
              <a:ext uri="{FF2B5EF4-FFF2-40B4-BE49-F238E27FC236}">
                <a16:creationId xmlns:a16="http://schemas.microsoft.com/office/drawing/2014/main" id="{9DCD87D6-8B72-0880-781F-42D6C5655B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0110" y="1444507"/>
            <a:ext cx="431518" cy="433210"/>
          </a:xfrm>
          <a:prstGeom prst="rect">
            <a:avLst/>
          </a:prstGeom>
        </p:spPr>
      </p:pic>
      <p:pic>
        <p:nvPicPr>
          <p:cNvPr id="1028" name="Picture 4">
            <a:extLst>
              <a:ext uri="{FF2B5EF4-FFF2-40B4-BE49-F238E27FC236}">
                <a16:creationId xmlns:a16="http://schemas.microsoft.com/office/drawing/2014/main" id="{C036A004-A28E-A9D7-485C-B95C856443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9985" y="1969744"/>
            <a:ext cx="579572" cy="57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3157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33DC21-6CAE-8B6E-C6FF-1CA3616861A2}"/>
              </a:ext>
            </a:extLst>
          </p:cNvPr>
          <p:cNvSpPr>
            <a:spLocks noGrp="1"/>
          </p:cNvSpPr>
          <p:nvPr>
            <p:ph type="sldNum" sz="quarter" idx="11"/>
          </p:nvPr>
        </p:nvSpPr>
        <p:spPr/>
        <p:txBody>
          <a:bodyPr/>
          <a:lstStyle/>
          <a:p>
            <a:fld id="{9066BD3C-C2EC-A74E-8316-E301C79C5E28}" type="slidenum">
              <a:rPr lang="en-US" smtClean="0"/>
              <a:t>16</a:t>
            </a:fld>
            <a:endParaRPr lang="en-US"/>
          </a:p>
        </p:txBody>
      </p:sp>
      <p:sp>
        <p:nvSpPr>
          <p:cNvPr id="4" name="TextBox 3">
            <a:extLst>
              <a:ext uri="{FF2B5EF4-FFF2-40B4-BE49-F238E27FC236}">
                <a16:creationId xmlns:a16="http://schemas.microsoft.com/office/drawing/2014/main" id="{CF859A79-F71B-AED6-ACCE-25711957083E}"/>
              </a:ext>
            </a:extLst>
          </p:cNvPr>
          <p:cNvSpPr txBox="1"/>
          <p:nvPr/>
        </p:nvSpPr>
        <p:spPr>
          <a:xfrm>
            <a:off x="182880" y="809013"/>
            <a:ext cx="10399970" cy="2113079"/>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dirty="0">
                <a:solidFill>
                  <a:srgbClr val="C00000"/>
                </a:solidFill>
              </a:rPr>
              <a:t>3-way tradeoff between Frequency, Power and Temperature</a:t>
            </a:r>
            <a:endParaRPr lang="en-US" dirty="0">
              <a:solidFill>
                <a:schemeClr val="accent1">
                  <a:lumMod val="75000"/>
                </a:schemeClr>
              </a:solidFill>
            </a:endParaRPr>
          </a:p>
          <a:p>
            <a:pPr marL="342900" indent="-342900" algn="l">
              <a:lnSpc>
                <a:spcPct val="120000"/>
              </a:lnSpc>
              <a:buFont typeface="Arial" panose="020B0604020202020204" pitchFamily="34" charset="0"/>
              <a:buChar char="•"/>
            </a:pPr>
            <a:r>
              <a:rPr lang="en-US" dirty="0">
                <a:solidFill>
                  <a:schemeClr val="accent4">
                    <a:lumMod val="75000"/>
                  </a:schemeClr>
                </a:solidFill>
              </a:rPr>
              <a:t>Data Dependent CPU and GPU throttling behavior</a:t>
            </a:r>
          </a:p>
          <a:p>
            <a:pPr marL="342900" indent="-342900" algn="l">
              <a:lnSpc>
                <a:spcPct val="120000"/>
              </a:lnSpc>
              <a:buFont typeface="Arial" panose="020B0604020202020204" pitchFamily="34" charset="0"/>
              <a:buChar char="•"/>
            </a:pPr>
            <a:r>
              <a:rPr lang="en-US" dirty="0">
                <a:solidFill>
                  <a:srgbClr val="0A84FF"/>
                </a:solidFill>
              </a:rPr>
              <a:t>Attacks across multiple devices</a:t>
            </a:r>
          </a:p>
          <a:p>
            <a:pPr marL="342900" indent="-342900" algn="l">
              <a:lnSpc>
                <a:spcPct val="120000"/>
              </a:lnSpc>
              <a:buFont typeface="Arial" panose="020B0604020202020204" pitchFamily="34" charset="0"/>
              <a:buChar char="•"/>
            </a:pPr>
            <a:r>
              <a:rPr lang="en-US" dirty="0">
                <a:solidFill>
                  <a:schemeClr val="accent1">
                    <a:lumMod val="75000"/>
                  </a:schemeClr>
                </a:solidFill>
              </a:rPr>
              <a:t>Pixel Stealing, History Sniffing, Website Fingerprinting</a:t>
            </a:r>
            <a:endParaRPr lang="en-US" dirty="0">
              <a:solidFill>
                <a:srgbClr val="0A84FF"/>
              </a:solidFill>
            </a:endParaRPr>
          </a:p>
        </p:txBody>
      </p:sp>
      <p:sp>
        <p:nvSpPr>
          <p:cNvPr id="12" name="Title 3">
            <a:extLst>
              <a:ext uri="{FF2B5EF4-FFF2-40B4-BE49-F238E27FC236}">
                <a16:creationId xmlns:a16="http://schemas.microsoft.com/office/drawing/2014/main" id="{25FF4207-1456-BE61-35B6-1518A89B1EC7}"/>
              </a:ext>
            </a:extLst>
          </p:cNvPr>
          <p:cNvSpPr>
            <a:spLocks noGrp="1"/>
          </p:cNvSpPr>
          <p:nvPr>
            <p:ph type="ctrTitle"/>
          </p:nvPr>
        </p:nvSpPr>
        <p:spPr>
          <a:xfrm>
            <a:off x="0" y="4453038"/>
            <a:ext cx="12192000" cy="2398400"/>
          </a:xfrm>
        </p:spPr>
        <p:txBody>
          <a:bodyPr/>
          <a:lstStyle/>
          <a:p>
            <a:r>
              <a:rPr lang="en-US" sz="3600" dirty="0">
                <a:solidFill>
                  <a:schemeClr val="accent2">
                    <a:lumMod val="75000"/>
                  </a:schemeClr>
                </a:solidFill>
              </a:rPr>
              <a:t>Thank you for listening!</a:t>
            </a:r>
            <a:br>
              <a:rPr lang="en-US" sz="5400" dirty="0">
                <a:solidFill>
                  <a:schemeClr val="accent2">
                    <a:lumMod val="75000"/>
                  </a:schemeClr>
                </a:solidFill>
              </a:rPr>
            </a:br>
            <a:r>
              <a:rPr lang="en-US" sz="5400" dirty="0">
                <a:solidFill>
                  <a:schemeClr val="accent2">
                    <a:lumMod val="75000"/>
                  </a:schemeClr>
                </a:solidFill>
              </a:rPr>
              <a:t>Questions?</a:t>
            </a:r>
            <a:br>
              <a:rPr lang="en-US" sz="5400" dirty="0">
                <a:solidFill>
                  <a:schemeClr val="accent2">
                    <a:lumMod val="75000"/>
                  </a:schemeClr>
                </a:solidFill>
              </a:rPr>
            </a:br>
            <a:br>
              <a:rPr lang="en-US" sz="2400" dirty="0">
                <a:solidFill>
                  <a:srgbClr val="0A84FF"/>
                </a:solidFill>
              </a:rPr>
            </a:br>
            <a:r>
              <a:rPr lang="en-US" sz="2400" dirty="0">
                <a:solidFill>
                  <a:srgbClr val="7030A0"/>
                </a:solidFill>
              </a:rPr>
              <a:t>htaneja3@gatech.edu</a:t>
            </a:r>
          </a:p>
        </p:txBody>
      </p:sp>
      <p:sp>
        <p:nvSpPr>
          <p:cNvPr id="13" name="Title 1">
            <a:extLst>
              <a:ext uri="{FF2B5EF4-FFF2-40B4-BE49-F238E27FC236}">
                <a16:creationId xmlns:a16="http://schemas.microsoft.com/office/drawing/2014/main" id="{E67CBED2-5F18-976D-AF95-9FB7753369BC}"/>
              </a:ext>
            </a:extLst>
          </p:cNvPr>
          <p:cNvSpPr txBox="1">
            <a:spLocks/>
          </p:cNvSpPr>
          <p:nvPr/>
        </p:nvSpPr>
        <p:spPr bwMode="white">
          <a:xfrm>
            <a:off x="182880" y="182880"/>
            <a:ext cx="10363200" cy="714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lnSpc>
                <a:spcPct val="85000"/>
              </a:lnSpc>
              <a:spcBef>
                <a:spcPct val="0"/>
              </a:spcBef>
              <a:spcAft>
                <a:spcPct val="0"/>
              </a:spcAft>
              <a:defRPr sz="4000">
                <a:solidFill>
                  <a:srgbClr val="000099"/>
                </a:solidFill>
                <a:latin typeface="+mj-lt"/>
                <a:ea typeface="+mj-ea"/>
                <a:cs typeface="+mj-cs"/>
              </a:defRPr>
            </a:lvl1pPr>
            <a:lvl2pPr algn="l" rtl="0" eaLnBrk="1" fontAlgn="base" hangingPunct="1">
              <a:lnSpc>
                <a:spcPct val="85000"/>
              </a:lnSpc>
              <a:spcBef>
                <a:spcPct val="0"/>
              </a:spcBef>
              <a:spcAft>
                <a:spcPct val="0"/>
              </a:spcAft>
              <a:defRPr sz="2800">
                <a:solidFill>
                  <a:srgbClr val="A42700"/>
                </a:solidFill>
                <a:latin typeface="Arial" charset="0"/>
              </a:defRPr>
            </a:lvl2pPr>
            <a:lvl3pPr algn="l" rtl="0" eaLnBrk="1" fontAlgn="base" hangingPunct="1">
              <a:lnSpc>
                <a:spcPct val="85000"/>
              </a:lnSpc>
              <a:spcBef>
                <a:spcPct val="0"/>
              </a:spcBef>
              <a:spcAft>
                <a:spcPct val="0"/>
              </a:spcAft>
              <a:defRPr sz="2800">
                <a:solidFill>
                  <a:srgbClr val="A42700"/>
                </a:solidFill>
                <a:latin typeface="Arial" charset="0"/>
              </a:defRPr>
            </a:lvl3pPr>
            <a:lvl4pPr algn="l" rtl="0" eaLnBrk="1" fontAlgn="base" hangingPunct="1">
              <a:lnSpc>
                <a:spcPct val="85000"/>
              </a:lnSpc>
              <a:spcBef>
                <a:spcPct val="0"/>
              </a:spcBef>
              <a:spcAft>
                <a:spcPct val="0"/>
              </a:spcAft>
              <a:defRPr sz="2800">
                <a:solidFill>
                  <a:srgbClr val="A42700"/>
                </a:solidFill>
                <a:latin typeface="Arial" charset="0"/>
              </a:defRPr>
            </a:lvl4pPr>
            <a:lvl5pPr algn="l" rtl="0" eaLnBrk="1" fontAlgn="base" hangingPunct="1">
              <a:lnSpc>
                <a:spcPct val="85000"/>
              </a:lnSpc>
              <a:spcBef>
                <a:spcPct val="0"/>
              </a:spcBef>
              <a:spcAft>
                <a:spcPct val="0"/>
              </a:spcAft>
              <a:defRPr sz="2800">
                <a:solidFill>
                  <a:srgbClr val="A42700"/>
                </a:solidFill>
                <a:latin typeface="Arial" charset="0"/>
              </a:defRPr>
            </a:lvl5pPr>
            <a:lvl6pPr marL="457200" algn="l" rtl="0" eaLnBrk="1" fontAlgn="base" hangingPunct="1">
              <a:lnSpc>
                <a:spcPct val="85000"/>
              </a:lnSpc>
              <a:spcBef>
                <a:spcPct val="0"/>
              </a:spcBef>
              <a:spcAft>
                <a:spcPct val="0"/>
              </a:spcAft>
              <a:defRPr sz="2800">
                <a:solidFill>
                  <a:srgbClr val="A42700"/>
                </a:solidFill>
                <a:latin typeface="Arial" charset="0"/>
              </a:defRPr>
            </a:lvl6pPr>
            <a:lvl7pPr marL="914400" algn="l" rtl="0" eaLnBrk="1" fontAlgn="base" hangingPunct="1">
              <a:lnSpc>
                <a:spcPct val="85000"/>
              </a:lnSpc>
              <a:spcBef>
                <a:spcPct val="0"/>
              </a:spcBef>
              <a:spcAft>
                <a:spcPct val="0"/>
              </a:spcAft>
              <a:defRPr sz="2800">
                <a:solidFill>
                  <a:srgbClr val="A42700"/>
                </a:solidFill>
                <a:latin typeface="Arial" charset="0"/>
              </a:defRPr>
            </a:lvl7pPr>
            <a:lvl8pPr marL="1371600" algn="l" rtl="0" eaLnBrk="1" fontAlgn="base" hangingPunct="1">
              <a:lnSpc>
                <a:spcPct val="85000"/>
              </a:lnSpc>
              <a:spcBef>
                <a:spcPct val="0"/>
              </a:spcBef>
              <a:spcAft>
                <a:spcPct val="0"/>
              </a:spcAft>
              <a:defRPr sz="2800">
                <a:solidFill>
                  <a:srgbClr val="A42700"/>
                </a:solidFill>
                <a:latin typeface="Arial" charset="0"/>
              </a:defRPr>
            </a:lvl8pPr>
            <a:lvl9pPr marL="1828800" algn="l" rtl="0" eaLnBrk="1" fontAlgn="base" hangingPunct="1">
              <a:lnSpc>
                <a:spcPct val="85000"/>
              </a:lnSpc>
              <a:spcBef>
                <a:spcPct val="0"/>
              </a:spcBef>
              <a:spcAft>
                <a:spcPct val="0"/>
              </a:spcAft>
              <a:defRPr sz="2800">
                <a:solidFill>
                  <a:srgbClr val="A42700"/>
                </a:solidFill>
                <a:latin typeface="Arial" charset="0"/>
              </a:defRPr>
            </a:lvl9pPr>
          </a:lstStyle>
          <a:p>
            <a:pPr algn="l"/>
            <a:r>
              <a:rPr lang="en-US" kern="0" dirty="0">
                <a:cs typeface="Arial"/>
              </a:rPr>
              <a:t>Summary</a:t>
            </a:r>
            <a:endParaRPr lang="en-US" kern="0" dirty="0"/>
          </a:p>
        </p:txBody>
      </p:sp>
      <p:pic>
        <p:nvPicPr>
          <p:cNvPr id="26" name="Graphic 25">
            <a:extLst>
              <a:ext uri="{FF2B5EF4-FFF2-40B4-BE49-F238E27FC236}">
                <a16:creationId xmlns:a16="http://schemas.microsoft.com/office/drawing/2014/main" id="{97D96E3C-03A5-FFA1-CE40-4487EF0B8E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06376" y="2933581"/>
            <a:ext cx="880844" cy="880844"/>
          </a:xfrm>
          <a:prstGeom prst="rect">
            <a:avLst/>
          </a:prstGeom>
        </p:spPr>
      </p:pic>
      <p:sp>
        <p:nvSpPr>
          <p:cNvPr id="27" name="TextBox 26">
            <a:extLst>
              <a:ext uri="{FF2B5EF4-FFF2-40B4-BE49-F238E27FC236}">
                <a16:creationId xmlns:a16="http://schemas.microsoft.com/office/drawing/2014/main" id="{D4164C5D-760A-2022-A14F-0030AA3272F8}"/>
              </a:ext>
            </a:extLst>
          </p:cNvPr>
          <p:cNvSpPr txBox="1"/>
          <p:nvPr/>
        </p:nvSpPr>
        <p:spPr>
          <a:xfrm>
            <a:off x="1833381" y="3811364"/>
            <a:ext cx="1433406" cy="494751"/>
          </a:xfrm>
          <a:prstGeom prst="rect">
            <a:avLst/>
          </a:prstGeom>
          <a:noFill/>
        </p:spPr>
        <p:txBody>
          <a:bodyPr wrap="square" rtlCol="0">
            <a:spAutoFit/>
          </a:bodyPr>
          <a:lstStyle/>
          <a:p>
            <a:pPr>
              <a:lnSpc>
                <a:spcPct val="120000"/>
              </a:lnSpc>
            </a:pPr>
            <a:r>
              <a:rPr lang="en-US" sz="2400" dirty="0">
                <a:solidFill>
                  <a:schemeClr val="tx1"/>
                </a:solidFill>
              </a:rPr>
              <a:t>Original</a:t>
            </a:r>
          </a:p>
        </p:txBody>
      </p:sp>
      <p:pic>
        <p:nvPicPr>
          <p:cNvPr id="28" name="Graphic 27">
            <a:extLst>
              <a:ext uri="{FF2B5EF4-FFF2-40B4-BE49-F238E27FC236}">
                <a16:creationId xmlns:a16="http://schemas.microsoft.com/office/drawing/2014/main" id="{735A34CF-2F3A-A9F3-291C-C4ACDC008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8083" y="2933581"/>
            <a:ext cx="880844" cy="880844"/>
          </a:xfrm>
          <a:prstGeom prst="rect">
            <a:avLst/>
          </a:prstGeom>
        </p:spPr>
      </p:pic>
      <p:pic>
        <p:nvPicPr>
          <p:cNvPr id="29" name="Graphic 28">
            <a:extLst>
              <a:ext uri="{FF2B5EF4-FFF2-40B4-BE49-F238E27FC236}">
                <a16:creationId xmlns:a16="http://schemas.microsoft.com/office/drawing/2014/main" id="{74456577-EBAC-427E-4C1B-BF4AF022A4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2075" y="2927688"/>
            <a:ext cx="875282" cy="880844"/>
          </a:xfrm>
          <a:prstGeom prst="rect">
            <a:avLst/>
          </a:prstGeom>
        </p:spPr>
      </p:pic>
      <p:sp>
        <p:nvSpPr>
          <p:cNvPr id="30" name="TextBox 29">
            <a:extLst>
              <a:ext uri="{FF2B5EF4-FFF2-40B4-BE49-F238E27FC236}">
                <a16:creationId xmlns:a16="http://schemas.microsoft.com/office/drawing/2014/main" id="{13196E2D-AB67-2C7F-2015-74D9D16DDBD6}"/>
              </a:ext>
            </a:extLst>
          </p:cNvPr>
          <p:cNvSpPr txBox="1"/>
          <p:nvPr/>
        </p:nvSpPr>
        <p:spPr>
          <a:xfrm>
            <a:off x="4045723" y="3811365"/>
            <a:ext cx="1226405" cy="494751"/>
          </a:xfrm>
          <a:prstGeom prst="rect">
            <a:avLst/>
          </a:prstGeom>
          <a:noFill/>
        </p:spPr>
        <p:txBody>
          <a:bodyPr wrap="square" lIns="91440" tIns="45720" rIns="91440" bIns="45720" rtlCol="0" anchor="t">
            <a:spAutoFit/>
          </a:bodyPr>
          <a:lstStyle/>
          <a:p>
            <a:pPr>
              <a:lnSpc>
                <a:spcPct val="120000"/>
              </a:lnSpc>
            </a:pPr>
            <a:r>
              <a:rPr lang="en-US" sz="2400" dirty="0">
                <a:solidFill>
                  <a:schemeClr val="tx1"/>
                </a:solidFill>
                <a:latin typeface="Arial"/>
              </a:rPr>
              <a:t>Leaked</a:t>
            </a:r>
            <a:endParaRPr lang="en-US" sz="2400" dirty="0"/>
          </a:p>
        </p:txBody>
      </p:sp>
      <p:pic>
        <p:nvPicPr>
          <p:cNvPr id="7" name="Picture 6" descr="A close-up of a computer&#10;&#10;Description automatically generated">
            <a:extLst>
              <a:ext uri="{FF2B5EF4-FFF2-40B4-BE49-F238E27FC236}">
                <a16:creationId xmlns:a16="http://schemas.microsoft.com/office/drawing/2014/main" id="{40AB10EC-8E9F-6C8E-F063-5CBC4818A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882" y="3092340"/>
            <a:ext cx="1952659" cy="1187217"/>
          </a:xfrm>
          <a:prstGeom prst="rect">
            <a:avLst/>
          </a:prstGeom>
        </p:spPr>
      </p:pic>
      <p:pic>
        <p:nvPicPr>
          <p:cNvPr id="8" name="Picture 7" descr="A close up of a phone&#10;&#10;Description automatically generated">
            <a:extLst>
              <a:ext uri="{FF2B5EF4-FFF2-40B4-BE49-F238E27FC236}">
                <a16:creationId xmlns:a16="http://schemas.microsoft.com/office/drawing/2014/main" id="{8797ACA9-E7E8-B7E8-9184-51A6ED79B9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63235" y="4417721"/>
            <a:ext cx="799116" cy="2270216"/>
          </a:xfrm>
          <a:prstGeom prst="rect">
            <a:avLst/>
          </a:prstGeom>
        </p:spPr>
      </p:pic>
      <p:pic>
        <p:nvPicPr>
          <p:cNvPr id="9" name="Picture 8" descr="A back of a black smartphone&#10;&#10;Description automatically generated">
            <a:extLst>
              <a:ext uri="{FF2B5EF4-FFF2-40B4-BE49-F238E27FC236}">
                <a16:creationId xmlns:a16="http://schemas.microsoft.com/office/drawing/2014/main" id="{180697A3-A192-57F3-72E0-C2FCAAE169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33308" y="3782969"/>
            <a:ext cx="791262" cy="2270219"/>
          </a:xfrm>
          <a:prstGeom prst="rect">
            <a:avLst/>
          </a:prstGeom>
        </p:spPr>
      </p:pic>
      <p:pic>
        <p:nvPicPr>
          <p:cNvPr id="2" name="Picture 1" descr="A close-up of a computer fan&#10;&#10;Description automatically generated">
            <a:extLst>
              <a:ext uri="{FF2B5EF4-FFF2-40B4-BE49-F238E27FC236}">
                <a16:creationId xmlns:a16="http://schemas.microsoft.com/office/drawing/2014/main" id="{C128C3D6-C9E6-36C7-5122-CFC9A93C2B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436" y="4058739"/>
            <a:ext cx="2489431" cy="2283638"/>
          </a:xfrm>
          <a:prstGeom prst="rect">
            <a:avLst/>
          </a:prstGeom>
        </p:spPr>
      </p:pic>
      <p:grpSp>
        <p:nvGrpSpPr>
          <p:cNvPr id="5" name="Group 4">
            <a:extLst>
              <a:ext uri="{FF2B5EF4-FFF2-40B4-BE49-F238E27FC236}">
                <a16:creationId xmlns:a16="http://schemas.microsoft.com/office/drawing/2014/main" id="{54D1824E-E4EC-46D7-1F01-CE70AC9E4DDC}"/>
              </a:ext>
            </a:extLst>
          </p:cNvPr>
          <p:cNvGrpSpPr>
            <a:grpSpLocks noChangeAspect="1"/>
          </p:cNvGrpSpPr>
          <p:nvPr/>
        </p:nvGrpSpPr>
        <p:grpSpPr>
          <a:xfrm>
            <a:off x="9308739" y="1314558"/>
            <a:ext cx="2251442" cy="2251442"/>
            <a:chOff x="2888742" y="917058"/>
            <a:chExt cx="5624422" cy="5624422"/>
          </a:xfrm>
        </p:grpSpPr>
        <p:pic>
          <p:nvPicPr>
            <p:cNvPr id="6" name="Picture 5" descr="A group of dogs eating from a bowl&#10;&#10;Description automatically generated">
              <a:extLst>
                <a:ext uri="{FF2B5EF4-FFF2-40B4-BE49-F238E27FC236}">
                  <a16:creationId xmlns:a16="http://schemas.microsoft.com/office/drawing/2014/main" id="{C3329DD7-C8D0-F27B-5973-5D6DBD7D58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8742" y="917058"/>
              <a:ext cx="5624422" cy="5624422"/>
            </a:xfrm>
            <a:prstGeom prst="rect">
              <a:avLst/>
            </a:prstGeom>
          </p:spPr>
        </p:pic>
        <p:pic>
          <p:nvPicPr>
            <p:cNvPr id="10" name="Picture 9" descr="A black square with a logo on it&#10;&#10;Description automatically generated">
              <a:extLst>
                <a:ext uri="{FF2B5EF4-FFF2-40B4-BE49-F238E27FC236}">
                  <a16:creationId xmlns:a16="http://schemas.microsoft.com/office/drawing/2014/main" id="{4A195451-9F06-E370-67F5-141AAE9FADE3}"/>
                </a:ext>
              </a:extLst>
            </p:cNvPr>
            <p:cNvPicPr>
              <a:picLocks noChangeAspect="1"/>
            </p:cNvPicPr>
            <p:nvPr/>
          </p:nvPicPr>
          <p:blipFill rotWithShape="1">
            <a:blip r:embed="rId14"/>
            <a:srcRect l="28085" t="16697" r="27659" b="16107"/>
            <a:stretch/>
          </p:blipFill>
          <p:spPr>
            <a:xfrm>
              <a:off x="5778628" y="4940563"/>
              <a:ext cx="833465" cy="791554"/>
            </a:xfrm>
            <a:prstGeom prst="rect">
              <a:avLst/>
            </a:prstGeom>
          </p:spPr>
        </p:pic>
        <p:sp>
          <p:nvSpPr>
            <p:cNvPr id="11" name="TextBox 10">
              <a:extLst>
                <a:ext uri="{FF2B5EF4-FFF2-40B4-BE49-F238E27FC236}">
                  <a16:creationId xmlns:a16="http://schemas.microsoft.com/office/drawing/2014/main" id="{01E8227B-837E-4E39-B704-18D45D6B14EE}"/>
                </a:ext>
              </a:extLst>
            </p:cNvPr>
            <p:cNvSpPr txBox="1"/>
            <p:nvPr/>
          </p:nvSpPr>
          <p:spPr>
            <a:xfrm>
              <a:off x="5322276" y="1916183"/>
              <a:ext cx="1993773" cy="513529"/>
            </a:xfrm>
            <a:prstGeom prst="rect">
              <a:avLst/>
            </a:prstGeom>
            <a:noFill/>
          </p:spPr>
          <p:txBody>
            <a:bodyPr wrap="square" rtlCol="0">
              <a:spAutoFit/>
            </a:bodyPr>
            <a:lstStyle/>
            <a:p>
              <a:pPr algn="l">
                <a:lnSpc>
                  <a:spcPct val="120000"/>
                </a:lnSpc>
              </a:pPr>
              <a:endParaRPr lang="en-US" sz="1800" dirty="0">
                <a:solidFill>
                  <a:srgbClr val="C00000"/>
                </a:solidFill>
              </a:endParaRPr>
            </a:p>
          </p:txBody>
        </p:sp>
      </p:grpSp>
      <p:pic>
        <p:nvPicPr>
          <p:cNvPr id="14" name="Graphic 13" descr="Thermometer with solid fill">
            <a:extLst>
              <a:ext uri="{FF2B5EF4-FFF2-40B4-BE49-F238E27FC236}">
                <a16:creationId xmlns:a16="http://schemas.microsoft.com/office/drawing/2014/main" id="{1BFEC9E9-E539-78C5-265D-55D4173D06F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968859" y="1900902"/>
            <a:ext cx="725268" cy="725268"/>
          </a:xfrm>
          <a:prstGeom prst="rect">
            <a:avLst/>
          </a:prstGeom>
        </p:spPr>
      </p:pic>
      <p:pic>
        <p:nvPicPr>
          <p:cNvPr id="15" name="Graphic 14" descr="Lightning bolt with solid fill">
            <a:extLst>
              <a:ext uri="{FF2B5EF4-FFF2-40B4-BE49-F238E27FC236}">
                <a16:creationId xmlns:a16="http://schemas.microsoft.com/office/drawing/2014/main" id="{66514A25-FA18-1D17-AE5E-2CC8FA6047F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328460" y="1547530"/>
            <a:ext cx="745078" cy="745078"/>
          </a:xfrm>
          <a:prstGeom prst="rect">
            <a:avLst/>
          </a:prstGeom>
        </p:spPr>
      </p:pic>
      <p:pic>
        <p:nvPicPr>
          <p:cNvPr id="16" name="Graphic 15" descr="Heartbeat with solid fill">
            <a:extLst>
              <a:ext uri="{FF2B5EF4-FFF2-40B4-BE49-F238E27FC236}">
                <a16:creationId xmlns:a16="http://schemas.microsoft.com/office/drawing/2014/main" id="{39D96E74-4624-5AB0-A214-5D00406231F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40549" y="1695551"/>
            <a:ext cx="976381" cy="976381"/>
          </a:xfrm>
          <a:prstGeom prst="rect">
            <a:avLst/>
          </a:prstGeom>
        </p:spPr>
      </p:pic>
      <p:pic>
        <p:nvPicPr>
          <p:cNvPr id="17" name="Picture 16" descr="A fingerprint on a black background&#10;&#10;Description automatically generated">
            <a:extLst>
              <a:ext uri="{FF2B5EF4-FFF2-40B4-BE49-F238E27FC236}">
                <a16:creationId xmlns:a16="http://schemas.microsoft.com/office/drawing/2014/main" id="{56DE4EBD-02C4-4656-0786-FC40A9D1909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1382" y="2922092"/>
            <a:ext cx="1309346" cy="982010"/>
          </a:xfrm>
          <a:prstGeom prst="rect">
            <a:avLst/>
          </a:prstGeom>
        </p:spPr>
      </p:pic>
    </p:spTree>
    <p:extLst>
      <p:ext uri="{BB962C8B-B14F-4D97-AF65-F5344CB8AC3E}">
        <p14:creationId xmlns:p14="http://schemas.microsoft.com/office/powerpoint/2010/main" val="5558721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Processor with solid fill">
            <a:extLst>
              <a:ext uri="{FF2B5EF4-FFF2-40B4-BE49-F238E27FC236}">
                <a16:creationId xmlns:a16="http://schemas.microsoft.com/office/drawing/2014/main" id="{BA311C18-B2D7-92A8-D2DF-1C4C58198A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41189" y="2712792"/>
            <a:ext cx="884312" cy="884312"/>
          </a:xfrm>
          <a:prstGeom prst="rect">
            <a:avLst/>
          </a:prstGeom>
        </p:spPr>
      </p:pic>
      <p:sp>
        <p:nvSpPr>
          <p:cNvPr id="2" name="Title 1">
            <a:extLst>
              <a:ext uri="{FF2B5EF4-FFF2-40B4-BE49-F238E27FC236}">
                <a16:creationId xmlns:a16="http://schemas.microsoft.com/office/drawing/2014/main" id="{E7F9CF0F-63A9-D590-64B0-B8B57C9F4223}"/>
              </a:ext>
            </a:extLst>
          </p:cNvPr>
          <p:cNvSpPr>
            <a:spLocks noGrp="1"/>
          </p:cNvSpPr>
          <p:nvPr>
            <p:ph type="ctrTitle"/>
          </p:nvPr>
        </p:nvSpPr>
        <p:spPr>
          <a:xfrm>
            <a:off x="182879" y="182880"/>
            <a:ext cx="9006219" cy="653161"/>
          </a:xfrm>
        </p:spPr>
        <p:txBody>
          <a:bodyPr/>
          <a:lstStyle/>
          <a:p>
            <a:pPr algn="l"/>
            <a:r>
              <a:rPr lang="en-US" dirty="0">
                <a:cs typeface="Arial"/>
              </a:rPr>
              <a:t>Evolution of Side-Channel Attacks</a:t>
            </a:r>
            <a:endParaRPr lang="en-US" dirty="0"/>
          </a:p>
        </p:txBody>
      </p:sp>
      <p:pic>
        <p:nvPicPr>
          <p:cNvPr id="14" name="Graphic 14">
            <a:extLst>
              <a:ext uri="{FF2B5EF4-FFF2-40B4-BE49-F238E27FC236}">
                <a16:creationId xmlns:a16="http://schemas.microsoft.com/office/drawing/2014/main" id="{FC6E7E27-6D8B-D828-6DFD-B4C57E669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6192" y="5778632"/>
            <a:ext cx="571416" cy="934427"/>
          </a:xfrm>
          <a:prstGeom prst="rect">
            <a:avLst/>
          </a:prstGeom>
        </p:spPr>
      </p:pic>
      <p:pic>
        <p:nvPicPr>
          <p:cNvPr id="15" name="Graphic 15">
            <a:extLst>
              <a:ext uri="{FF2B5EF4-FFF2-40B4-BE49-F238E27FC236}">
                <a16:creationId xmlns:a16="http://schemas.microsoft.com/office/drawing/2014/main" id="{B6015505-4AB6-9492-162F-22EA52668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5005" y="5757782"/>
            <a:ext cx="1132031" cy="897674"/>
          </a:xfrm>
          <a:prstGeom prst="rect">
            <a:avLst/>
          </a:prstGeom>
        </p:spPr>
      </p:pic>
      <p:pic>
        <p:nvPicPr>
          <p:cNvPr id="16" name="Graphic 16">
            <a:extLst>
              <a:ext uri="{FF2B5EF4-FFF2-40B4-BE49-F238E27FC236}">
                <a16:creationId xmlns:a16="http://schemas.microsoft.com/office/drawing/2014/main" id="{F52B51BB-11C5-AA8D-A37B-1F1D673311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2126" y="5676129"/>
            <a:ext cx="1175180" cy="1102310"/>
          </a:xfrm>
          <a:prstGeom prst="rect">
            <a:avLst/>
          </a:prstGeom>
        </p:spPr>
      </p:pic>
      <p:sp>
        <p:nvSpPr>
          <p:cNvPr id="22" name="TextBox 21">
            <a:extLst>
              <a:ext uri="{FF2B5EF4-FFF2-40B4-BE49-F238E27FC236}">
                <a16:creationId xmlns:a16="http://schemas.microsoft.com/office/drawing/2014/main" id="{8B53F4A4-A938-26B4-DD9A-C223D3FCBF32}"/>
              </a:ext>
            </a:extLst>
          </p:cNvPr>
          <p:cNvSpPr txBox="1"/>
          <p:nvPr/>
        </p:nvSpPr>
        <p:spPr>
          <a:xfrm>
            <a:off x="257477" y="4289315"/>
            <a:ext cx="5838524" cy="1502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20000"/>
              </a:lnSpc>
            </a:pPr>
            <a:r>
              <a:rPr lang="en-US" sz="2400" dirty="0">
                <a:solidFill>
                  <a:schemeClr val="accent4">
                    <a:lumMod val="75000"/>
                  </a:schemeClr>
                </a:solidFill>
                <a:latin typeface="Arial"/>
              </a:rPr>
              <a:t>Microarchitectural Side-Channels</a:t>
            </a:r>
            <a:endParaRPr lang="en-US" sz="2400" dirty="0">
              <a:solidFill>
                <a:schemeClr val="accent4">
                  <a:lumMod val="75000"/>
                </a:schemeClr>
              </a:solidFill>
            </a:endParaRPr>
          </a:p>
          <a:p>
            <a:pPr marL="285750" indent="-285750" algn="l">
              <a:lnSpc>
                <a:spcPct val="120000"/>
              </a:lnSpc>
              <a:buFont typeface="Calibri"/>
              <a:buChar char="-"/>
            </a:pPr>
            <a:r>
              <a:rPr lang="en-US" sz="1800" b="1" dirty="0">
                <a:solidFill>
                  <a:schemeClr val="tx1"/>
                </a:solidFill>
                <a:latin typeface="Arial"/>
              </a:rPr>
              <a:t>Equipment:</a:t>
            </a:r>
            <a:r>
              <a:rPr lang="en-US" sz="1800" dirty="0">
                <a:solidFill>
                  <a:schemeClr val="tx1"/>
                </a:solidFill>
                <a:latin typeface="Arial"/>
              </a:rPr>
              <a:t> Software</a:t>
            </a:r>
          </a:p>
          <a:p>
            <a:pPr marL="285750" indent="-285750" algn="l">
              <a:lnSpc>
                <a:spcPct val="120000"/>
              </a:lnSpc>
              <a:buFont typeface="Calibri"/>
              <a:buChar char="-"/>
            </a:pPr>
            <a:r>
              <a:rPr lang="en-US" sz="1800" b="1" dirty="0">
                <a:solidFill>
                  <a:schemeClr val="tx1"/>
                </a:solidFill>
                <a:latin typeface="Arial"/>
              </a:rPr>
              <a:t>Advantages:</a:t>
            </a:r>
            <a:r>
              <a:rPr lang="en-US" sz="1800" dirty="0">
                <a:solidFill>
                  <a:schemeClr val="tx1"/>
                </a:solidFill>
                <a:latin typeface="Arial"/>
              </a:rPr>
              <a:t> </a:t>
            </a:r>
            <a:r>
              <a:rPr lang="en-US" sz="1800" dirty="0">
                <a:solidFill>
                  <a:schemeClr val="accent3">
                    <a:lumMod val="75000"/>
                  </a:schemeClr>
                </a:solidFill>
                <a:latin typeface="Arial"/>
              </a:rPr>
              <a:t>No physical proximity, can attack remotely </a:t>
            </a:r>
            <a:endParaRPr lang="en-US" sz="1800" b="1" dirty="0">
              <a:solidFill>
                <a:schemeClr val="accent3">
                  <a:lumMod val="75000"/>
                </a:schemeClr>
              </a:solidFill>
              <a:latin typeface="Arial"/>
            </a:endParaRPr>
          </a:p>
        </p:txBody>
      </p:sp>
      <p:sp>
        <p:nvSpPr>
          <p:cNvPr id="23" name="TextBox 22">
            <a:extLst>
              <a:ext uri="{FF2B5EF4-FFF2-40B4-BE49-F238E27FC236}">
                <a16:creationId xmlns:a16="http://schemas.microsoft.com/office/drawing/2014/main" id="{7CEA710B-42F4-8F99-6CDC-057618CA7570}"/>
              </a:ext>
            </a:extLst>
          </p:cNvPr>
          <p:cNvSpPr txBox="1"/>
          <p:nvPr/>
        </p:nvSpPr>
        <p:spPr>
          <a:xfrm>
            <a:off x="5801551" y="959324"/>
            <a:ext cx="6063913" cy="1502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20000"/>
              </a:lnSpc>
            </a:pPr>
            <a:r>
              <a:rPr lang="en-US" sz="2400" dirty="0">
                <a:solidFill>
                  <a:srgbClr val="0A84FF"/>
                </a:solidFill>
                <a:latin typeface="Arial"/>
              </a:rPr>
              <a:t>Hybrid Side-Channels</a:t>
            </a:r>
            <a:endParaRPr lang="en-US" sz="2400" dirty="0">
              <a:solidFill>
                <a:srgbClr val="0A84FF"/>
              </a:solidFill>
            </a:endParaRPr>
          </a:p>
          <a:p>
            <a:pPr marL="285750" indent="-285750" algn="l">
              <a:lnSpc>
                <a:spcPct val="120000"/>
              </a:lnSpc>
              <a:buFont typeface="Calibri"/>
              <a:buChar char="-"/>
            </a:pPr>
            <a:r>
              <a:rPr lang="en-US" sz="1800" b="1" dirty="0">
                <a:solidFill>
                  <a:schemeClr val="tx1"/>
                </a:solidFill>
                <a:latin typeface="Arial"/>
              </a:rPr>
              <a:t>Equipment:</a:t>
            </a:r>
            <a:r>
              <a:rPr lang="en-US" sz="1800" dirty="0">
                <a:solidFill>
                  <a:schemeClr val="tx1"/>
                </a:solidFill>
                <a:latin typeface="Arial"/>
              </a:rPr>
              <a:t> Software</a:t>
            </a:r>
          </a:p>
          <a:p>
            <a:pPr marL="285750" indent="-285750" algn="l">
              <a:lnSpc>
                <a:spcPct val="120000"/>
              </a:lnSpc>
              <a:buFont typeface="Calibri"/>
              <a:buChar char="-"/>
            </a:pPr>
            <a:r>
              <a:rPr lang="en-US" sz="1800" b="1" dirty="0">
                <a:solidFill>
                  <a:schemeClr val="tx1"/>
                </a:solidFill>
                <a:latin typeface="Arial"/>
              </a:rPr>
              <a:t>Advantages:</a:t>
            </a:r>
            <a:r>
              <a:rPr lang="en-US" sz="1800" dirty="0">
                <a:solidFill>
                  <a:schemeClr val="tx1"/>
                </a:solidFill>
                <a:latin typeface="Arial"/>
              </a:rPr>
              <a:t> </a:t>
            </a:r>
            <a:r>
              <a:rPr lang="en-US" sz="1800" dirty="0">
                <a:solidFill>
                  <a:schemeClr val="accent3">
                    <a:lumMod val="75000"/>
                  </a:schemeClr>
                </a:solidFill>
                <a:latin typeface="Arial"/>
              </a:rPr>
              <a:t>Can attack remotely</a:t>
            </a:r>
            <a:r>
              <a:rPr lang="en-US" sz="1800" dirty="0">
                <a:solidFill>
                  <a:schemeClr val="tx1"/>
                </a:solidFill>
                <a:latin typeface="Arial"/>
              </a:rPr>
              <a:t>, </a:t>
            </a:r>
            <a:r>
              <a:rPr lang="en-US" sz="1800" dirty="0">
                <a:solidFill>
                  <a:schemeClr val="accent6">
                    <a:lumMod val="75000"/>
                  </a:schemeClr>
                </a:solidFill>
                <a:latin typeface="Arial"/>
              </a:rPr>
              <a:t>difficult to mitigate</a:t>
            </a:r>
            <a:r>
              <a:rPr lang="en-US" sz="1800" dirty="0">
                <a:solidFill>
                  <a:schemeClr val="tx1"/>
                </a:solidFill>
                <a:latin typeface="Arial"/>
              </a:rPr>
              <a:t>,</a:t>
            </a:r>
            <a:r>
              <a:rPr lang="en-US" sz="1800" dirty="0">
                <a:solidFill>
                  <a:schemeClr val="accent3">
                    <a:lumMod val="75000"/>
                  </a:schemeClr>
                </a:solidFill>
                <a:latin typeface="Arial"/>
              </a:rPr>
              <a:t> </a:t>
            </a:r>
            <a:r>
              <a:rPr lang="en-US" sz="1800" dirty="0">
                <a:solidFill>
                  <a:schemeClr val="accent6">
                    <a:lumMod val="75000"/>
                  </a:schemeClr>
                </a:solidFill>
                <a:latin typeface="Arial"/>
              </a:rPr>
              <a:t>usually works across different microarchitectures</a:t>
            </a:r>
            <a:endParaRPr lang="en-US" sz="1800" dirty="0">
              <a:solidFill>
                <a:schemeClr val="accent6">
                  <a:lumMod val="75000"/>
                </a:schemeClr>
              </a:solidFill>
            </a:endParaRPr>
          </a:p>
        </p:txBody>
      </p:sp>
      <p:pic>
        <p:nvPicPr>
          <p:cNvPr id="3" name="Picture 4" descr="A blue and black logo&#10;&#10;Description automatically generated">
            <a:extLst>
              <a:ext uri="{FF2B5EF4-FFF2-40B4-BE49-F238E27FC236}">
                <a16:creationId xmlns:a16="http://schemas.microsoft.com/office/drawing/2014/main" id="{95EDCFCC-11D1-4022-0BAD-E7573303948D}"/>
              </a:ext>
            </a:extLst>
          </p:cNvPr>
          <p:cNvPicPr>
            <a:picLocks noChangeAspect="1"/>
          </p:cNvPicPr>
          <p:nvPr/>
        </p:nvPicPr>
        <p:blipFill>
          <a:blip r:embed="rId11"/>
          <a:stretch>
            <a:fillRect/>
          </a:stretch>
        </p:blipFill>
        <p:spPr>
          <a:xfrm>
            <a:off x="5957350" y="4631915"/>
            <a:ext cx="1057029" cy="697004"/>
          </a:xfrm>
          <a:prstGeom prst="rect">
            <a:avLst/>
          </a:prstGeom>
        </p:spPr>
      </p:pic>
      <p:pic>
        <p:nvPicPr>
          <p:cNvPr id="6" name="Picture 6" descr="A black background with a black square&#10;&#10;Description automatically generated">
            <a:extLst>
              <a:ext uri="{FF2B5EF4-FFF2-40B4-BE49-F238E27FC236}">
                <a16:creationId xmlns:a16="http://schemas.microsoft.com/office/drawing/2014/main" id="{B001AE0C-5B54-8C5B-D161-62A821A8D0D6}"/>
              </a:ext>
            </a:extLst>
          </p:cNvPr>
          <p:cNvPicPr>
            <a:picLocks noChangeAspect="1"/>
          </p:cNvPicPr>
          <p:nvPr/>
        </p:nvPicPr>
        <p:blipFill>
          <a:blip r:embed="rId12"/>
          <a:stretch>
            <a:fillRect/>
          </a:stretch>
        </p:blipFill>
        <p:spPr>
          <a:xfrm>
            <a:off x="7127920" y="4565069"/>
            <a:ext cx="849706" cy="831018"/>
          </a:xfrm>
          <a:prstGeom prst="rect">
            <a:avLst/>
          </a:prstGeom>
        </p:spPr>
      </p:pic>
      <p:sp>
        <p:nvSpPr>
          <p:cNvPr id="4" name="Slide Number Placeholder 3">
            <a:extLst>
              <a:ext uri="{FF2B5EF4-FFF2-40B4-BE49-F238E27FC236}">
                <a16:creationId xmlns:a16="http://schemas.microsoft.com/office/drawing/2014/main" id="{EF77A596-687E-74B7-5431-367F5E7DC445}"/>
              </a:ext>
            </a:extLst>
          </p:cNvPr>
          <p:cNvSpPr>
            <a:spLocks noGrp="1"/>
          </p:cNvSpPr>
          <p:nvPr>
            <p:ph type="sldNum" sz="quarter" idx="11"/>
          </p:nvPr>
        </p:nvSpPr>
        <p:spPr/>
        <p:txBody>
          <a:bodyPr/>
          <a:lstStyle/>
          <a:p>
            <a:fld id="{9066BD3C-C2EC-A74E-8316-E301C79C5E28}" type="slidenum">
              <a:rPr lang="en-US" smtClean="0"/>
              <a:t>2</a:t>
            </a:fld>
            <a:endParaRPr lang="en-US"/>
          </a:p>
        </p:txBody>
      </p:sp>
      <p:pic>
        <p:nvPicPr>
          <p:cNvPr id="5" name="Picture 5" descr="A black square with white text and a logo&#10;&#10;Description automatically generated">
            <a:extLst>
              <a:ext uri="{FF2B5EF4-FFF2-40B4-BE49-F238E27FC236}">
                <a16:creationId xmlns:a16="http://schemas.microsoft.com/office/drawing/2014/main" id="{CE2E6264-F0CF-BC62-1F35-600E5EFA4FF9}"/>
              </a:ext>
            </a:extLst>
          </p:cNvPr>
          <p:cNvPicPr>
            <a:picLocks noChangeAspect="1"/>
          </p:cNvPicPr>
          <p:nvPr/>
        </p:nvPicPr>
        <p:blipFill rotWithShape="1">
          <a:blip r:embed="rId13"/>
          <a:srcRect l="30337" t="12057" r="30712" b="14184"/>
          <a:stretch/>
        </p:blipFill>
        <p:spPr>
          <a:xfrm>
            <a:off x="9335795" y="4527575"/>
            <a:ext cx="849705" cy="871886"/>
          </a:xfrm>
          <a:prstGeom prst="rect">
            <a:avLst/>
          </a:prstGeom>
        </p:spPr>
      </p:pic>
      <p:pic>
        <p:nvPicPr>
          <p:cNvPr id="7" name="Picture 6" descr="A black square with a logo on it&#10;&#10;Description automatically generated">
            <a:extLst>
              <a:ext uri="{FF2B5EF4-FFF2-40B4-BE49-F238E27FC236}">
                <a16:creationId xmlns:a16="http://schemas.microsoft.com/office/drawing/2014/main" id="{622D51E9-F125-3EBE-9DCB-D62CA94FE266}"/>
              </a:ext>
            </a:extLst>
          </p:cNvPr>
          <p:cNvPicPr>
            <a:picLocks noChangeAspect="1"/>
          </p:cNvPicPr>
          <p:nvPr/>
        </p:nvPicPr>
        <p:blipFill rotWithShape="1">
          <a:blip r:embed="rId14"/>
          <a:srcRect l="28085" t="16697" r="27659" b="16107"/>
          <a:stretch/>
        </p:blipFill>
        <p:spPr>
          <a:xfrm>
            <a:off x="8373645" y="4529742"/>
            <a:ext cx="913488" cy="867553"/>
          </a:xfrm>
          <a:prstGeom prst="rect">
            <a:avLst/>
          </a:prstGeom>
        </p:spPr>
      </p:pic>
      <p:pic>
        <p:nvPicPr>
          <p:cNvPr id="8" name="Picture 8" descr="A logo on a metal surface&#10;&#10;Description automatically generated">
            <a:extLst>
              <a:ext uri="{FF2B5EF4-FFF2-40B4-BE49-F238E27FC236}">
                <a16:creationId xmlns:a16="http://schemas.microsoft.com/office/drawing/2014/main" id="{0BEB34A5-0EC8-6FDB-0EFB-6D8911619AB1}"/>
              </a:ext>
            </a:extLst>
          </p:cNvPr>
          <p:cNvPicPr>
            <a:picLocks noChangeAspect="1"/>
          </p:cNvPicPr>
          <p:nvPr/>
        </p:nvPicPr>
        <p:blipFill>
          <a:blip r:embed="rId15"/>
          <a:stretch>
            <a:fillRect/>
          </a:stretch>
        </p:blipFill>
        <p:spPr>
          <a:xfrm>
            <a:off x="6837316" y="5554910"/>
            <a:ext cx="870503" cy="856516"/>
          </a:xfrm>
          <a:prstGeom prst="rect">
            <a:avLst/>
          </a:prstGeom>
        </p:spPr>
      </p:pic>
      <p:pic>
        <p:nvPicPr>
          <p:cNvPr id="9" name="Picture 2" descr="Snapdragon 8 Gen 1: así es el nuevo procesador de los mejores móviles">
            <a:extLst>
              <a:ext uri="{FF2B5EF4-FFF2-40B4-BE49-F238E27FC236}">
                <a16:creationId xmlns:a16="http://schemas.microsoft.com/office/drawing/2014/main" id="{3C7139E7-2FBB-9FC9-D29C-70F1446B52C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3197" t="17570" r="34013" b="19413"/>
          <a:stretch/>
        </p:blipFill>
        <p:spPr bwMode="auto">
          <a:xfrm>
            <a:off x="5918150" y="5560522"/>
            <a:ext cx="844590" cy="849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 red and black logo&#10;&#10;Description automatically generated">
            <a:extLst>
              <a:ext uri="{FF2B5EF4-FFF2-40B4-BE49-F238E27FC236}">
                <a16:creationId xmlns:a16="http://schemas.microsoft.com/office/drawing/2014/main" id="{D7BEFC2F-76A0-3FCD-53D7-4097D3BD3AFD}"/>
              </a:ext>
            </a:extLst>
          </p:cNvPr>
          <p:cNvPicPr>
            <a:picLocks noChangeAspect="1"/>
          </p:cNvPicPr>
          <p:nvPr/>
        </p:nvPicPr>
        <p:blipFill>
          <a:blip r:embed="rId17"/>
          <a:stretch>
            <a:fillRect/>
          </a:stretch>
        </p:blipFill>
        <p:spPr>
          <a:xfrm>
            <a:off x="10397160" y="5481236"/>
            <a:ext cx="1086170" cy="928533"/>
          </a:xfrm>
          <a:prstGeom prst="rect">
            <a:avLst/>
          </a:prstGeom>
        </p:spPr>
      </p:pic>
      <p:pic>
        <p:nvPicPr>
          <p:cNvPr id="11" name="Picture 9" descr="A green and black logo&#10;&#10;Description automatically generated">
            <a:extLst>
              <a:ext uri="{FF2B5EF4-FFF2-40B4-BE49-F238E27FC236}">
                <a16:creationId xmlns:a16="http://schemas.microsoft.com/office/drawing/2014/main" id="{3826E71B-6AC6-3C2A-62F9-2D16CE38D8DD}"/>
              </a:ext>
            </a:extLst>
          </p:cNvPr>
          <p:cNvPicPr>
            <a:picLocks noChangeAspect="1"/>
          </p:cNvPicPr>
          <p:nvPr/>
        </p:nvPicPr>
        <p:blipFill>
          <a:blip r:embed="rId18"/>
          <a:stretch>
            <a:fillRect/>
          </a:stretch>
        </p:blipFill>
        <p:spPr>
          <a:xfrm>
            <a:off x="9067599" y="5469532"/>
            <a:ext cx="1284637" cy="922181"/>
          </a:xfrm>
          <a:prstGeom prst="rect">
            <a:avLst/>
          </a:prstGeom>
        </p:spPr>
      </p:pic>
      <p:pic>
        <p:nvPicPr>
          <p:cNvPr id="12" name="Picture 15" descr="A white rectangular box with blue and orange text&#10;&#10;Description automatically generated">
            <a:extLst>
              <a:ext uri="{FF2B5EF4-FFF2-40B4-BE49-F238E27FC236}">
                <a16:creationId xmlns:a16="http://schemas.microsoft.com/office/drawing/2014/main" id="{20B14F85-FE5D-EB24-79B2-83EE68865EB6}"/>
              </a:ext>
            </a:extLst>
          </p:cNvPr>
          <p:cNvPicPr>
            <a:picLocks noChangeAspect="1"/>
          </p:cNvPicPr>
          <p:nvPr/>
        </p:nvPicPr>
        <p:blipFill>
          <a:blip r:embed="rId19"/>
          <a:stretch>
            <a:fillRect/>
          </a:stretch>
        </p:blipFill>
        <p:spPr>
          <a:xfrm>
            <a:off x="8098457" y="5479037"/>
            <a:ext cx="924218" cy="932929"/>
          </a:xfrm>
          <a:prstGeom prst="rect">
            <a:avLst/>
          </a:prstGeom>
        </p:spPr>
      </p:pic>
      <p:pic>
        <p:nvPicPr>
          <p:cNvPr id="24" name="Picture 23" descr="A computer and a machine on a table&#10;&#10;Description automatically generated">
            <a:extLst>
              <a:ext uri="{FF2B5EF4-FFF2-40B4-BE49-F238E27FC236}">
                <a16:creationId xmlns:a16="http://schemas.microsoft.com/office/drawing/2014/main" id="{F3F36213-C77D-2E13-0777-3BE69B1E7B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49339" y="2659144"/>
            <a:ext cx="2654220" cy="1495551"/>
          </a:xfrm>
          <a:prstGeom prst="rect">
            <a:avLst/>
          </a:prstGeom>
        </p:spPr>
      </p:pic>
      <p:pic>
        <p:nvPicPr>
          <p:cNvPr id="26" name="Picture 25" descr="A laptops connected to a microphone&#10;&#10;Description automatically generated">
            <a:extLst>
              <a:ext uri="{FF2B5EF4-FFF2-40B4-BE49-F238E27FC236}">
                <a16:creationId xmlns:a16="http://schemas.microsoft.com/office/drawing/2014/main" id="{EB2F56EF-0451-CAAF-B0C1-EED444D5A1F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776" y="2661501"/>
            <a:ext cx="1922775" cy="1493194"/>
          </a:xfrm>
          <a:prstGeom prst="rect">
            <a:avLst/>
          </a:prstGeom>
        </p:spPr>
      </p:pic>
      <p:pic>
        <p:nvPicPr>
          <p:cNvPr id="27" name="Graphic 26" descr="Processor with solid fill">
            <a:extLst>
              <a:ext uri="{FF2B5EF4-FFF2-40B4-BE49-F238E27FC236}">
                <a16:creationId xmlns:a16="http://schemas.microsoft.com/office/drawing/2014/main" id="{F320A4CA-5724-AC7D-B052-D2EDDCD01CB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867431" y="4238488"/>
            <a:ext cx="653161" cy="653161"/>
          </a:xfrm>
          <a:prstGeom prst="rect">
            <a:avLst/>
          </a:prstGeom>
        </p:spPr>
      </p:pic>
      <p:pic>
        <p:nvPicPr>
          <p:cNvPr id="7170" name="Picture 2" descr="Temperature Sensor Icons - Free SVG &amp; PNG Temperature Sensor Images - Noun  Project">
            <a:extLst>
              <a:ext uri="{FF2B5EF4-FFF2-40B4-BE49-F238E27FC236}">
                <a16:creationId xmlns:a16="http://schemas.microsoft.com/office/drawing/2014/main" id="{0BE49A75-4E38-763B-6E83-972DD71087D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41189" y="1061489"/>
            <a:ext cx="389202" cy="389202"/>
          </a:xfrm>
          <a:prstGeom prst="rect">
            <a:avLst/>
          </a:prstGeom>
          <a:noFill/>
        </p:spPr>
      </p:pic>
      <p:pic>
        <p:nvPicPr>
          <p:cNvPr id="7172" name="Picture 4" descr="Electric, power, meter, electricity icon - Download on Iconfinder">
            <a:extLst>
              <a:ext uri="{FF2B5EF4-FFF2-40B4-BE49-F238E27FC236}">
                <a16:creationId xmlns:a16="http://schemas.microsoft.com/office/drawing/2014/main" id="{D28DD8F2-58B0-3709-C813-5A61074F0F8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56935" y="1061489"/>
            <a:ext cx="389203" cy="38920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DE35447-CA8C-2D38-64F4-8BF4875EE46F}"/>
              </a:ext>
            </a:extLst>
          </p:cNvPr>
          <p:cNvSpPr txBox="1"/>
          <p:nvPr/>
        </p:nvSpPr>
        <p:spPr>
          <a:xfrm>
            <a:off x="5953946" y="2945349"/>
            <a:ext cx="5489527" cy="1502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20000"/>
              </a:lnSpc>
            </a:pPr>
            <a:r>
              <a:rPr lang="en-US" sz="2400" dirty="0">
                <a:solidFill>
                  <a:schemeClr val="accent1">
                    <a:lumMod val="75000"/>
                  </a:schemeClr>
                </a:solidFill>
                <a:latin typeface="Arial"/>
              </a:rPr>
              <a:t>In this work, we show</a:t>
            </a:r>
            <a:endParaRPr lang="en-US" sz="2400" dirty="0">
              <a:solidFill>
                <a:schemeClr val="accent1">
                  <a:lumMod val="75000"/>
                </a:schemeClr>
              </a:solidFill>
            </a:endParaRPr>
          </a:p>
          <a:p>
            <a:pPr marL="285750" indent="-285750" algn="l">
              <a:lnSpc>
                <a:spcPct val="120000"/>
              </a:lnSpc>
              <a:buFont typeface="Calibri"/>
              <a:buChar char="-"/>
            </a:pPr>
            <a:r>
              <a:rPr lang="en-US" sz="1800" dirty="0">
                <a:solidFill>
                  <a:schemeClr val="tx1"/>
                </a:solidFill>
                <a:latin typeface="Arial"/>
              </a:rPr>
              <a:t>Hybrid side-channels are everywhere</a:t>
            </a:r>
          </a:p>
          <a:p>
            <a:pPr marL="285750" indent="-285750" algn="l">
              <a:lnSpc>
                <a:spcPct val="120000"/>
              </a:lnSpc>
              <a:buFont typeface="Calibri"/>
              <a:buChar char="-"/>
            </a:pPr>
            <a:r>
              <a:rPr lang="en-US" sz="1800" dirty="0">
                <a:solidFill>
                  <a:schemeClr val="tx1"/>
                </a:solidFill>
                <a:latin typeface="Arial"/>
              </a:rPr>
              <a:t>Exploit them from unprivileged native user</a:t>
            </a:r>
          </a:p>
          <a:p>
            <a:pPr marL="285750" indent="-285750" algn="l">
              <a:lnSpc>
                <a:spcPct val="120000"/>
              </a:lnSpc>
              <a:buFont typeface="Calibri"/>
              <a:buChar char="-"/>
            </a:pPr>
            <a:r>
              <a:rPr lang="en-US" sz="1800" dirty="0">
                <a:solidFill>
                  <a:schemeClr val="tx1"/>
                </a:solidFill>
                <a:latin typeface="Arial"/>
              </a:rPr>
              <a:t>And, even from browser!</a:t>
            </a:r>
          </a:p>
        </p:txBody>
      </p:sp>
      <p:sp>
        <p:nvSpPr>
          <p:cNvPr id="13" name="Rounded Rectangle 12">
            <a:extLst>
              <a:ext uri="{FF2B5EF4-FFF2-40B4-BE49-F238E27FC236}">
                <a16:creationId xmlns:a16="http://schemas.microsoft.com/office/drawing/2014/main" id="{44F8CEEA-C149-414E-D36D-0E0CFBFDB204}"/>
              </a:ext>
            </a:extLst>
          </p:cNvPr>
          <p:cNvSpPr/>
          <p:nvPr/>
        </p:nvSpPr>
        <p:spPr>
          <a:xfrm>
            <a:off x="5801926" y="2719901"/>
            <a:ext cx="5905165" cy="3821579"/>
          </a:xfrm>
          <a:prstGeom prst="roundRect">
            <a:avLst>
              <a:gd name="adj" fmla="val 5328"/>
            </a:avLst>
          </a:prstGeom>
          <a:noFill/>
          <a:ln w="38100">
            <a:solidFill>
              <a:srgbClr val="FF453A">
                <a:alpha val="60000"/>
              </a:srgbClr>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pic>
        <p:nvPicPr>
          <p:cNvPr id="30" name="Picture 2" descr="Temperature Sensor Icons - Free SVG &amp; PNG Temperature Sensor Images - Noun  Project">
            <a:extLst>
              <a:ext uri="{FF2B5EF4-FFF2-40B4-BE49-F238E27FC236}">
                <a16:creationId xmlns:a16="http://schemas.microsoft.com/office/drawing/2014/main" id="{41D752B9-CE39-C89F-091E-008451FDF12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19188" y="2922815"/>
            <a:ext cx="312191" cy="312191"/>
          </a:xfrm>
          <a:prstGeom prst="rect">
            <a:avLst/>
          </a:prstGeom>
          <a:noFill/>
        </p:spPr>
      </p:pic>
      <p:pic>
        <p:nvPicPr>
          <p:cNvPr id="31" name="Picture 4" descr="Electric, power, meter, electricity icon - Download on Iconfinder">
            <a:extLst>
              <a:ext uri="{FF2B5EF4-FFF2-40B4-BE49-F238E27FC236}">
                <a16:creationId xmlns:a16="http://schemas.microsoft.com/office/drawing/2014/main" id="{A1C547D7-656C-53D3-2A71-D5FC4194DA8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83345" y="3154948"/>
            <a:ext cx="251972" cy="2519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8C2011-9C89-BB6F-F7D5-EFD7750CFD22}"/>
              </a:ext>
            </a:extLst>
          </p:cNvPr>
          <p:cNvSpPr txBox="1"/>
          <p:nvPr/>
        </p:nvSpPr>
        <p:spPr>
          <a:xfrm>
            <a:off x="261876" y="964260"/>
            <a:ext cx="5513131" cy="1502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20000"/>
              </a:lnSpc>
            </a:pPr>
            <a:r>
              <a:rPr lang="en-US" sz="2400" dirty="0">
                <a:solidFill>
                  <a:srgbClr val="C00000"/>
                </a:solidFill>
                <a:latin typeface="Arial"/>
              </a:rPr>
              <a:t>Physical Side-Channels</a:t>
            </a:r>
          </a:p>
          <a:p>
            <a:pPr marL="285750" indent="-285750" algn="l">
              <a:lnSpc>
                <a:spcPct val="120000"/>
              </a:lnSpc>
              <a:buFont typeface="Calibri"/>
              <a:buChar char="-"/>
            </a:pPr>
            <a:r>
              <a:rPr lang="en-US" sz="1800" b="1" dirty="0">
                <a:solidFill>
                  <a:schemeClr val="tx1"/>
                </a:solidFill>
                <a:latin typeface="Arial"/>
              </a:rPr>
              <a:t>Equipment</a:t>
            </a:r>
            <a:r>
              <a:rPr lang="en-US" sz="1800" dirty="0">
                <a:solidFill>
                  <a:schemeClr val="tx1"/>
                </a:solidFill>
                <a:latin typeface="Arial"/>
              </a:rPr>
              <a:t>: Oscilloscope, EM Probes etc.</a:t>
            </a:r>
          </a:p>
          <a:p>
            <a:pPr marL="285750" indent="-285750" algn="l">
              <a:lnSpc>
                <a:spcPct val="120000"/>
              </a:lnSpc>
              <a:buFont typeface="Calibri"/>
              <a:buChar char="-"/>
            </a:pPr>
            <a:r>
              <a:rPr lang="en-US" sz="1800" b="1" dirty="0">
                <a:solidFill>
                  <a:schemeClr val="tx1"/>
                </a:solidFill>
                <a:latin typeface="Arial"/>
              </a:rPr>
              <a:t>Advantages: </a:t>
            </a:r>
            <a:r>
              <a:rPr lang="en-US" sz="1800" dirty="0">
                <a:solidFill>
                  <a:schemeClr val="accent6">
                    <a:lumMod val="75000"/>
                  </a:schemeClr>
                </a:solidFill>
                <a:latin typeface="Arial"/>
              </a:rPr>
              <a:t>Difficult to mitigate, usually works across different microarchitectures</a:t>
            </a:r>
            <a:endParaRPr lang="en-US" sz="1800" b="1" dirty="0">
              <a:solidFill>
                <a:schemeClr val="accent6">
                  <a:lumMod val="75000"/>
                </a:schemeClr>
              </a:solidFill>
              <a:latin typeface="Arial"/>
            </a:endParaRPr>
          </a:p>
        </p:txBody>
      </p:sp>
      <p:pic>
        <p:nvPicPr>
          <p:cNvPr id="18" name="Google Shape;85;p16" descr="A logo of a google chrome&#10;&#10;Description automatically generated">
            <a:extLst>
              <a:ext uri="{FF2B5EF4-FFF2-40B4-BE49-F238E27FC236}">
                <a16:creationId xmlns:a16="http://schemas.microsoft.com/office/drawing/2014/main" id="{713A935B-09D5-268D-B5E4-03F7DDD6C931}"/>
              </a:ext>
            </a:extLst>
          </p:cNvPr>
          <p:cNvPicPr preferRelativeResize="0"/>
          <p:nvPr/>
        </p:nvPicPr>
        <p:blipFill>
          <a:blip r:embed="rId26">
            <a:alphaModFix/>
          </a:blip>
          <a:stretch>
            <a:fillRect/>
          </a:stretch>
        </p:blipFill>
        <p:spPr>
          <a:xfrm>
            <a:off x="10778985" y="4008568"/>
            <a:ext cx="431518" cy="431518"/>
          </a:xfrm>
          <a:prstGeom prst="rect">
            <a:avLst/>
          </a:prstGeom>
          <a:noFill/>
          <a:ln>
            <a:noFill/>
          </a:ln>
        </p:spPr>
      </p:pic>
      <p:pic>
        <p:nvPicPr>
          <p:cNvPr id="19" name="Picture 18" descr="A blue compass with a red point&#10;&#10;Description automatically generated">
            <a:extLst>
              <a:ext uri="{FF2B5EF4-FFF2-40B4-BE49-F238E27FC236}">
                <a16:creationId xmlns:a16="http://schemas.microsoft.com/office/drawing/2014/main" id="{E93E66B3-A56A-3693-E83E-ECA1FC7DFB87}"/>
              </a:ext>
            </a:extLst>
          </p:cNvPr>
          <p:cNvPicPr>
            <a:picLocks noChangeAspect="1"/>
          </p:cNvPicPr>
          <p:nvPr/>
        </p:nvPicPr>
        <p:blipFill>
          <a:blip r:embed="rId27"/>
          <a:stretch>
            <a:fillRect/>
          </a:stretch>
        </p:blipFill>
        <p:spPr>
          <a:xfrm>
            <a:off x="11212339" y="4033294"/>
            <a:ext cx="436503" cy="433507"/>
          </a:xfrm>
          <a:prstGeom prst="rect">
            <a:avLst/>
          </a:prstGeom>
        </p:spPr>
      </p:pic>
      <p:pic>
        <p:nvPicPr>
          <p:cNvPr id="20" name="Picture 2" descr="Broken padlock - Free security icons">
            <a:extLst>
              <a:ext uri="{FF2B5EF4-FFF2-40B4-BE49-F238E27FC236}">
                <a16:creationId xmlns:a16="http://schemas.microsoft.com/office/drawing/2014/main" id="{35868B99-255A-59FD-368E-611E1DA864A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780821" y="3534438"/>
            <a:ext cx="431518" cy="431518"/>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24">
            <a:extLst>
              <a:ext uri="{FF2B5EF4-FFF2-40B4-BE49-F238E27FC236}">
                <a16:creationId xmlns:a16="http://schemas.microsoft.com/office/drawing/2014/main" id="{23577A3B-2DB1-9F0E-603E-7072C287EBA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237127" y="3534438"/>
            <a:ext cx="431518" cy="433210"/>
          </a:xfrm>
          <a:prstGeom prst="rect">
            <a:avLst/>
          </a:prstGeom>
        </p:spPr>
      </p:pic>
      <p:pic>
        <p:nvPicPr>
          <p:cNvPr id="2050" name="Picture 2" descr="Probes Set, Hand Held | EM-6992 - Electro-Metrics">
            <a:extLst>
              <a:ext uri="{FF2B5EF4-FFF2-40B4-BE49-F238E27FC236}">
                <a16:creationId xmlns:a16="http://schemas.microsoft.com/office/drawing/2014/main" id="{88111899-277F-2A3B-6A18-A5D95B77CEE0}"/>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59468" r="21841"/>
          <a:stretch/>
        </p:blipFill>
        <p:spPr bwMode="auto">
          <a:xfrm rot="1936019">
            <a:off x="3919465" y="519693"/>
            <a:ext cx="234111" cy="9870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white and blue device with buttons and knobs&#10;&#10;Description automatically generated">
            <a:extLst>
              <a:ext uri="{FF2B5EF4-FFF2-40B4-BE49-F238E27FC236}">
                <a16:creationId xmlns:a16="http://schemas.microsoft.com/office/drawing/2014/main" id="{30B20ED5-3BDA-51A8-F515-CC84F778871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200458" y="742310"/>
            <a:ext cx="968117" cy="968117"/>
          </a:xfrm>
          <a:prstGeom prst="rect">
            <a:avLst/>
          </a:prstGeom>
        </p:spPr>
      </p:pic>
    </p:spTree>
    <p:extLst>
      <p:ext uri="{BB962C8B-B14F-4D97-AF65-F5344CB8AC3E}">
        <p14:creationId xmlns:p14="http://schemas.microsoft.com/office/powerpoint/2010/main" val="27399645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xEl>
                                              <p:pRg st="2" end="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xEl>
                                              <p:pRg st="3" end="3"/>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3"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a:extLst>
              <a:ext uri="{FF2B5EF4-FFF2-40B4-BE49-F238E27FC236}">
                <a16:creationId xmlns:a16="http://schemas.microsoft.com/office/drawing/2014/main" id="{EE7F455A-DF6C-160C-CB13-23F5D7D07D01}"/>
              </a:ext>
            </a:extLst>
          </p:cNvPr>
          <p:cNvSpPr>
            <a:spLocks/>
          </p:cNvSpPr>
          <p:nvPr/>
        </p:nvSpPr>
        <p:spPr>
          <a:xfrm>
            <a:off x="279475" y="1274813"/>
            <a:ext cx="7340525" cy="5141754"/>
          </a:xfrm>
          <a:prstGeom prst="roundRect">
            <a:avLst>
              <a:gd name="adj" fmla="val 8432"/>
            </a:avLst>
          </a:prstGeom>
          <a:noFill/>
          <a:ln w="38100" cap="flat">
            <a:solidFill>
              <a:srgbClr val="32D74B"/>
            </a:solidFill>
            <a:round/>
          </a:ln>
          <a:effectLst>
            <a:softEdge rad="0"/>
          </a:effectLst>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A sneak peek of our work</a:t>
            </a:r>
            <a:endParaRPr lang="en-US" dirty="0"/>
          </a:p>
        </p:txBody>
      </p:sp>
      <p:sp>
        <p:nvSpPr>
          <p:cNvPr id="4" name="Slide Number Placeholder 3">
            <a:extLst>
              <a:ext uri="{FF2B5EF4-FFF2-40B4-BE49-F238E27FC236}">
                <a16:creationId xmlns:a16="http://schemas.microsoft.com/office/drawing/2014/main" id="{F548E00D-0831-8EDD-F8C6-EE92FF188FF1}"/>
              </a:ext>
            </a:extLst>
          </p:cNvPr>
          <p:cNvSpPr>
            <a:spLocks noGrp="1"/>
          </p:cNvSpPr>
          <p:nvPr>
            <p:ph type="sldNum" sz="quarter" idx="11"/>
          </p:nvPr>
        </p:nvSpPr>
        <p:spPr/>
        <p:txBody>
          <a:bodyPr/>
          <a:lstStyle/>
          <a:p>
            <a:fld id="{9066BD3C-C2EC-A74E-8316-E301C79C5E28}" type="slidenum">
              <a:rPr lang="en-US" smtClean="0"/>
              <a:t>3</a:t>
            </a:fld>
            <a:endParaRPr lang="en-US"/>
          </a:p>
        </p:txBody>
      </p:sp>
      <p:pic>
        <p:nvPicPr>
          <p:cNvPr id="3" name="Graphic 2" descr="Spilt/Cracked Glass Of Milk outline">
            <a:extLst>
              <a:ext uri="{FF2B5EF4-FFF2-40B4-BE49-F238E27FC236}">
                <a16:creationId xmlns:a16="http://schemas.microsoft.com/office/drawing/2014/main" id="{097DD6DC-866A-4C91-DB47-31B2527A3093}"/>
              </a:ext>
            </a:extLst>
          </p:cNvPr>
          <p:cNvPicPr>
            <a:picLocks/>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01363" t="-132672" r="808023" b="132741"/>
          <a:stretch/>
        </p:blipFill>
        <p:spPr>
          <a:xfrm>
            <a:off x="-46649" y="3440679"/>
            <a:ext cx="1207008" cy="1207008"/>
          </a:xfrm>
          <a:prstGeom prst="rect">
            <a:avLst/>
          </a:prstGeom>
        </p:spPr>
      </p:pic>
      <p:sp>
        <p:nvSpPr>
          <p:cNvPr id="37" name="TextBox 36">
            <a:extLst>
              <a:ext uri="{FF2B5EF4-FFF2-40B4-BE49-F238E27FC236}">
                <a16:creationId xmlns:a16="http://schemas.microsoft.com/office/drawing/2014/main" id="{0376273C-FB59-9E5D-F936-8DF6E63C6AE7}"/>
              </a:ext>
            </a:extLst>
          </p:cNvPr>
          <p:cNvSpPr txBox="1"/>
          <p:nvPr/>
        </p:nvSpPr>
        <p:spPr>
          <a:xfrm>
            <a:off x="500503" y="2581643"/>
            <a:ext cx="1674239" cy="494751"/>
          </a:xfrm>
          <a:prstGeom prst="rect">
            <a:avLst/>
          </a:prstGeom>
          <a:noFill/>
        </p:spPr>
        <p:txBody>
          <a:bodyPr wrap="square" rtlCol="0">
            <a:spAutoFit/>
          </a:bodyPr>
          <a:lstStyle/>
          <a:p>
            <a:pPr>
              <a:lnSpc>
                <a:spcPct val="120000"/>
              </a:lnSpc>
            </a:pPr>
            <a:r>
              <a:rPr lang="en-US" sz="2400" dirty="0">
                <a:solidFill>
                  <a:schemeClr val="tx1"/>
                </a:solidFill>
              </a:rPr>
              <a:t>Frequency</a:t>
            </a:r>
          </a:p>
        </p:txBody>
      </p:sp>
      <p:sp>
        <p:nvSpPr>
          <p:cNvPr id="38" name="TextBox 37">
            <a:extLst>
              <a:ext uri="{FF2B5EF4-FFF2-40B4-BE49-F238E27FC236}">
                <a16:creationId xmlns:a16="http://schemas.microsoft.com/office/drawing/2014/main" id="{D580CEDF-DAB0-E1AC-DE29-982A20DEAAF8}"/>
              </a:ext>
            </a:extLst>
          </p:cNvPr>
          <p:cNvSpPr txBox="1"/>
          <p:nvPr/>
        </p:nvSpPr>
        <p:spPr>
          <a:xfrm>
            <a:off x="667421" y="4262920"/>
            <a:ext cx="1200886" cy="494751"/>
          </a:xfrm>
          <a:prstGeom prst="rect">
            <a:avLst/>
          </a:prstGeom>
          <a:noFill/>
        </p:spPr>
        <p:txBody>
          <a:bodyPr wrap="square" rtlCol="0">
            <a:spAutoFit/>
          </a:bodyPr>
          <a:lstStyle/>
          <a:p>
            <a:pPr>
              <a:lnSpc>
                <a:spcPct val="120000"/>
              </a:lnSpc>
            </a:pPr>
            <a:r>
              <a:rPr lang="en-US" sz="2400" dirty="0">
                <a:solidFill>
                  <a:schemeClr val="tx1"/>
                </a:solidFill>
              </a:rPr>
              <a:t>Power</a:t>
            </a:r>
          </a:p>
        </p:txBody>
      </p:sp>
      <p:sp>
        <p:nvSpPr>
          <p:cNvPr id="39" name="TextBox 38">
            <a:extLst>
              <a:ext uri="{FF2B5EF4-FFF2-40B4-BE49-F238E27FC236}">
                <a16:creationId xmlns:a16="http://schemas.microsoft.com/office/drawing/2014/main" id="{63BAC6D0-6648-CE81-C423-E776CB3AABBC}"/>
              </a:ext>
            </a:extLst>
          </p:cNvPr>
          <p:cNvSpPr txBox="1"/>
          <p:nvPr/>
        </p:nvSpPr>
        <p:spPr>
          <a:xfrm>
            <a:off x="272819" y="5870360"/>
            <a:ext cx="1956922" cy="494751"/>
          </a:xfrm>
          <a:prstGeom prst="rect">
            <a:avLst/>
          </a:prstGeom>
          <a:noFill/>
        </p:spPr>
        <p:txBody>
          <a:bodyPr wrap="square" rtlCol="0">
            <a:spAutoFit/>
          </a:bodyPr>
          <a:lstStyle/>
          <a:p>
            <a:pPr>
              <a:lnSpc>
                <a:spcPct val="120000"/>
              </a:lnSpc>
            </a:pPr>
            <a:r>
              <a:rPr lang="en-US" sz="2400" dirty="0">
                <a:solidFill>
                  <a:schemeClr val="tx1"/>
                </a:solidFill>
              </a:rPr>
              <a:t>Temperature</a:t>
            </a:r>
          </a:p>
        </p:txBody>
      </p:sp>
      <p:grpSp>
        <p:nvGrpSpPr>
          <p:cNvPr id="137" name="Group 136">
            <a:extLst>
              <a:ext uri="{FF2B5EF4-FFF2-40B4-BE49-F238E27FC236}">
                <a16:creationId xmlns:a16="http://schemas.microsoft.com/office/drawing/2014/main" id="{9139CD5F-C64B-6B62-AC71-42D7EFDD89E6}"/>
              </a:ext>
            </a:extLst>
          </p:cNvPr>
          <p:cNvGrpSpPr/>
          <p:nvPr/>
        </p:nvGrpSpPr>
        <p:grpSpPr>
          <a:xfrm>
            <a:off x="912053" y="4805749"/>
            <a:ext cx="704088" cy="1014984"/>
            <a:chOff x="4842047" y="1719098"/>
            <a:chExt cx="1213733" cy="1619655"/>
          </a:xfrm>
        </p:grpSpPr>
        <p:grpSp>
          <p:nvGrpSpPr>
            <p:cNvPr id="124" name="Group 123">
              <a:extLst>
                <a:ext uri="{FF2B5EF4-FFF2-40B4-BE49-F238E27FC236}">
                  <a16:creationId xmlns:a16="http://schemas.microsoft.com/office/drawing/2014/main" id="{2BA18095-8922-ABB1-3DB6-20BA1282287B}"/>
                </a:ext>
              </a:extLst>
            </p:cNvPr>
            <p:cNvGrpSpPr/>
            <p:nvPr/>
          </p:nvGrpSpPr>
          <p:grpSpPr>
            <a:xfrm>
              <a:off x="4842047" y="1719098"/>
              <a:ext cx="1213733" cy="1619655"/>
              <a:chOff x="3402609" y="3732126"/>
              <a:chExt cx="1258800" cy="1453303"/>
            </a:xfrm>
          </p:grpSpPr>
          <p:sp>
            <p:nvSpPr>
              <p:cNvPr id="125" name="Oval 124">
                <a:extLst>
                  <a:ext uri="{FF2B5EF4-FFF2-40B4-BE49-F238E27FC236}">
                    <a16:creationId xmlns:a16="http://schemas.microsoft.com/office/drawing/2014/main" id="{486C82FD-44B7-317C-8BCF-FA2421CFEFC6}"/>
                  </a:ext>
                </a:extLst>
              </p:cNvPr>
              <p:cNvSpPr/>
              <p:nvPr/>
            </p:nvSpPr>
            <p:spPr>
              <a:xfrm>
                <a:off x="3415933" y="3732126"/>
                <a:ext cx="1245476"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cxnSp>
            <p:nvCxnSpPr>
              <p:cNvPr id="126" name="Straight Connector 125">
                <a:extLst>
                  <a:ext uri="{FF2B5EF4-FFF2-40B4-BE49-F238E27FC236}">
                    <a16:creationId xmlns:a16="http://schemas.microsoft.com/office/drawing/2014/main" id="{54F35251-C40E-62C1-1015-C97B86A62586}"/>
                  </a:ext>
                </a:extLst>
              </p:cNvPr>
              <p:cNvCxnSpPr>
                <a:cxnSpLocks/>
                <a:stCxn id="125" idx="6"/>
                <a:endCxn id="128" idx="4"/>
              </p:cNvCxnSpPr>
              <p:nvPr/>
            </p:nvCxnSpPr>
            <p:spPr bwMode="auto">
              <a:xfrm flipH="1">
                <a:off x="4648085" y="3885990"/>
                <a:ext cx="13324" cy="829591"/>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7707E540-0409-DD3C-EEA3-0A00B02A6D2E}"/>
                  </a:ext>
                </a:extLst>
              </p:cNvPr>
              <p:cNvCxnSpPr>
                <a:cxnSpLocks/>
                <a:stCxn id="125" idx="2"/>
                <a:endCxn id="128" idx="2"/>
              </p:cNvCxnSpPr>
              <p:nvPr/>
            </p:nvCxnSpPr>
            <p:spPr bwMode="auto">
              <a:xfrm flipH="1">
                <a:off x="3402609" y="3885990"/>
                <a:ext cx="13324" cy="829591"/>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128" name="Can 127">
                <a:extLst>
                  <a:ext uri="{FF2B5EF4-FFF2-40B4-BE49-F238E27FC236}">
                    <a16:creationId xmlns:a16="http://schemas.microsoft.com/office/drawing/2014/main" id="{CD7BFDAF-34F7-19B4-B10E-466FE26F6DC1}"/>
                  </a:ext>
                </a:extLst>
              </p:cNvPr>
              <p:cNvSpPr/>
              <p:nvPr/>
            </p:nvSpPr>
            <p:spPr>
              <a:xfrm>
                <a:off x="3402609" y="4245730"/>
                <a:ext cx="1245476" cy="939699"/>
              </a:xfrm>
              <a:prstGeom prst="can">
                <a:avLst/>
              </a:prstGeom>
              <a:solidFill>
                <a:srgbClr val="FF453A">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56" name="Graphic 55" descr="Thermometer with solid fill">
              <a:extLst>
                <a:ext uri="{FF2B5EF4-FFF2-40B4-BE49-F238E27FC236}">
                  <a16:creationId xmlns:a16="http://schemas.microsoft.com/office/drawing/2014/main" id="{230F6B0A-54E2-C0E8-F9EA-9C6B955CE7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0549" y="2605534"/>
              <a:ext cx="631371" cy="631371"/>
            </a:xfrm>
            <a:prstGeom prst="rect">
              <a:avLst/>
            </a:prstGeom>
          </p:spPr>
        </p:pic>
      </p:grpSp>
      <p:grpSp>
        <p:nvGrpSpPr>
          <p:cNvPr id="136" name="Group 135">
            <a:extLst>
              <a:ext uri="{FF2B5EF4-FFF2-40B4-BE49-F238E27FC236}">
                <a16:creationId xmlns:a16="http://schemas.microsoft.com/office/drawing/2014/main" id="{45F9A128-328F-3983-CBC3-D20B962DA7E9}"/>
              </a:ext>
            </a:extLst>
          </p:cNvPr>
          <p:cNvGrpSpPr/>
          <p:nvPr/>
        </p:nvGrpSpPr>
        <p:grpSpPr>
          <a:xfrm>
            <a:off x="919586" y="3228836"/>
            <a:ext cx="703047" cy="1009846"/>
            <a:chOff x="2867702" y="4266862"/>
            <a:chExt cx="1212076" cy="1662121"/>
          </a:xfrm>
        </p:grpSpPr>
        <p:grpSp>
          <p:nvGrpSpPr>
            <p:cNvPr id="112" name="Group 111">
              <a:extLst>
                <a:ext uri="{FF2B5EF4-FFF2-40B4-BE49-F238E27FC236}">
                  <a16:creationId xmlns:a16="http://schemas.microsoft.com/office/drawing/2014/main" id="{AB572F8B-5155-3F05-ECC8-C1816E233B8F}"/>
                </a:ext>
              </a:extLst>
            </p:cNvPr>
            <p:cNvGrpSpPr/>
            <p:nvPr/>
          </p:nvGrpSpPr>
          <p:grpSpPr>
            <a:xfrm>
              <a:off x="2867702" y="4266862"/>
              <a:ext cx="1212076" cy="1660120"/>
              <a:chOff x="3402609" y="3695816"/>
              <a:chExt cx="1257082" cy="1489613"/>
            </a:xfrm>
          </p:grpSpPr>
          <p:sp>
            <p:nvSpPr>
              <p:cNvPr id="113" name="Oval 112">
                <a:extLst>
                  <a:ext uri="{FF2B5EF4-FFF2-40B4-BE49-F238E27FC236}">
                    <a16:creationId xmlns:a16="http://schemas.microsoft.com/office/drawing/2014/main" id="{7F5E22B4-17E5-A6A9-22F4-A3D4615F373D}"/>
                  </a:ext>
                </a:extLst>
              </p:cNvPr>
              <p:cNvSpPr/>
              <p:nvPr/>
            </p:nvSpPr>
            <p:spPr>
              <a:xfrm>
                <a:off x="3414215" y="3695816"/>
                <a:ext cx="1245476"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cxnSp>
            <p:nvCxnSpPr>
              <p:cNvPr id="114" name="Straight Connector 113">
                <a:extLst>
                  <a:ext uri="{FF2B5EF4-FFF2-40B4-BE49-F238E27FC236}">
                    <a16:creationId xmlns:a16="http://schemas.microsoft.com/office/drawing/2014/main" id="{CFF5B664-B9DA-5034-B8B0-15E172FF835B}"/>
                  </a:ext>
                </a:extLst>
              </p:cNvPr>
              <p:cNvCxnSpPr>
                <a:cxnSpLocks/>
                <a:stCxn id="113" idx="6"/>
                <a:endCxn id="116" idx="4"/>
              </p:cNvCxnSpPr>
              <p:nvPr/>
            </p:nvCxnSpPr>
            <p:spPr bwMode="auto">
              <a:xfrm flipH="1">
                <a:off x="4648085" y="3849681"/>
                <a:ext cx="11606" cy="865899"/>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CED4868E-C4E5-332A-75D1-FC6EC259C297}"/>
                  </a:ext>
                </a:extLst>
              </p:cNvPr>
              <p:cNvCxnSpPr>
                <a:cxnSpLocks/>
                <a:stCxn id="113" idx="2"/>
                <a:endCxn id="116" idx="2"/>
              </p:cNvCxnSpPr>
              <p:nvPr/>
            </p:nvCxnSpPr>
            <p:spPr bwMode="auto">
              <a:xfrm flipH="1">
                <a:off x="3402609" y="3849681"/>
                <a:ext cx="11606" cy="865899"/>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116" name="Can 115">
                <a:extLst>
                  <a:ext uri="{FF2B5EF4-FFF2-40B4-BE49-F238E27FC236}">
                    <a16:creationId xmlns:a16="http://schemas.microsoft.com/office/drawing/2014/main" id="{F77446DC-CC6C-4ACA-C38F-60DCA5338F65}"/>
                  </a:ext>
                </a:extLst>
              </p:cNvPr>
              <p:cNvSpPr/>
              <p:nvPr/>
            </p:nvSpPr>
            <p:spPr>
              <a:xfrm>
                <a:off x="3402609" y="4245730"/>
                <a:ext cx="1245476" cy="939699"/>
              </a:xfrm>
              <a:prstGeom prst="can">
                <a:avLst/>
              </a:prstGeom>
              <a:solidFill>
                <a:srgbClr val="FFD60A">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57" name="Graphic 56" descr="Lightning bolt with solid fill">
              <a:extLst>
                <a:ext uri="{FF2B5EF4-FFF2-40B4-BE49-F238E27FC236}">
                  <a16:creationId xmlns:a16="http://schemas.microsoft.com/office/drawing/2014/main" id="{6FEA01D4-7074-F319-AB8A-33D5BE1263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68489" y="5164396"/>
              <a:ext cx="764587" cy="764587"/>
            </a:xfrm>
            <a:prstGeom prst="rect">
              <a:avLst/>
            </a:prstGeom>
          </p:spPr>
        </p:pic>
      </p:grpSp>
      <p:grpSp>
        <p:nvGrpSpPr>
          <p:cNvPr id="135" name="Group 134">
            <a:extLst>
              <a:ext uri="{FF2B5EF4-FFF2-40B4-BE49-F238E27FC236}">
                <a16:creationId xmlns:a16="http://schemas.microsoft.com/office/drawing/2014/main" id="{D3BD0CCE-330E-A209-3421-A859BA3F9C45}"/>
              </a:ext>
            </a:extLst>
          </p:cNvPr>
          <p:cNvGrpSpPr/>
          <p:nvPr/>
        </p:nvGrpSpPr>
        <p:grpSpPr>
          <a:xfrm>
            <a:off x="916558" y="1589634"/>
            <a:ext cx="699584" cy="1005341"/>
            <a:chOff x="2826977" y="2405390"/>
            <a:chExt cx="1213101" cy="1730642"/>
          </a:xfrm>
        </p:grpSpPr>
        <p:grpSp>
          <p:nvGrpSpPr>
            <p:cNvPr id="111" name="Group 110">
              <a:extLst>
                <a:ext uri="{FF2B5EF4-FFF2-40B4-BE49-F238E27FC236}">
                  <a16:creationId xmlns:a16="http://schemas.microsoft.com/office/drawing/2014/main" id="{7FF2DD0B-58F3-4158-82AD-6E3A7939FD94}"/>
                </a:ext>
              </a:extLst>
            </p:cNvPr>
            <p:cNvGrpSpPr/>
            <p:nvPr/>
          </p:nvGrpSpPr>
          <p:grpSpPr>
            <a:xfrm>
              <a:off x="2826977" y="2405390"/>
              <a:ext cx="1213101" cy="1666409"/>
              <a:chOff x="3402608" y="3690173"/>
              <a:chExt cx="1258145" cy="1495256"/>
            </a:xfrm>
          </p:grpSpPr>
          <p:sp>
            <p:nvSpPr>
              <p:cNvPr id="91" name="Oval 90">
                <a:extLst>
                  <a:ext uri="{FF2B5EF4-FFF2-40B4-BE49-F238E27FC236}">
                    <a16:creationId xmlns:a16="http://schemas.microsoft.com/office/drawing/2014/main" id="{30A7E5B7-4268-DF3B-3240-F93BF63BF803}"/>
                  </a:ext>
                </a:extLst>
              </p:cNvPr>
              <p:cNvSpPr/>
              <p:nvPr/>
            </p:nvSpPr>
            <p:spPr>
              <a:xfrm>
                <a:off x="3415276" y="3690173"/>
                <a:ext cx="1245477"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cxnSp>
            <p:nvCxnSpPr>
              <p:cNvPr id="93" name="Straight Connector 92">
                <a:extLst>
                  <a:ext uri="{FF2B5EF4-FFF2-40B4-BE49-F238E27FC236}">
                    <a16:creationId xmlns:a16="http://schemas.microsoft.com/office/drawing/2014/main" id="{47E1C1D3-F60F-9D97-344F-0AF2498ED48E}"/>
                  </a:ext>
                </a:extLst>
              </p:cNvPr>
              <p:cNvCxnSpPr>
                <a:cxnSpLocks/>
                <a:stCxn id="91" idx="6"/>
                <a:endCxn id="100" idx="4"/>
              </p:cNvCxnSpPr>
              <p:nvPr/>
            </p:nvCxnSpPr>
            <p:spPr bwMode="auto">
              <a:xfrm flipH="1">
                <a:off x="4648085" y="3844036"/>
                <a:ext cx="12668" cy="871543"/>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95DF81E2-0799-0796-DD94-E707E5EE13A7}"/>
                  </a:ext>
                </a:extLst>
              </p:cNvPr>
              <p:cNvCxnSpPr>
                <a:cxnSpLocks/>
                <a:stCxn id="91" idx="2"/>
                <a:endCxn id="100" idx="2"/>
              </p:cNvCxnSpPr>
              <p:nvPr/>
            </p:nvCxnSpPr>
            <p:spPr bwMode="auto">
              <a:xfrm flipH="1">
                <a:off x="3402608" y="3844036"/>
                <a:ext cx="12668" cy="871543"/>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100" name="Can 99">
                <a:extLst>
                  <a:ext uri="{FF2B5EF4-FFF2-40B4-BE49-F238E27FC236}">
                    <a16:creationId xmlns:a16="http://schemas.microsoft.com/office/drawing/2014/main" id="{4527F167-18E9-1914-9995-6FFEE1C5E4C3}"/>
                  </a:ext>
                </a:extLst>
              </p:cNvPr>
              <p:cNvSpPr/>
              <p:nvPr/>
            </p:nvSpPr>
            <p:spPr>
              <a:xfrm>
                <a:off x="3402609" y="4245730"/>
                <a:ext cx="1245476" cy="939699"/>
              </a:xfrm>
              <a:prstGeom prst="can">
                <a:avLst/>
              </a:prstGeom>
              <a:solidFill>
                <a:srgbClr val="0A84FF">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58" name="Graphic 57" descr="Heartbeat with solid fill">
              <a:extLst>
                <a:ext uri="{FF2B5EF4-FFF2-40B4-BE49-F238E27FC236}">
                  <a16:creationId xmlns:a16="http://schemas.microsoft.com/office/drawing/2014/main" id="{12868BA5-D81A-E76D-B035-E1437DADFF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3247" y="3233127"/>
              <a:ext cx="902905" cy="902905"/>
            </a:xfrm>
            <a:prstGeom prst="rect">
              <a:avLst/>
            </a:prstGeom>
          </p:spPr>
        </p:pic>
      </p:grpSp>
      <p:grpSp>
        <p:nvGrpSpPr>
          <p:cNvPr id="5" name="Group 4">
            <a:extLst>
              <a:ext uri="{FF2B5EF4-FFF2-40B4-BE49-F238E27FC236}">
                <a16:creationId xmlns:a16="http://schemas.microsoft.com/office/drawing/2014/main" id="{3AF53C4D-B3FA-3210-E13E-BEE2664088A2}"/>
              </a:ext>
            </a:extLst>
          </p:cNvPr>
          <p:cNvGrpSpPr>
            <a:grpSpLocks noChangeAspect="1"/>
          </p:cNvGrpSpPr>
          <p:nvPr/>
        </p:nvGrpSpPr>
        <p:grpSpPr>
          <a:xfrm>
            <a:off x="3011799" y="2732128"/>
            <a:ext cx="3267179" cy="3267179"/>
            <a:chOff x="2888742" y="917058"/>
            <a:chExt cx="5624422" cy="5624422"/>
          </a:xfrm>
        </p:grpSpPr>
        <p:pic>
          <p:nvPicPr>
            <p:cNvPr id="6" name="Picture 5" descr="A group of dogs eating from a bowl&#10;&#10;Description automatically generated">
              <a:extLst>
                <a:ext uri="{FF2B5EF4-FFF2-40B4-BE49-F238E27FC236}">
                  <a16:creationId xmlns:a16="http://schemas.microsoft.com/office/drawing/2014/main" id="{3624B36F-5F7C-846A-733C-E55C273908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8742" y="917058"/>
              <a:ext cx="5624422" cy="5624422"/>
            </a:xfrm>
            <a:prstGeom prst="rect">
              <a:avLst/>
            </a:prstGeom>
          </p:spPr>
        </p:pic>
        <p:pic>
          <p:nvPicPr>
            <p:cNvPr id="7" name="Picture 6" descr="A black square with a logo on it&#10;&#10;Description automatically generated">
              <a:extLst>
                <a:ext uri="{FF2B5EF4-FFF2-40B4-BE49-F238E27FC236}">
                  <a16:creationId xmlns:a16="http://schemas.microsoft.com/office/drawing/2014/main" id="{47500CDB-4565-7C37-B306-525C93CE4251}"/>
                </a:ext>
              </a:extLst>
            </p:cNvPr>
            <p:cNvPicPr>
              <a:picLocks noChangeAspect="1"/>
            </p:cNvPicPr>
            <p:nvPr/>
          </p:nvPicPr>
          <p:blipFill rotWithShape="1">
            <a:blip r:embed="rId12"/>
            <a:srcRect l="28085" t="16697" r="27659" b="16107"/>
            <a:stretch/>
          </p:blipFill>
          <p:spPr>
            <a:xfrm>
              <a:off x="5778628" y="4940563"/>
              <a:ext cx="833465" cy="791554"/>
            </a:xfrm>
            <a:prstGeom prst="rect">
              <a:avLst/>
            </a:prstGeom>
          </p:spPr>
        </p:pic>
        <p:sp>
          <p:nvSpPr>
            <p:cNvPr id="8" name="TextBox 7">
              <a:extLst>
                <a:ext uri="{FF2B5EF4-FFF2-40B4-BE49-F238E27FC236}">
                  <a16:creationId xmlns:a16="http://schemas.microsoft.com/office/drawing/2014/main" id="{A9FD2023-912C-2ACC-7B9A-2E70DFA5C399}"/>
                </a:ext>
              </a:extLst>
            </p:cNvPr>
            <p:cNvSpPr txBox="1"/>
            <p:nvPr/>
          </p:nvSpPr>
          <p:spPr>
            <a:xfrm>
              <a:off x="5322276" y="1916183"/>
              <a:ext cx="1993773" cy="513529"/>
            </a:xfrm>
            <a:prstGeom prst="rect">
              <a:avLst/>
            </a:prstGeom>
            <a:noFill/>
          </p:spPr>
          <p:txBody>
            <a:bodyPr wrap="square" rtlCol="0">
              <a:spAutoFit/>
            </a:bodyPr>
            <a:lstStyle/>
            <a:p>
              <a:pPr algn="l">
                <a:lnSpc>
                  <a:spcPct val="120000"/>
                </a:lnSpc>
              </a:pPr>
              <a:endParaRPr lang="en-US" sz="1800" dirty="0">
                <a:solidFill>
                  <a:srgbClr val="C00000"/>
                </a:solidFill>
              </a:endParaRPr>
            </a:p>
          </p:txBody>
        </p:sp>
      </p:grpSp>
      <p:pic>
        <p:nvPicPr>
          <p:cNvPr id="9" name="Graphic 8" descr="Thermometer with solid fill">
            <a:extLst>
              <a:ext uri="{FF2B5EF4-FFF2-40B4-BE49-F238E27FC236}">
                <a16:creationId xmlns:a16="http://schemas.microsoft.com/office/drawing/2014/main" id="{2622A4BA-5C84-A76A-1DB2-1A19CCDF7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5135" y="3527982"/>
            <a:ext cx="1052472" cy="1052472"/>
          </a:xfrm>
          <a:prstGeom prst="rect">
            <a:avLst/>
          </a:prstGeom>
        </p:spPr>
      </p:pic>
      <p:pic>
        <p:nvPicPr>
          <p:cNvPr id="10" name="Graphic 9" descr="Lightning bolt with solid fill">
            <a:extLst>
              <a:ext uri="{FF2B5EF4-FFF2-40B4-BE49-F238E27FC236}">
                <a16:creationId xmlns:a16="http://schemas.microsoft.com/office/drawing/2014/main" id="{55A17E4D-A869-AC5F-D71A-214C2A91957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14027" y="3076394"/>
            <a:ext cx="1081220" cy="1081220"/>
          </a:xfrm>
          <a:prstGeom prst="rect">
            <a:avLst/>
          </a:prstGeom>
        </p:spPr>
      </p:pic>
      <p:pic>
        <p:nvPicPr>
          <p:cNvPr id="11" name="Graphic 10" descr="Heartbeat with solid fill">
            <a:extLst>
              <a:ext uri="{FF2B5EF4-FFF2-40B4-BE49-F238E27FC236}">
                <a16:creationId xmlns:a16="http://schemas.microsoft.com/office/drawing/2014/main" id="{EDC05030-6E90-3E0B-238B-FE28BA096F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50474" y="3273257"/>
            <a:ext cx="1416875" cy="1416875"/>
          </a:xfrm>
          <a:prstGeom prst="rect">
            <a:avLst/>
          </a:prstGeom>
        </p:spPr>
      </p:pic>
    </p:spTree>
    <p:extLst>
      <p:ext uri="{BB962C8B-B14F-4D97-AF65-F5344CB8AC3E}">
        <p14:creationId xmlns:p14="http://schemas.microsoft.com/office/powerpoint/2010/main" val="29735797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Spilt/Cracked Glass Of Milk with solid fill">
            <a:extLst>
              <a:ext uri="{FF2B5EF4-FFF2-40B4-BE49-F238E27FC236}">
                <a16:creationId xmlns:a16="http://schemas.microsoft.com/office/drawing/2014/main" id="{C9C6956C-2AAE-3930-1F9C-003A882850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452" y="1558742"/>
            <a:ext cx="1366837" cy="1366837"/>
          </a:xfrm>
          <a:prstGeom prst="rect">
            <a:avLst/>
          </a:prstGeom>
        </p:spPr>
      </p:pic>
      <p:sp>
        <p:nvSpPr>
          <p:cNvPr id="40" name="Rounded Rectangle 39">
            <a:extLst>
              <a:ext uri="{FF2B5EF4-FFF2-40B4-BE49-F238E27FC236}">
                <a16:creationId xmlns:a16="http://schemas.microsoft.com/office/drawing/2014/main" id="{EE7F455A-DF6C-160C-CB13-23F5D7D07D01}"/>
              </a:ext>
            </a:extLst>
          </p:cNvPr>
          <p:cNvSpPr>
            <a:spLocks/>
          </p:cNvSpPr>
          <p:nvPr/>
        </p:nvSpPr>
        <p:spPr>
          <a:xfrm>
            <a:off x="279475" y="1274813"/>
            <a:ext cx="7339564" cy="5141754"/>
          </a:xfrm>
          <a:prstGeom prst="roundRect">
            <a:avLst>
              <a:gd name="adj" fmla="val 8432"/>
            </a:avLst>
          </a:prstGeom>
          <a:noFill/>
          <a:ln w="38100" cap="flat">
            <a:solidFill>
              <a:srgbClr val="32D74B"/>
            </a:solidFill>
            <a:round/>
          </a:ln>
          <a:effectLst>
            <a:softEdge rad="0"/>
          </a:effectLst>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A sneak peek of our work</a:t>
            </a:r>
            <a:endParaRPr lang="en-US" dirty="0"/>
          </a:p>
        </p:txBody>
      </p:sp>
      <p:sp>
        <p:nvSpPr>
          <p:cNvPr id="4" name="Slide Number Placeholder 3">
            <a:extLst>
              <a:ext uri="{FF2B5EF4-FFF2-40B4-BE49-F238E27FC236}">
                <a16:creationId xmlns:a16="http://schemas.microsoft.com/office/drawing/2014/main" id="{F548E00D-0831-8EDD-F8C6-EE92FF188FF1}"/>
              </a:ext>
            </a:extLst>
          </p:cNvPr>
          <p:cNvSpPr>
            <a:spLocks noGrp="1"/>
          </p:cNvSpPr>
          <p:nvPr>
            <p:ph type="sldNum" sz="quarter" idx="11"/>
          </p:nvPr>
        </p:nvSpPr>
        <p:spPr/>
        <p:txBody>
          <a:bodyPr/>
          <a:lstStyle/>
          <a:p>
            <a:fld id="{9066BD3C-C2EC-A74E-8316-E301C79C5E28}" type="slidenum">
              <a:rPr lang="en-US" smtClean="0"/>
              <a:t>4</a:t>
            </a:fld>
            <a:endParaRPr lang="en-US"/>
          </a:p>
        </p:txBody>
      </p:sp>
      <p:pic>
        <p:nvPicPr>
          <p:cNvPr id="3" name="Graphic 2" descr="Spilt/Cracked Glass Of Milk outline">
            <a:extLst>
              <a:ext uri="{FF2B5EF4-FFF2-40B4-BE49-F238E27FC236}">
                <a16:creationId xmlns:a16="http://schemas.microsoft.com/office/drawing/2014/main" id="{097DD6DC-866A-4C91-DB47-31B2527A3093}"/>
              </a:ext>
            </a:extLst>
          </p:cNvPr>
          <p:cNvPicPr>
            <a:picLocks/>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801363" t="-132672" r="808023" b="132741"/>
          <a:stretch/>
        </p:blipFill>
        <p:spPr>
          <a:xfrm>
            <a:off x="-46649" y="3440679"/>
            <a:ext cx="1207008" cy="1207008"/>
          </a:xfrm>
          <a:prstGeom prst="rect">
            <a:avLst/>
          </a:prstGeom>
        </p:spPr>
      </p:pic>
      <p:sp>
        <p:nvSpPr>
          <p:cNvPr id="37" name="TextBox 36">
            <a:extLst>
              <a:ext uri="{FF2B5EF4-FFF2-40B4-BE49-F238E27FC236}">
                <a16:creationId xmlns:a16="http://schemas.microsoft.com/office/drawing/2014/main" id="{0376273C-FB59-9E5D-F936-8DF6E63C6AE7}"/>
              </a:ext>
            </a:extLst>
          </p:cNvPr>
          <p:cNvSpPr txBox="1"/>
          <p:nvPr/>
        </p:nvSpPr>
        <p:spPr>
          <a:xfrm>
            <a:off x="498841" y="2661457"/>
            <a:ext cx="1674239" cy="494751"/>
          </a:xfrm>
          <a:prstGeom prst="rect">
            <a:avLst/>
          </a:prstGeom>
          <a:noFill/>
        </p:spPr>
        <p:txBody>
          <a:bodyPr wrap="square" rtlCol="0">
            <a:spAutoFit/>
          </a:bodyPr>
          <a:lstStyle/>
          <a:p>
            <a:pPr>
              <a:lnSpc>
                <a:spcPct val="120000"/>
              </a:lnSpc>
            </a:pPr>
            <a:r>
              <a:rPr lang="en-US" sz="2400" dirty="0">
                <a:solidFill>
                  <a:schemeClr val="tx1"/>
                </a:solidFill>
              </a:rPr>
              <a:t>Frequency</a:t>
            </a:r>
          </a:p>
        </p:txBody>
      </p:sp>
      <p:sp>
        <p:nvSpPr>
          <p:cNvPr id="38" name="TextBox 37">
            <a:extLst>
              <a:ext uri="{FF2B5EF4-FFF2-40B4-BE49-F238E27FC236}">
                <a16:creationId xmlns:a16="http://schemas.microsoft.com/office/drawing/2014/main" id="{D580CEDF-DAB0-E1AC-DE29-982A20DEAAF8}"/>
              </a:ext>
            </a:extLst>
          </p:cNvPr>
          <p:cNvSpPr txBox="1"/>
          <p:nvPr/>
        </p:nvSpPr>
        <p:spPr>
          <a:xfrm>
            <a:off x="667421" y="4262920"/>
            <a:ext cx="1200886" cy="494751"/>
          </a:xfrm>
          <a:prstGeom prst="rect">
            <a:avLst/>
          </a:prstGeom>
          <a:noFill/>
        </p:spPr>
        <p:txBody>
          <a:bodyPr wrap="square" rtlCol="0">
            <a:spAutoFit/>
          </a:bodyPr>
          <a:lstStyle/>
          <a:p>
            <a:pPr>
              <a:lnSpc>
                <a:spcPct val="120000"/>
              </a:lnSpc>
            </a:pPr>
            <a:r>
              <a:rPr lang="en-US" sz="2400" dirty="0">
                <a:solidFill>
                  <a:schemeClr val="tx1"/>
                </a:solidFill>
              </a:rPr>
              <a:t>Power</a:t>
            </a:r>
          </a:p>
        </p:txBody>
      </p:sp>
      <p:sp>
        <p:nvSpPr>
          <p:cNvPr id="39" name="TextBox 38">
            <a:extLst>
              <a:ext uri="{FF2B5EF4-FFF2-40B4-BE49-F238E27FC236}">
                <a16:creationId xmlns:a16="http://schemas.microsoft.com/office/drawing/2014/main" id="{63BAC6D0-6648-CE81-C423-E776CB3AABBC}"/>
              </a:ext>
            </a:extLst>
          </p:cNvPr>
          <p:cNvSpPr txBox="1"/>
          <p:nvPr/>
        </p:nvSpPr>
        <p:spPr>
          <a:xfrm>
            <a:off x="272819" y="5870360"/>
            <a:ext cx="1956922" cy="494751"/>
          </a:xfrm>
          <a:prstGeom prst="rect">
            <a:avLst/>
          </a:prstGeom>
          <a:noFill/>
        </p:spPr>
        <p:txBody>
          <a:bodyPr wrap="square" rtlCol="0">
            <a:spAutoFit/>
          </a:bodyPr>
          <a:lstStyle/>
          <a:p>
            <a:pPr>
              <a:lnSpc>
                <a:spcPct val="120000"/>
              </a:lnSpc>
            </a:pPr>
            <a:r>
              <a:rPr lang="en-US" sz="2400" dirty="0">
                <a:solidFill>
                  <a:schemeClr val="tx1"/>
                </a:solidFill>
              </a:rPr>
              <a:t>Temperature</a:t>
            </a:r>
          </a:p>
        </p:txBody>
      </p:sp>
      <p:sp>
        <p:nvSpPr>
          <p:cNvPr id="41" name="Rounded Rectangle 40">
            <a:extLst>
              <a:ext uri="{FF2B5EF4-FFF2-40B4-BE49-F238E27FC236}">
                <a16:creationId xmlns:a16="http://schemas.microsoft.com/office/drawing/2014/main" id="{C9AF8B66-D497-83BC-8515-530F9A8FB37E}"/>
              </a:ext>
            </a:extLst>
          </p:cNvPr>
          <p:cNvSpPr>
            <a:spLocks/>
          </p:cNvSpPr>
          <p:nvPr/>
        </p:nvSpPr>
        <p:spPr>
          <a:xfrm>
            <a:off x="7747093" y="1277085"/>
            <a:ext cx="4030934" cy="5139482"/>
          </a:xfrm>
          <a:prstGeom prst="roundRect">
            <a:avLst>
              <a:gd name="adj" fmla="val 8432"/>
            </a:avLst>
          </a:prstGeom>
          <a:noFill/>
          <a:ln w="38100" cap="flat">
            <a:solidFill>
              <a:schemeClr val="accent3"/>
            </a:solidFill>
            <a:round/>
          </a:ln>
          <a:effectLst>
            <a:softEdge rad="0"/>
          </a:effectLst>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sp>
        <p:nvSpPr>
          <p:cNvPr id="42" name="TextBox 41">
            <a:extLst>
              <a:ext uri="{FF2B5EF4-FFF2-40B4-BE49-F238E27FC236}">
                <a16:creationId xmlns:a16="http://schemas.microsoft.com/office/drawing/2014/main" id="{B1DB2A9B-1182-8F7D-63F3-66634ED6D224}"/>
              </a:ext>
            </a:extLst>
          </p:cNvPr>
          <p:cNvSpPr txBox="1"/>
          <p:nvPr/>
        </p:nvSpPr>
        <p:spPr>
          <a:xfrm>
            <a:off x="7749012" y="1655415"/>
            <a:ext cx="4030935" cy="1595950"/>
          </a:xfrm>
          <a:prstGeom prst="rect">
            <a:avLst/>
          </a:prstGeom>
          <a:noFill/>
        </p:spPr>
        <p:txBody>
          <a:bodyPr wrap="square" rtlCol="0">
            <a:spAutoFit/>
          </a:bodyPr>
          <a:lstStyle/>
          <a:p>
            <a:pPr marL="285750" indent="-285750" algn="l">
              <a:lnSpc>
                <a:spcPct val="120000"/>
              </a:lnSpc>
              <a:buFont typeface="Arial" panose="020B0604020202020204" pitchFamily="34" charset="0"/>
              <a:buChar char="•"/>
            </a:pPr>
            <a:r>
              <a:rPr lang="en-US" dirty="0">
                <a:solidFill>
                  <a:srgbClr val="C00000"/>
                </a:solidFill>
              </a:rPr>
              <a:t>Pixel Stealing</a:t>
            </a:r>
          </a:p>
          <a:p>
            <a:pPr marL="285750" indent="-285750" algn="l">
              <a:lnSpc>
                <a:spcPct val="120000"/>
              </a:lnSpc>
              <a:buFont typeface="Arial" panose="020B0604020202020204" pitchFamily="34" charset="0"/>
              <a:buChar char="•"/>
            </a:pPr>
            <a:r>
              <a:rPr lang="en-US" dirty="0">
                <a:solidFill>
                  <a:schemeClr val="accent4">
                    <a:lumMod val="75000"/>
                  </a:schemeClr>
                </a:solidFill>
              </a:rPr>
              <a:t>History Sniffing</a:t>
            </a:r>
          </a:p>
          <a:p>
            <a:pPr marL="285750" indent="-285750" algn="l">
              <a:lnSpc>
                <a:spcPct val="120000"/>
              </a:lnSpc>
              <a:buFont typeface="Arial" panose="020B0604020202020204" pitchFamily="34" charset="0"/>
              <a:buChar char="•"/>
            </a:pPr>
            <a:r>
              <a:rPr lang="en-US" dirty="0">
                <a:solidFill>
                  <a:srgbClr val="0A84FF"/>
                </a:solidFill>
              </a:rPr>
              <a:t>Website Fingerprinting</a:t>
            </a:r>
          </a:p>
        </p:txBody>
      </p:sp>
      <p:pic>
        <p:nvPicPr>
          <p:cNvPr id="43" name="Graphic 42">
            <a:extLst>
              <a:ext uri="{FF2B5EF4-FFF2-40B4-BE49-F238E27FC236}">
                <a16:creationId xmlns:a16="http://schemas.microsoft.com/office/drawing/2014/main" id="{AF4389E2-E522-7CDA-D13C-E94D14D98E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5657" y="4760441"/>
            <a:ext cx="880844" cy="880844"/>
          </a:xfrm>
          <a:prstGeom prst="rect">
            <a:avLst/>
          </a:prstGeom>
        </p:spPr>
      </p:pic>
      <p:sp>
        <p:nvSpPr>
          <p:cNvPr id="44" name="TextBox 43">
            <a:extLst>
              <a:ext uri="{FF2B5EF4-FFF2-40B4-BE49-F238E27FC236}">
                <a16:creationId xmlns:a16="http://schemas.microsoft.com/office/drawing/2014/main" id="{C72DE2A1-C762-CA2E-E71C-714079F4DC7A}"/>
              </a:ext>
            </a:extLst>
          </p:cNvPr>
          <p:cNvSpPr txBox="1"/>
          <p:nvPr/>
        </p:nvSpPr>
        <p:spPr>
          <a:xfrm>
            <a:off x="7842662" y="5638224"/>
            <a:ext cx="1433406" cy="494751"/>
          </a:xfrm>
          <a:prstGeom prst="rect">
            <a:avLst/>
          </a:prstGeom>
          <a:noFill/>
        </p:spPr>
        <p:txBody>
          <a:bodyPr wrap="square" rtlCol="0">
            <a:spAutoFit/>
          </a:bodyPr>
          <a:lstStyle/>
          <a:p>
            <a:pPr>
              <a:lnSpc>
                <a:spcPct val="120000"/>
              </a:lnSpc>
            </a:pPr>
            <a:r>
              <a:rPr lang="en-US" sz="2400" dirty="0">
                <a:solidFill>
                  <a:schemeClr val="tx1"/>
                </a:solidFill>
              </a:rPr>
              <a:t>Original</a:t>
            </a:r>
          </a:p>
        </p:txBody>
      </p:sp>
      <p:pic>
        <p:nvPicPr>
          <p:cNvPr id="45" name="Graphic 44">
            <a:extLst>
              <a:ext uri="{FF2B5EF4-FFF2-40B4-BE49-F238E27FC236}">
                <a16:creationId xmlns:a16="http://schemas.microsoft.com/office/drawing/2014/main" id="{092316FC-169E-FAFB-E0D8-5D15DE5966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87364" y="4760441"/>
            <a:ext cx="880844" cy="880844"/>
          </a:xfrm>
          <a:prstGeom prst="rect">
            <a:avLst/>
          </a:prstGeom>
        </p:spPr>
      </p:pic>
      <p:pic>
        <p:nvPicPr>
          <p:cNvPr id="46" name="Graphic 45">
            <a:extLst>
              <a:ext uri="{FF2B5EF4-FFF2-40B4-BE49-F238E27FC236}">
                <a16:creationId xmlns:a16="http://schemas.microsoft.com/office/drawing/2014/main" id="{F6A07720-690F-FFD7-6217-1F1A8F6158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751356" y="4754548"/>
            <a:ext cx="875282" cy="880844"/>
          </a:xfrm>
          <a:prstGeom prst="rect">
            <a:avLst/>
          </a:prstGeom>
        </p:spPr>
      </p:pic>
      <p:sp>
        <p:nvSpPr>
          <p:cNvPr id="47" name="TextBox 46">
            <a:extLst>
              <a:ext uri="{FF2B5EF4-FFF2-40B4-BE49-F238E27FC236}">
                <a16:creationId xmlns:a16="http://schemas.microsoft.com/office/drawing/2014/main" id="{7E2F52F7-953E-AAA1-E4E0-BC0BD82408BA}"/>
              </a:ext>
            </a:extLst>
          </p:cNvPr>
          <p:cNvSpPr txBox="1"/>
          <p:nvPr/>
        </p:nvSpPr>
        <p:spPr>
          <a:xfrm>
            <a:off x="10055004" y="5638225"/>
            <a:ext cx="1226405" cy="494751"/>
          </a:xfrm>
          <a:prstGeom prst="rect">
            <a:avLst/>
          </a:prstGeom>
          <a:noFill/>
        </p:spPr>
        <p:txBody>
          <a:bodyPr wrap="square" lIns="91440" tIns="45720" rIns="91440" bIns="45720" rtlCol="0" anchor="t">
            <a:spAutoFit/>
          </a:bodyPr>
          <a:lstStyle/>
          <a:p>
            <a:pPr>
              <a:lnSpc>
                <a:spcPct val="120000"/>
              </a:lnSpc>
            </a:pPr>
            <a:r>
              <a:rPr lang="en-US" sz="2400" dirty="0">
                <a:solidFill>
                  <a:schemeClr val="tx1"/>
                </a:solidFill>
                <a:latin typeface="Arial"/>
              </a:rPr>
              <a:t>Leaked</a:t>
            </a:r>
            <a:endParaRPr lang="en-US" sz="2400" dirty="0"/>
          </a:p>
        </p:txBody>
      </p:sp>
      <p:pic>
        <p:nvPicPr>
          <p:cNvPr id="48" name="Google Shape;85;p16" descr="A logo of a google chrome&#10;&#10;Description automatically generated">
            <a:extLst>
              <a:ext uri="{FF2B5EF4-FFF2-40B4-BE49-F238E27FC236}">
                <a16:creationId xmlns:a16="http://schemas.microsoft.com/office/drawing/2014/main" id="{1CD68AF7-ED28-A384-3F9D-C289429843C8}"/>
              </a:ext>
            </a:extLst>
          </p:cNvPr>
          <p:cNvPicPr preferRelativeResize="0"/>
          <p:nvPr/>
        </p:nvPicPr>
        <p:blipFill>
          <a:blip r:embed="rId13">
            <a:alphaModFix/>
          </a:blip>
          <a:stretch>
            <a:fillRect/>
          </a:stretch>
        </p:blipFill>
        <p:spPr>
          <a:xfrm>
            <a:off x="8122457" y="3429000"/>
            <a:ext cx="885458" cy="896984"/>
          </a:xfrm>
          <a:prstGeom prst="rect">
            <a:avLst/>
          </a:prstGeom>
          <a:noFill/>
          <a:ln>
            <a:noFill/>
          </a:ln>
        </p:spPr>
      </p:pic>
      <p:pic>
        <p:nvPicPr>
          <p:cNvPr id="49" name="Picture 48" descr="A blue compass with a red point&#10;&#10;Description automatically generated">
            <a:extLst>
              <a:ext uri="{FF2B5EF4-FFF2-40B4-BE49-F238E27FC236}">
                <a16:creationId xmlns:a16="http://schemas.microsoft.com/office/drawing/2014/main" id="{1277C234-95A4-7269-40EF-D7EBC11E0D60}"/>
              </a:ext>
            </a:extLst>
          </p:cNvPr>
          <p:cNvPicPr>
            <a:picLocks noChangeAspect="1"/>
          </p:cNvPicPr>
          <p:nvPr/>
        </p:nvPicPr>
        <p:blipFill>
          <a:blip r:embed="rId14"/>
          <a:stretch>
            <a:fillRect/>
          </a:stretch>
        </p:blipFill>
        <p:spPr>
          <a:xfrm>
            <a:off x="9334039" y="3465291"/>
            <a:ext cx="906650" cy="900427"/>
          </a:xfrm>
          <a:prstGeom prst="rect">
            <a:avLst/>
          </a:prstGeom>
        </p:spPr>
      </p:pic>
      <p:grpSp>
        <p:nvGrpSpPr>
          <p:cNvPr id="136" name="Group 135">
            <a:extLst>
              <a:ext uri="{FF2B5EF4-FFF2-40B4-BE49-F238E27FC236}">
                <a16:creationId xmlns:a16="http://schemas.microsoft.com/office/drawing/2014/main" id="{45F9A128-328F-3983-CBC3-D20B962DA7E9}"/>
              </a:ext>
            </a:extLst>
          </p:cNvPr>
          <p:cNvGrpSpPr/>
          <p:nvPr/>
        </p:nvGrpSpPr>
        <p:grpSpPr>
          <a:xfrm>
            <a:off x="919586" y="3228836"/>
            <a:ext cx="703047" cy="1009846"/>
            <a:chOff x="2867702" y="4266862"/>
            <a:chExt cx="1212076" cy="1662121"/>
          </a:xfrm>
        </p:grpSpPr>
        <p:grpSp>
          <p:nvGrpSpPr>
            <p:cNvPr id="112" name="Group 111">
              <a:extLst>
                <a:ext uri="{FF2B5EF4-FFF2-40B4-BE49-F238E27FC236}">
                  <a16:creationId xmlns:a16="http://schemas.microsoft.com/office/drawing/2014/main" id="{AB572F8B-5155-3F05-ECC8-C1816E233B8F}"/>
                </a:ext>
              </a:extLst>
            </p:cNvPr>
            <p:cNvGrpSpPr/>
            <p:nvPr/>
          </p:nvGrpSpPr>
          <p:grpSpPr>
            <a:xfrm>
              <a:off x="2867702" y="4266862"/>
              <a:ext cx="1212076" cy="1660120"/>
              <a:chOff x="3402609" y="3695816"/>
              <a:chExt cx="1257082" cy="1489613"/>
            </a:xfrm>
          </p:grpSpPr>
          <p:sp>
            <p:nvSpPr>
              <p:cNvPr id="113" name="Oval 112">
                <a:extLst>
                  <a:ext uri="{FF2B5EF4-FFF2-40B4-BE49-F238E27FC236}">
                    <a16:creationId xmlns:a16="http://schemas.microsoft.com/office/drawing/2014/main" id="{7F5E22B4-17E5-A6A9-22F4-A3D4615F373D}"/>
                  </a:ext>
                </a:extLst>
              </p:cNvPr>
              <p:cNvSpPr/>
              <p:nvPr/>
            </p:nvSpPr>
            <p:spPr>
              <a:xfrm>
                <a:off x="3414215" y="3695816"/>
                <a:ext cx="1245476"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A42700"/>
                  </a:solidFill>
                  <a:effectLst/>
                  <a:latin typeface="Arial" charset="0"/>
                </a:endParaRPr>
              </a:p>
            </p:txBody>
          </p:sp>
          <p:cxnSp>
            <p:nvCxnSpPr>
              <p:cNvPr id="114" name="Straight Connector 113">
                <a:extLst>
                  <a:ext uri="{FF2B5EF4-FFF2-40B4-BE49-F238E27FC236}">
                    <a16:creationId xmlns:a16="http://schemas.microsoft.com/office/drawing/2014/main" id="{CFF5B664-B9DA-5034-B8B0-15E172FF835B}"/>
                  </a:ext>
                </a:extLst>
              </p:cNvPr>
              <p:cNvCxnSpPr>
                <a:cxnSpLocks/>
                <a:stCxn id="113" idx="6"/>
                <a:endCxn id="116" idx="4"/>
              </p:cNvCxnSpPr>
              <p:nvPr/>
            </p:nvCxnSpPr>
            <p:spPr bwMode="auto">
              <a:xfrm flipH="1">
                <a:off x="4648085" y="3849681"/>
                <a:ext cx="11606" cy="865899"/>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CED4868E-C4E5-332A-75D1-FC6EC259C297}"/>
                  </a:ext>
                </a:extLst>
              </p:cNvPr>
              <p:cNvCxnSpPr>
                <a:cxnSpLocks/>
                <a:stCxn id="113" idx="2"/>
                <a:endCxn id="116" idx="2"/>
              </p:cNvCxnSpPr>
              <p:nvPr/>
            </p:nvCxnSpPr>
            <p:spPr bwMode="auto">
              <a:xfrm flipH="1">
                <a:off x="3402609" y="3849681"/>
                <a:ext cx="11606" cy="865899"/>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116" name="Can 115">
                <a:extLst>
                  <a:ext uri="{FF2B5EF4-FFF2-40B4-BE49-F238E27FC236}">
                    <a16:creationId xmlns:a16="http://schemas.microsoft.com/office/drawing/2014/main" id="{F77446DC-CC6C-4ACA-C38F-60DCA5338F65}"/>
                  </a:ext>
                </a:extLst>
              </p:cNvPr>
              <p:cNvSpPr/>
              <p:nvPr/>
            </p:nvSpPr>
            <p:spPr>
              <a:xfrm>
                <a:off x="3402609" y="4245730"/>
                <a:ext cx="1245476" cy="939699"/>
              </a:xfrm>
              <a:prstGeom prst="can">
                <a:avLst/>
              </a:prstGeom>
              <a:solidFill>
                <a:srgbClr val="FFD60A">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57" name="Graphic 56" descr="Lightning bolt with solid fill">
              <a:extLst>
                <a:ext uri="{FF2B5EF4-FFF2-40B4-BE49-F238E27FC236}">
                  <a16:creationId xmlns:a16="http://schemas.microsoft.com/office/drawing/2014/main" id="{6FEA01D4-7074-F319-AB8A-33D5BE1263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68489" y="5164396"/>
              <a:ext cx="764587" cy="764587"/>
            </a:xfrm>
            <a:prstGeom prst="rect">
              <a:avLst/>
            </a:prstGeom>
          </p:spPr>
        </p:pic>
      </p:grpSp>
      <p:pic>
        <p:nvPicPr>
          <p:cNvPr id="58" name="Graphic 57" descr="Heartbeat with solid fill">
            <a:extLst>
              <a:ext uri="{FF2B5EF4-FFF2-40B4-BE49-F238E27FC236}">
                <a16:creationId xmlns:a16="http://schemas.microsoft.com/office/drawing/2014/main" id="{12868BA5-D81A-E76D-B035-E1437DADFF2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43204" y="2176799"/>
            <a:ext cx="520697" cy="524503"/>
          </a:xfrm>
          <a:prstGeom prst="rect">
            <a:avLst/>
          </a:prstGeom>
        </p:spPr>
      </p:pic>
      <p:pic>
        <p:nvPicPr>
          <p:cNvPr id="10" name="Picture 9" descr="A fingerprint on a black background&#10;&#10;Description automatically generated">
            <a:extLst>
              <a:ext uri="{FF2B5EF4-FFF2-40B4-BE49-F238E27FC236}">
                <a16:creationId xmlns:a16="http://schemas.microsoft.com/office/drawing/2014/main" id="{06B0F7E0-0CFA-79F9-C308-4A6668D26E4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54685" y="3400358"/>
            <a:ext cx="1309346" cy="982010"/>
          </a:xfrm>
          <a:prstGeom prst="rect">
            <a:avLst/>
          </a:prstGeom>
        </p:spPr>
      </p:pic>
      <p:pic>
        <p:nvPicPr>
          <p:cNvPr id="36" name="Graphic 35" descr="Spilt/Cracked Glass Of Milk with solid fill">
            <a:extLst>
              <a:ext uri="{FF2B5EF4-FFF2-40B4-BE49-F238E27FC236}">
                <a16:creationId xmlns:a16="http://schemas.microsoft.com/office/drawing/2014/main" id="{A9C9E91E-B789-779C-B29A-A02D31D4307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56452" y="4718356"/>
            <a:ext cx="1366837" cy="1366837"/>
          </a:xfrm>
          <a:prstGeom prst="rect">
            <a:avLst/>
          </a:prstGeom>
        </p:spPr>
      </p:pic>
      <p:pic>
        <p:nvPicPr>
          <p:cNvPr id="52" name="Graphic 51" descr="Thermometer with solid fill">
            <a:extLst>
              <a:ext uri="{FF2B5EF4-FFF2-40B4-BE49-F238E27FC236}">
                <a16:creationId xmlns:a16="http://schemas.microsoft.com/office/drawing/2014/main" id="{64408C4C-EE83-55C4-8B49-6C5FC173E9B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9265195">
            <a:off x="1459869" y="5421289"/>
            <a:ext cx="366259" cy="395659"/>
          </a:xfrm>
          <a:prstGeom prst="rect">
            <a:avLst/>
          </a:prstGeom>
        </p:spPr>
      </p:pic>
      <p:sp>
        <p:nvSpPr>
          <p:cNvPr id="68" name="TextBox 67">
            <a:extLst>
              <a:ext uri="{FF2B5EF4-FFF2-40B4-BE49-F238E27FC236}">
                <a16:creationId xmlns:a16="http://schemas.microsoft.com/office/drawing/2014/main" id="{B61CF0F1-AB72-CB4C-5920-619C2D74577A}"/>
              </a:ext>
            </a:extLst>
          </p:cNvPr>
          <p:cNvSpPr txBox="1"/>
          <p:nvPr/>
        </p:nvSpPr>
        <p:spPr>
          <a:xfrm>
            <a:off x="2077569" y="1410710"/>
            <a:ext cx="5711473" cy="1008418"/>
          </a:xfrm>
          <a:prstGeom prst="rect">
            <a:avLst/>
          </a:prstGeom>
          <a:noFill/>
        </p:spPr>
        <p:txBody>
          <a:bodyPr wrap="square">
            <a:spAutoFit/>
          </a:bodyPr>
          <a:lstStyle/>
          <a:p>
            <a:pPr algn="l">
              <a:lnSpc>
                <a:spcPct val="120000"/>
              </a:lnSpc>
            </a:pPr>
            <a:r>
              <a:rPr lang="en-US" sz="2600" dirty="0">
                <a:solidFill>
                  <a:schemeClr val="accent6">
                    <a:lumMod val="75000"/>
                  </a:schemeClr>
                </a:solidFill>
              </a:rPr>
              <a:t>When one property becomes an operational constraint, other two leak</a:t>
            </a:r>
          </a:p>
        </p:txBody>
      </p:sp>
      <p:grpSp>
        <p:nvGrpSpPr>
          <p:cNvPr id="9" name="Group 8">
            <a:extLst>
              <a:ext uri="{FF2B5EF4-FFF2-40B4-BE49-F238E27FC236}">
                <a16:creationId xmlns:a16="http://schemas.microsoft.com/office/drawing/2014/main" id="{AEB338D5-1428-8FD7-F71A-EC37DC4878E4}"/>
              </a:ext>
            </a:extLst>
          </p:cNvPr>
          <p:cNvGrpSpPr>
            <a:grpSpLocks noChangeAspect="1"/>
          </p:cNvGrpSpPr>
          <p:nvPr/>
        </p:nvGrpSpPr>
        <p:grpSpPr>
          <a:xfrm>
            <a:off x="3011799" y="2732128"/>
            <a:ext cx="3267179" cy="3267179"/>
            <a:chOff x="2888742" y="917058"/>
            <a:chExt cx="5624422" cy="5624422"/>
          </a:xfrm>
        </p:grpSpPr>
        <p:pic>
          <p:nvPicPr>
            <p:cNvPr id="11" name="Picture 10" descr="A group of dogs eating from a bowl&#10;&#10;Description automatically generated">
              <a:extLst>
                <a:ext uri="{FF2B5EF4-FFF2-40B4-BE49-F238E27FC236}">
                  <a16:creationId xmlns:a16="http://schemas.microsoft.com/office/drawing/2014/main" id="{67FFE48D-2B38-6344-28B1-717A503FA42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88742" y="917058"/>
              <a:ext cx="5624422" cy="5624422"/>
            </a:xfrm>
            <a:prstGeom prst="rect">
              <a:avLst/>
            </a:prstGeom>
          </p:spPr>
        </p:pic>
        <p:pic>
          <p:nvPicPr>
            <p:cNvPr id="12" name="Picture 11" descr="A black square with a logo on it&#10;&#10;Description automatically generated">
              <a:extLst>
                <a:ext uri="{FF2B5EF4-FFF2-40B4-BE49-F238E27FC236}">
                  <a16:creationId xmlns:a16="http://schemas.microsoft.com/office/drawing/2014/main" id="{39CDDB7B-1942-4376-0BC1-3E41BA5F5A03}"/>
                </a:ext>
              </a:extLst>
            </p:cNvPr>
            <p:cNvPicPr>
              <a:picLocks noChangeAspect="1"/>
            </p:cNvPicPr>
            <p:nvPr/>
          </p:nvPicPr>
          <p:blipFill rotWithShape="1">
            <a:blip r:embed="rId25"/>
            <a:srcRect l="28085" t="16697" r="27659" b="16107"/>
            <a:stretch/>
          </p:blipFill>
          <p:spPr>
            <a:xfrm>
              <a:off x="5778628" y="4940563"/>
              <a:ext cx="833465" cy="791554"/>
            </a:xfrm>
            <a:prstGeom prst="rect">
              <a:avLst/>
            </a:prstGeom>
          </p:spPr>
        </p:pic>
        <p:sp>
          <p:nvSpPr>
            <p:cNvPr id="13" name="TextBox 12">
              <a:extLst>
                <a:ext uri="{FF2B5EF4-FFF2-40B4-BE49-F238E27FC236}">
                  <a16:creationId xmlns:a16="http://schemas.microsoft.com/office/drawing/2014/main" id="{993E9335-4EB4-A454-D118-44D778DDC19D}"/>
                </a:ext>
              </a:extLst>
            </p:cNvPr>
            <p:cNvSpPr txBox="1"/>
            <p:nvPr/>
          </p:nvSpPr>
          <p:spPr>
            <a:xfrm>
              <a:off x="5322276" y="1916183"/>
              <a:ext cx="1993773" cy="513529"/>
            </a:xfrm>
            <a:prstGeom prst="rect">
              <a:avLst/>
            </a:prstGeom>
            <a:noFill/>
          </p:spPr>
          <p:txBody>
            <a:bodyPr wrap="square" rtlCol="0">
              <a:spAutoFit/>
            </a:bodyPr>
            <a:lstStyle/>
            <a:p>
              <a:pPr algn="l">
                <a:lnSpc>
                  <a:spcPct val="120000"/>
                </a:lnSpc>
              </a:pPr>
              <a:endParaRPr lang="en-US" sz="1800" dirty="0">
                <a:solidFill>
                  <a:srgbClr val="C00000"/>
                </a:solidFill>
              </a:endParaRPr>
            </a:p>
          </p:txBody>
        </p:sp>
      </p:grpSp>
      <p:pic>
        <p:nvPicPr>
          <p:cNvPr id="14" name="Graphic 13" descr="Thermometer with solid fill">
            <a:extLst>
              <a:ext uri="{FF2B5EF4-FFF2-40B4-BE49-F238E27FC236}">
                <a16:creationId xmlns:a16="http://schemas.microsoft.com/office/drawing/2014/main" id="{577160FD-2557-AC05-FB0A-C18FAE894EB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95135" y="3527982"/>
            <a:ext cx="1052472" cy="1052472"/>
          </a:xfrm>
          <a:prstGeom prst="rect">
            <a:avLst/>
          </a:prstGeom>
        </p:spPr>
      </p:pic>
      <p:pic>
        <p:nvPicPr>
          <p:cNvPr id="15" name="Graphic 14" descr="Lightning bolt with solid fill">
            <a:extLst>
              <a:ext uri="{FF2B5EF4-FFF2-40B4-BE49-F238E27FC236}">
                <a16:creationId xmlns:a16="http://schemas.microsoft.com/office/drawing/2014/main" id="{EF21B37C-45FC-08E8-7117-294F93EE91C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514027" y="3076394"/>
            <a:ext cx="1081220" cy="1081220"/>
          </a:xfrm>
          <a:prstGeom prst="rect">
            <a:avLst/>
          </a:prstGeom>
        </p:spPr>
      </p:pic>
      <p:pic>
        <p:nvPicPr>
          <p:cNvPr id="16" name="Graphic 15" descr="Heartbeat with solid fill">
            <a:extLst>
              <a:ext uri="{FF2B5EF4-FFF2-40B4-BE49-F238E27FC236}">
                <a16:creationId xmlns:a16="http://schemas.microsoft.com/office/drawing/2014/main" id="{D87BBB0C-FA5B-D5A4-79E5-C268D590ABD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950474" y="3273257"/>
            <a:ext cx="1416875" cy="1416875"/>
          </a:xfrm>
          <a:prstGeom prst="rect">
            <a:avLst/>
          </a:prstGeom>
        </p:spPr>
      </p:pic>
    </p:spTree>
    <p:extLst>
      <p:ext uri="{BB962C8B-B14F-4D97-AF65-F5344CB8AC3E}">
        <p14:creationId xmlns:p14="http://schemas.microsoft.com/office/powerpoint/2010/main" val="41781582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4"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a:cs typeface="Arial"/>
              </a:rPr>
              <a:t>Machine Cooling</a:t>
            </a:r>
            <a:endParaRPr lang="en-US"/>
          </a:p>
        </p:txBody>
      </p:sp>
      <p:sp>
        <p:nvSpPr>
          <p:cNvPr id="5" name="TextBox 4">
            <a:extLst>
              <a:ext uri="{FF2B5EF4-FFF2-40B4-BE49-F238E27FC236}">
                <a16:creationId xmlns:a16="http://schemas.microsoft.com/office/drawing/2014/main" id="{B9528A24-7F15-92AE-E2E1-F34DF6C493D8}"/>
              </a:ext>
            </a:extLst>
          </p:cNvPr>
          <p:cNvSpPr txBox="1"/>
          <p:nvPr/>
        </p:nvSpPr>
        <p:spPr>
          <a:xfrm>
            <a:off x="8743832" y="2722171"/>
            <a:ext cx="3435048" cy="1078885"/>
          </a:xfrm>
          <a:prstGeom prst="rect">
            <a:avLst/>
          </a:prstGeom>
          <a:noFill/>
        </p:spPr>
        <p:txBody>
          <a:bodyPr wrap="square" rtlCol="0">
            <a:spAutoFit/>
          </a:bodyPr>
          <a:lstStyle/>
          <a:p>
            <a:pPr>
              <a:lnSpc>
                <a:spcPct val="120000"/>
              </a:lnSpc>
            </a:pPr>
            <a:r>
              <a:rPr lang="en-US" dirty="0">
                <a:solidFill>
                  <a:srgbClr val="4B4BB3"/>
                </a:solidFill>
              </a:rPr>
              <a:t>Typical cooling configuration</a:t>
            </a:r>
          </a:p>
        </p:txBody>
      </p:sp>
      <p:pic>
        <p:nvPicPr>
          <p:cNvPr id="6" name="Picture 4" descr="M1 MacBook Pro and Air Teardowns | iFixit News">
            <a:extLst>
              <a:ext uri="{FF2B5EF4-FFF2-40B4-BE49-F238E27FC236}">
                <a16:creationId xmlns:a16="http://schemas.microsoft.com/office/drawing/2014/main" id="{CEDB1334-6EC6-36F1-18D9-9FFCFF4326F8}"/>
              </a:ext>
            </a:extLst>
          </p:cNvPr>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t="12419" b="18446"/>
          <a:stretch/>
        </p:blipFill>
        <p:spPr bwMode="auto">
          <a:xfrm>
            <a:off x="8388920" y="4135829"/>
            <a:ext cx="3581532" cy="16530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1BA771-A047-9382-F4A4-AE34CEDA703F}"/>
              </a:ext>
            </a:extLst>
          </p:cNvPr>
          <p:cNvSpPr txBox="1"/>
          <p:nvPr/>
        </p:nvSpPr>
        <p:spPr>
          <a:xfrm>
            <a:off x="9129486" y="6034780"/>
            <a:ext cx="3049394" cy="561820"/>
          </a:xfrm>
          <a:prstGeom prst="rect">
            <a:avLst/>
          </a:prstGeom>
          <a:noFill/>
        </p:spPr>
        <p:txBody>
          <a:bodyPr wrap="square" rtlCol="0">
            <a:spAutoFit/>
          </a:bodyPr>
          <a:lstStyle/>
          <a:p>
            <a:pPr algn="l">
              <a:lnSpc>
                <a:spcPct val="120000"/>
              </a:lnSpc>
            </a:pPr>
            <a:r>
              <a:rPr lang="en-US" dirty="0">
                <a:solidFill>
                  <a:srgbClr val="4B4BB3"/>
                </a:solidFill>
              </a:rPr>
              <a:t>Mac motherboard</a:t>
            </a:r>
          </a:p>
        </p:txBody>
      </p:sp>
      <p:pic>
        <p:nvPicPr>
          <p:cNvPr id="20" name="Picture 8">
            <a:extLst>
              <a:ext uri="{FF2B5EF4-FFF2-40B4-BE49-F238E27FC236}">
                <a16:creationId xmlns:a16="http://schemas.microsoft.com/office/drawing/2014/main" id="{C8B922F8-A633-4CC7-73CE-1E6AE363E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2514" y="4465605"/>
            <a:ext cx="565131" cy="77949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6D0D933-DDCF-D6E3-4416-60177791C2C4}"/>
              </a:ext>
            </a:extLst>
          </p:cNvPr>
          <p:cNvSpPr>
            <a:spLocks noGrp="1"/>
          </p:cNvSpPr>
          <p:nvPr>
            <p:ph type="sldNum" sz="quarter" idx="11"/>
          </p:nvPr>
        </p:nvSpPr>
        <p:spPr/>
        <p:txBody>
          <a:bodyPr/>
          <a:lstStyle/>
          <a:p>
            <a:fld id="{9066BD3C-C2EC-A74E-8316-E301C79C5E28}" type="slidenum">
              <a:rPr lang="en-US" smtClean="0"/>
              <a:t>5</a:t>
            </a:fld>
            <a:endParaRPr lang="en-US"/>
          </a:p>
        </p:txBody>
      </p:sp>
      <p:pic>
        <p:nvPicPr>
          <p:cNvPr id="21" name="Picture 20" descr="A computer fan and motherboard&#10;&#10;Description automatically generated">
            <a:extLst>
              <a:ext uri="{FF2B5EF4-FFF2-40B4-BE49-F238E27FC236}">
                <a16:creationId xmlns:a16="http://schemas.microsoft.com/office/drawing/2014/main" id="{F39E2940-364B-8ADC-613B-ECA3AEAAE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832" y="194265"/>
            <a:ext cx="3265288" cy="2446789"/>
          </a:xfrm>
          <a:prstGeom prst="rect">
            <a:avLst/>
          </a:prstGeom>
        </p:spPr>
      </p:pic>
      <p:sp>
        <p:nvSpPr>
          <p:cNvPr id="9" name="TextBox 8">
            <a:extLst>
              <a:ext uri="{FF2B5EF4-FFF2-40B4-BE49-F238E27FC236}">
                <a16:creationId xmlns:a16="http://schemas.microsoft.com/office/drawing/2014/main" id="{A7AD9A8E-D7F0-50D5-73A9-BE7B371390AE}"/>
              </a:ext>
            </a:extLst>
          </p:cNvPr>
          <p:cNvSpPr txBox="1"/>
          <p:nvPr/>
        </p:nvSpPr>
        <p:spPr>
          <a:xfrm>
            <a:off x="365759" y="914400"/>
            <a:ext cx="8415384" cy="5732467"/>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dirty="0">
                <a:solidFill>
                  <a:srgbClr val="C00000"/>
                </a:solidFill>
              </a:rPr>
              <a:t>The more transistors we put on a chip the hotter it runs</a:t>
            </a:r>
          </a:p>
          <a:p>
            <a:pPr marL="342900" indent="-342900" algn="l">
              <a:lnSpc>
                <a:spcPct val="120000"/>
              </a:lnSpc>
              <a:buFont typeface="Arial" panose="020B0604020202020204" pitchFamily="34" charset="0"/>
              <a:buChar char="•"/>
            </a:pPr>
            <a:r>
              <a:rPr lang="en-US" dirty="0">
                <a:solidFill>
                  <a:schemeClr val="accent4">
                    <a:lumMod val="75000"/>
                  </a:schemeClr>
                </a:solidFill>
              </a:rPr>
              <a:t>We need big heat sinks to keep the CPU cool and running</a:t>
            </a:r>
          </a:p>
          <a:p>
            <a:pPr marL="342900" indent="-342900" algn="l">
              <a:lnSpc>
                <a:spcPct val="120000"/>
              </a:lnSpc>
              <a:buFont typeface="Arial" panose="020B0604020202020204" pitchFamily="34" charset="0"/>
              <a:buChar char="•"/>
            </a:pPr>
            <a:r>
              <a:rPr lang="en-US" dirty="0">
                <a:solidFill>
                  <a:srgbClr val="0A84FF"/>
                </a:solidFill>
              </a:rPr>
              <a:t>Which makes laptops big and bulky</a:t>
            </a:r>
            <a:r>
              <a:rPr lang="en-US">
                <a:solidFill>
                  <a:srgbClr val="0A84FF"/>
                </a:solidFill>
              </a:rPr>
              <a:t>, we </a:t>
            </a:r>
            <a:r>
              <a:rPr lang="en-US" dirty="0">
                <a:solidFill>
                  <a:srgbClr val="0A84FF"/>
                </a:solidFill>
              </a:rPr>
              <a:t>don’t like that!</a:t>
            </a:r>
          </a:p>
          <a:p>
            <a:pPr marL="342900" indent="-342900" algn="l">
              <a:lnSpc>
                <a:spcPct val="120000"/>
              </a:lnSpc>
              <a:buFont typeface="Arial" panose="020B0604020202020204" pitchFamily="34" charset="0"/>
              <a:buChar char="•"/>
            </a:pPr>
            <a:r>
              <a:rPr lang="en-US" dirty="0">
                <a:solidFill>
                  <a:schemeClr val="accent1">
                    <a:lumMod val="75000"/>
                  </a:schemeClr>
                </a:solidFill>
              </a:rPr>
              <a:t>Dynamic Voltage and Frequency Scaling (DVFS)</a:t>
            </a:r>
          </a:p>
          <a:p>
            <a:pPr marL="800100" lvl="1" indent="-342900" algn="l">
              <a:lnSpc>
                <a:spcPct val="120000"/>
              </a:lnSpc>
              <a:buFont typeface="Arial" panose="020B0604020202020204" pitchFamily="34" charset="0"/>
              <a:buChar char="•"/>
            </a:pPr>
            <a:r>
              <a:rPr lang="en-US" dirty="0">
                <a:solidFill>
                  <a:schemeClr val="accent1">
                    <a:lumMod val="75000"/>
                  </a:schemeClr>
                </a:solidFill>
              </a:rPr>
              <a:t>Power or Thermal Limits</a:t>
            </a:r>
          </a:p>
          <a:p>
            <a:pPr marL="800100" lvl="1" indent="-342900" algn="l">
              <a:lnSpc>
                <a:spcPct val="120000"/>
              </a:lnSpc>
              <a:buFont typeface="Arial" panose="020B0604020202020204" pitchFamily="34" charset="0"/>
              <a:buChar char="•"/>
            </a:pPr>
            <a:r>
              <a:rPr lang="en-US" dirty="0">
                <a:solidFill>
                  <a:schemeClr val="accent1">
                    <a:lumMod val="75000"/>
                  </a:schemeClr>
                </a:solidFill>
              </a:rPr>
              <a:t>Run fast till it gets too hot</a:t>
            </a:r>
          </a:p>
          <a:p>
            <a:pPr marL="800100" lvl="1" indent="-342900" algn="l">
              <a:lnSpc>
                <a:spcPct val="120000"/>
              </a:lnSpc>
              <a:buFont typeface="Arial" panose="020B0604020202020204" pitchFamily="34" charset="0"/>
              <a:buChar char="•"/>
            </a:pPr>
            <a:r>
              <a:rPr lang="en-US" dirty="0">
                <a:solidFill>
                  <a:schemeClr val="accent1">
                    <a:lumMod val="75000"/>
                  </a:schemeClr>
                </a:solidFill>
              </a:rPr>
              <a:t>Slow and cool down. Repeat</a:t>
            </a:r>
          </a:p>
          <a:p>
            <a:pPr marL="342900" indent="-342900" algn="l">
              <a:lnSpc>
                <a:spcPct val="120000"/>
              </a:lnSpc>
              <a:buFont typeface="Arial" panose="020B0604020202020204" pitchFamily="34" charset="0"/>
              <a:buChar char="•"/>
            </a:pPr>
            <a:r>
              <a:rPr lang="en-US" dirty="0">
                <a:solidFill>
                  <a:schemeClr val="accent6">
                    <a:lumMod val="75000"/>
                  </a:schemeClr>
                </a:solidFill>
              </a:rPr>
              <a:t>Does this idea have any security consequences?</a:t>
            </a:r>
          </a:p>
        </p:txBody>
      </p:sp>
    </p:spTree>
    <p:extLst>
      <p:ext uri="{BB962C8B-B14F-4D97-AF65-F5344CB8AC3E}">
        <p14:creationId xmlns:p14="http://schemas.microsoft.com/office/powerpoint/2010/main" val="4981628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Is DVFS data-dependent?</a:t>
            </a:r>
            <a:endParaRPr lang="en-US" dirty="0"/>
          </a:p>
        </p:txBody>
      </p:sp>
      <p:sp>
        <p:nvSpPr>
          <p:cNvPr id="3" name="Slide Number Placeholder 2">
            <a:extLst>
              <a:ext uri="{FF2B5EF4-FFF2-40B4-BE49-F238E27FC236}">
                <a16:creationId xmlns:a16="http://schemas.microsoft.com/office/drawing/2014/main" id="{D2BF63D4-D3BE-7985-9D44-7EB7042234E2}"/>
              </a:ext>
            </a:extLst>
          </p:cNvPr>
          <p:cNvSpPr>
            <a:spLocks noGrp="1"/>
          </p:cNvSpPr>
          <p:nvPr>
            <p:ph type="sldNum" sz="quarter" idx="11"/>
          </p:nvPr>
        </p:nvSpPr>
        <p:spPr/>
        <p:txBody>
          <a:bodyPr/>
          <a:lstStyle/>
          <a:p>
            <a:fld id="{9066BD3C-C2EC-A74E-8316-E301C79C5E28}" type="slidenum">
              <a:rPr lang="en-US" smtClean="0"/>
              <a:t>6</a:t>
            </a:fld>
            <a:endParaRPr lang="en-US"/>
          </a:p>
        </p:txBody>
      </p:sp>
      <p:sp>
        <p:nvSpPr>
          <p:cNvPr id="14" name="TextBox 13">
            <a:extLst>
              <a:ext uri="{FF2B5EF4-FFF2-40B4-BE49-F238E27FC236}">
                <a16:creationId xmlns:a16="http://schemas.microsoft.com/office/drawing/2014/main" id="{DC44B76A-7D1D-AF25-63FB-A48A1247BA7B}"/>
              </a:ext>
            </a:extLst>
          </p:cNvPr>
          <p:cNvSpPr txBox="1"/>
          <p:nvPr/>
        </p:nvSpPr>
        <p:spPr>
          <a:xfrm>
            <a:off x="9871960" y="912279"/>
            <a:ext cx="2197289" cy="1662315"/>
          </a:xfrm>
          <a:prstGeom prst="rect">
            <a:avLst/>
          </a:prstGeom>
          <a:noFill/>
          <a:ln w="22225">
            <a:solidFill>
              <a:srgbClr val="FF9F0A"/>
            </a:solidFill>
          </a:ln>
        </p:spPr>
        <p:txBody>
          <a:bodyPr wrap="square" rtlCol="0">
            <a:spAutoFit/>
          </a:bodyPr>
          <a:lstStyle/>
          <a:p>
            <a:pPr algn="l"/>
            <a:r>
              <a:rPr lang="en-US" sz="2000" dirty="0">
                <a:solidFill>
                  <a:schemeClr val="tx1"/>
                </a:solidFill>
                <a:effectLst/>
                <a:latin typeface="NimbusMonL-Regu-Extend_850"/>
              </a:rPr>
              <a:t>uint64_t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 0;</a:t>
            </a:r>
            <a:br>
              <a:rPr lang="en-US" sz="2000" dirty="0">
                <a:solidFill>
                  <a:schemeClr val="tx1"/>
                </a:solidFill>
                <a:effectLst/>
                <a:latin typeface="NimbusMonL-Regu-Extend_850"/>
              </a:rPr>
            </a:br>
            <a:r>
              <a:rPr lang="en-US" sz="2000" dirty="0">
                <a:solidFill>
                  <a:schemeClr val="tx1"/>
                </a:solidFill>
                <a:effectLst/>
                <a:latin typeface="NimbusMonL-Regu-Extend_850"/>
              </a:rPr>
              <a:t> </a:t>
            </a:r>
            <a:br>
              <a:rPr lang="en-US" sz="2000" dirty="0">
                <a:solidFill>
                  <a:schemeClr val="tx1"/>
                </a:solidFill>
                <a:effectLst/>
                <a:latin typeface="NimbusMonL-Regu-Extend_850"/>
              </a:rPr>
            </a:br>
            <a:r>
              <a:rPr lang="en-US" sz="2000" dirty="0">
                <a:solidFill>
                  <a:schemeClr val="tx1"/>
                </a:solidFill>
                <a:effectLst/>
                <a:latin typeface="NimbusMonL-Regu-Extend_850"/>
              </a:rPr>
              <a:t>while (1)</a:t>
            </a:r>
            <a:br>
              <a:rPr lang="en-US" sz="2000" dirty="0">
                <a:solidFill>
                  <a:schemeClr val="tx1"/>
                </a:solidFill>
                <a:effectLst/>
                <a:latin typeface="NimbusMonL-Regu-Extend_850"/>
              </a:rPr>
            </a:br>
            <a:r>
              <a:rPr lang="en-US" sz="2000" dirty="0">
                <a:solidFill>
                  <a:schemeClr val="tx1"/>
                </a:solidFill>
                <a:effectLst/>
                <a:latin typeface="NimbusMonL-Regu-Extend_850"/>
              </a:rPr>
              <a:t>{</a:t>
            </a:r>
            <a:br>
              <a:rPr lang="en-US" sz="2000" dirty="0">
                <a:solidFill>
                  <a:schemeClr val="tx1"/>
                </a:solidFill>
                <a:effectLst/>
                <a:latin typeface="NimbusMonL-Regu-Extend_850"/>
              </a:rPr>
            </a:br>
            <a:r>
              <a:rPr lang="en-US" sz="2000" dirty="0">
                <a:solidFill>
                  <a:schemeClr val="tx1"/>
                </a:solidFill>
                <a:effectLst/>
                <a:latin typeface="NimbusMonL-Regu-Extend_850"/>
              </a:rPr>
              <a:t>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a:t>
            </a:r>
            <a:r>
              <a:rPr lang="en-US" sz="2000" dirty="0">
                <a:solidFill>
                  <a:srgbClr val="FF9F0A"/>
                </a:solidFill>
                <a:effectLst/>
                <a:latin typeface="NimbusMonL-Regu-Extend_850"/>
              </a:rPr>
              <a:t>+ 1</a:t>
            </a:r>
            <a:r>
              <a:rPr lang="en-US" sz="2000" dirty="0">
                <a:solidFill>
                  <a:schemeClr val="tx1"/>
                </a:solidFill>
                <a:effectLst/>
                <a:latin typeface="NimbusMonL-Regu-Extend_850"/>
              </a:rPr>
              <a:t>;</a:t>
            </a:r>
          </a:p>
          <a:p>
            <a:pPr algn="l"/>
            <a:r>
              <a:rPr lang="en-US" sz="2000" dirty="0">
                <a:solidFill>
                  <a:schemeClr val="tx1"/>
                </a:solidFill>
                <a:effectLst/>
                <a:latin typeface="NimbusMonL-Regu-Extend_850"/>
              </a:rPr>
              <a:t>} </a:t>
            </a:r>
            <a:endParaRPr lang="en-US" sz="2000" dirty="0">
              <a:solidFill>
                <a:schemeClr val="tx1"/>
              </a:solidFill>
            </a:endParaRPr>
          </a:p>
        </p:txBody>
      </p:sp>
      <p:sp>
        <p:nvSpPr>
          <p:cNvPr id="17" name="TextBox 16">
            <a:extLst>
              <a:ext uri="{FF2B5EF4-FFF2-40B4-BE49-F238E27FC236}">
                <a16:creationId xmlns:a16="http://schemas.microsoft.com/office/drawing/2014/main" id="{5F85B920-342D-D347-D7EA-C571CD26F34A}"/>
              </a:ext>
            </a:extLst>
          </p:cNvPr>
          <p:cNvSpPr txBox="1"/>
          <p:nvPr/>
        </p:nvSpPr>
        <p:spPr>
          <a:xfrm>
            <a:off x="9894788" y="4850731"/>
            <a:ext cx="2197289" cy="1662315"/>
          </a:xfrm>
          <a:prstGeom prst="rect">
            <a:avLst/>
          </a:prstGeom>
          <a:noFill/>
          <a:ln w="22225">
            <a:solidFill>
              <a:srgbClr val="0A84FF"/>
            </a:solidFill>
          </a:ln>
        </p:spPr>
        <p:txBody>
          <a:bodyPr wrap="square" rtlCol="0">
            <a:spAutoFit/>
          </a:bodyPr>
          <a:lstStyle/>
          <a:p>
            <a:pPr algn="l"/>
            <a:r>
              <a:rPr lang="en-US" sz="2000" dirty="0">
                <a:solidFill>
                  <a:schemeClr val="tx1"/>
                </a:solidFill>
                <a:effectLst/>
                <a:latin typeface="NimbusMonL-Regu-Extend_850"/>
              </a:rPr>
              <a:t>uint64_t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 0;</a:t>
            </a:r>
            <a:br>
              <a:rPr lang="en-US" sz="2000" dirty="0">
                <a:solidFill>
                  <a:schemeClr val="tx1"/>
                </a:solidFill>
                <a:effectLst/>
                <a:latin typeface="NimbusMonL-Regu-Extend_850"/>
              </a:rPr>
            </a:br>
            <a:r>
              <a:rPr lang="en-US" sz="2000" dirty="0">
                <a:solidFill>
                  <a:schemeClr val="tx1"/>
                </a:solidFill>
                <a:effectLst/>
                <a:latin typeface="NimbusMonL-Regu-Extend_850"/>
              </a:rPr>
              <a:t> </a:t>
            </a:r>
            <a:br>
              <a:rPr lang="en-US" sz="2000" dirty="0">
                <a:solidFill>
                  <a:schemeClr val="tx1"/>
                </a:solidFill>
                <a:effectLst/>
                <a:latin typeface="NimbusMonL-Regu-Extend_850"/>
              </a:rPr>
            </a:br>
            <a:r>
              <a:rPr lang="en-US" sz="2000" dirty="0">
                <a:solidFill>
                  <a:schemeClr val="tx1"/>
                </a:solidFill>
                <a:effectLst/>
                <a:latin typeface="NimbusMonL-Regu-Extend_850"/>
              </a:rPr>
              <a:t>while (1)</a:t>
            </a:r>
            <a:br>
              <a:rPr lang="en-US" sz="2000" dirty="0">
                <a:solidFill>
                  <a:schemeClr val="tx1"/>
                </a:solidFill>
                <a:effectLst/>
                <a:latin typeface="NimbusMonL-Regu-Extend_850"/>
              </a:rPr>
            </a:br>
            <a:r>
              <a:rPr lang="en-US" sz="2000" dirty="0">
                <a:solidFill>
                  <a:schemeClr val="tx1"/>
                </a:solidFill>
                <a:effectLst/>
                <a:latin typeface="NimbusMonL-Regu-Extend_850"/>
              </a:rPr>
              <a:t>{</a:t>
            </a:r>
            <a:br>
              <a:rPr lang="en-US" sz="2000" dirty="0">
                <a:solidFill>
                  <a:schemeClr val="tx1"/>
                </a:solidFill>
                <a:effectLst/>
                <a:latin typeface="NimbusMonL-Regu-Extend_850"/>
              </a:rPr>
            </a:br>
            <a:r>
              <a:rPr lang="en-US" sz="2000" dirty="0">
                <a:solidFill>
                  <a:schemeClr val="tx1"/>
                </a:solidFill>
                <a:effectLst/>
                <a:latin typeface="NimbusMonL-Regu-Extend_850"/>
              </a:rPr>
              <a:t>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 </a:t>
            </a:r>
            <a:r>
              <a:rPr lang="en-US" sz="2000" dirty="0" err="1">
                <a:solidFill>
                  <a:schemeClr val="tx1"/>
                </a:solidFill>
                <a:effectLst/>
                <a:latin typeface="NimbusMonL-Regu-Extend_850"/>
              </a:rPr>
              <a:t>val</a:t>
            </a:r>
            <a:r>
              <a:rPr lang="en-US" sz="2000" dirty="0">
                <a:solidFill>
                  <a:schemeClr val="tx1"/>
                </a:solidFill>
                <a:effectLst/>
                <a:latin typeface="NimbusMonL-Regu-Extend_850"/>
              </a:rPr>
              <a:t> </a:t>
            </a:r>
            <a:r>
              <a:rPr lang="en-US" sz="2000" dirty="0">
                <a:solidFill>
                  <a:srgbClr val="0A84FF"/>
                </a:solidFill>
                <a:effectLst/>
                <a:latin typeface="NimbusMonL-Regu-Extend_850"/>
              </a:rPr>
              <a:t>+ 0</a:t>
            </a:r>
            <a:r>
              <a:rPr lang="en-US" sz="2000" dirty="0">
                <a:solidFill>
                  <a:schemeClr val="tx1"/>
                </a:solidFill>
                <a:effectLst/>
                <a:latin typeface="NimbusMonL-Regu-Extend_850"/>
              </a:rPr>
              <a:t>;</a:t>
            </a:r>
          </a:p>
          <a:p>
            <a:pPr algn="l"/>
            <a:r>
              <a:rPr lang="en-US" sz="2000" dirty="0">
                <a:solidFill>
                  <a:schemeClr val="tx1"/>
                </a:solidFill>
                <a:effectLst/>
                <a:latin typeface="NimbusMonL-Regu-Extend_850"/>
              </a:rPr>
              <a:t>} </a:t>
            </a:r>
            <a:endParaRPr lang="en-US" sz="2000" dirty="0">
              <a:solidFill>
                <a:schemeClr val="tx1"/>
              </a:solidFill>
            </a:endParaRPr>
          </a:p>
        </p:txBody>
      </p:sp>
      <p:pic>
        <p:nvPicPr>
          <p:cNvPr id="6" name="Graphic 5">
            <a:extLst>
              <a:ext uri="{FF2B5EF4-FFF2-40B4-BE49-F238E27FC236}">
                <a16:creationId xmlns:a16="http://schemas.microsoft.com/office/drawing/2014/main" id="{E1694D26-E84C-1590-7BAE-BA6C2A4E469A}"/>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050" y="1458738"/>
            <a:ext cx="3099816" cy="5411543"/>
          </a:xfrm>
          <a:prstGeom prst="rect">
            <a:avLst/>
          </a:prstGeom>
        </p:spPr>
      </p:pic>
      <p:sp>
        <p:nvSpPr>
          <p:cNvPr id="7" name="TextBox 6">
            <a:extLst>
              <a:ext uri="{FF2B5EF4-FFF2-40B4-BE49-F238E27FC236}">
                <a16:creationId xmlns:a16="http://schemas.microsoft.com/office/drawing/2014/main" id="{9B46480D-55EE-B327-9752-96585165939C}"/>
              </a:ext>
            </a:extLst>
          </p:cNvPr>
          <p:cNvSpPr txBox="1"/>
          <p:nvPr/>
        </p:nvSpPr>
        <p:spPr>
          <a:xfrm>
            <a:off x="772852" y="914400"/>
            <a:ext cx="2197289"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M1 MacBook Air </a:t>
            </a:r>
          </a:p>
        </p:txBody>
      </p:sp>
      <p:sp>
        <p:nvSpPr>
          <p:cNvPr id="8" name="TextBox 7">
            <a:extLst>
              <a:ext uri="{FF2B5EF4-FFF2-40B4-BE49-F238E27FC236}">
                <a16:creationId xmlns:a16="http://schemas.microsoft.com/office/drawing/2014/main" id="{1083AF61-E2E4-078F-EF71-76E3E14F06E2}"/>
              </a:ext>
            </a:extLst>
          </p:cNvPr>
          <p:cNvSpPr txBox="1"/>
          <p:nvPr/>
        </p:nvSpPr>
        <p:spPr>
          <a:xfrm>
            <a:off x="5822120" y="898902"/>
            <a:ext cx="2197289"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M1 MacBook Pro </a:t>
            </a:r>
          </a:p>
        </p:txBody>
      </p:sp>
      <p:pic>
        <p:nvPicPr>
          <p:cNvPr id="10" name="Graphic 9">
            <a:extLst>
              <a:ext uri="{FF2B5EF4-FFF2-40B4-BE49-F238E27FC236}">
                <a16:creationId xmlns:a16="http://schemas.microsoft.com/office/drawing/2014/main" id="{E06A3A15-CD34-3E74-47A4-53BDF0E32D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7090" y="1450759"/>
            <a:ext cx="3167348" cy="5407241"/>
          </a:xfrm>
          <a:prstGeom prst="rect">
            <a:avLst/>
          </a:prstGeom>
        </p:spPr>
      </p:pic>
      <p:pic>
        <p:nvPicPr>
          <p:cNvPr id="13" name="Picture 2" descr="Cooler Master Sleeve Bearing 80mm Silent Fan for Computer Cases and CPU  Coolers">
            <a:extLst>
              <a:ext uri="{FF2B5EF4-FFF2-40B4-BE49-F238E27FC236}">
                <a16:creationId xmlns:a16="http://schemas.microsoft.com/office/drawing/2014/main" id="{B981525D-362E-4718-58A7-7EBD8AD5274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5059" y="1487416"/>
            <a:ext cx="812008" cy="609429"/>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Processor with solid fill">
            <a:extLst>
              <a:ext uri="{FF2B5EF4-FFF2-40B4-BE49-F238E27FC236}">
                <a16:creationId xmlns:a16="http://schemas.microsoft.com/office/drawing/2014/main" id="{B155476D-2A22-8AC9-BD39-A35AE42B2D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0147" y="1519037"/>
            <a:ext cx="419932" cy="419932"/>
          </a:xfrm>
          <a:prstGeom prst="rect">
            <a:avLst/>
          </a:prstGeom>
        </p:spPr>
      </p:pic>
      <p:pic>
        <p:nvPicPr>
          <p:cNvPr id="19" name="Graphic 18" descr="Processor with solid fill">
            <a:extLst>
              <a:ext uri="{FF2B5EF4-FFF2-40B4-BE49-F238E27FC236}">
                <a16:creationId xmlns:a16="http://schemas.microsoft.com/office/drawing/2014/main" id="{1A01B7BC-B263-3D44-4113-00FE743076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25297" y="5550103"/>
            <a:ext cx="419932" cy="419932"/>
          </a:xfrm>
          <a:prstGeom prst="rect">
            <a:avLst/>
          </a:prstGeom>
        </p:spPr>
      </p:pic>
      <p:sp>
        <p:nvSpPr>
          <p:cNvPr id="20" name="Freeform 19">
            <a:extLst>
              <a:ext uri="{FF2B5EF4-FFF2-40B4-BE49-F238E27FC236}">
                <a16:creationId xmlns:a16="http://schemas.microsoft.com/office/drawing/2014/main" id="{4443E058-3F7A-F472-C282-3054F46B3E24}"/>
              </a:ext>
            </a:extLst>
          </p:cNvPr>
          <p:cNvSpPr/>
          <p:nvPr/>
        </p:nvSpPr>
        <p:spPr>
          <a:xfrm>
            <a:off x="9363429" y="991867"/>
            <a:ext cx="381800" cy="1259797"/>
          </a:xfrm>
          <a:custGeom>
            <a:avLst/>
            <a:gdLst>
              <a:gd name="connsiteX0" fmla="*/ 105826 w 879550"/>
              <a:gd name="connsiteY0" fmla="*/ 0 h 2743200"/>
              <a:gd name="connsiteX1" fmla="*/ 715426 w 879550"/>
              <a:gd name="connsiteY1" fmla="*/ 550984 h 2743200"/>
              <a:gd name="connsiteX2" fmla="*/ 319 w 879550"/>
              <a:gd name="connsiteY2" fmla="*/ 973015 h 2743200"/>
              <a:gd name="connsiteX3" fmla="*/ 820934 w 879550"/>
              <a:gd name="connsiteY3" fmla="*/ 1359877 h 2743200"/>
              <a:gd name="connsiteX4" fmla="*/ 94103 w 879550"/>
              <a:gd name="connsiteY4" fmla="*/ 1840523 h 2743200"/>
              <a:gd name="connsiteX5" fmla="*/ 856103 w 879550"/>
              <a:gd name="connsiteY5" fmla="*/ 2157046 h 2743200"/>
              <a:gd name="connsiteX6" fmla="*/ 152719 w 879550"/>
              <a:gd name="connsiteY6" fmla="*/ 2532184 h 2743200"/>
              <a:gd name="connsiteX7" fmla="*/ 879550 w 879550"/>
              <a:gd name="connsiteY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550" h="2743200">
                <a:moveTo>
                  <a:pt x="105826" y="0"/>
                </a:moveTo>
                <a:cubicBezTo>
                  <a:pt x="419418" y="194407"/>
                  <a:pt x="733011" y="388815"/>
                  <a:pt x="715426" y="550984"/>
                </a:cubicBezTo>
                <a:cubicBezTo>
                  <a:pt x="697842" y="713153"/>
                  <a:pt x="-17266" y="838200"/>
                  <a:pt x="319" y="973015"/>
                </a:cubicBezTo>
                <a:cubicBezTo>
                  <a:pt x="17904" y="1107830"/>
                  <a:pt x="805303" y="1215292"/>
                  <a:pt x="820934" y="1359877"/>
                </a:cubicBezTo>
                <a:cubicBezTo>
                  <a:pt x="836565" y="1504462"/>
                  <a:pt x="88241" y="1707662"/>
                  <a:pt x="94103" y="1840523"/>
                </a:cubicBezTo>
                <a:cubicBezTo>
                  <a:pt x="99964" y="1973385"/>
                  <a:pt x="846334" y="2041769"/>
                  <a:pt x="856103" y="2157046"/>
                </a:cubicBezTo>
                <a:cubicBezTo>
                  <a:pt x="865872" y="2272323"/>
                  <a:pt x="148811" y="2434492"/>
                  <a:pt x="152719" y="2532184"/>
                </a:cubicBezTo>
                <a:cubicBezTo>
                  <a:pt x="156627" y="2629876"/>
                  <a:pt x="518088" y="2686538"/>
                  <a:pt x="879550" y="2743200"/>
                </a:cubicBezTo>
              </a:path>
            </a:pathLst>
          </a:custGeom>
          <a:noFill/>
          <a:ln w="38100">
            <a:solidFill>
              <a:srgbClr val="FF9F0A"/>
            </a:solidFill>
          </a:ln>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FF9F0A"/>
              </a:solidFill>
              <a:effectLst/>
              <a:latin typeface="Arial" charset="0"/>
            </a:endParaRPr>
          </a:p>
        </p:txBody>
      </p:sp>
      <p:sp>
        <p:nvSpPr>
          <p:cNvPr id="21" name="Freeform 20">
            <a:extLst>
              <a:ext uri="{FF2B5EF4-FFF2-40B4-BE49-F238E27FC236}">
                <a16:creationId xmlns:a16="http://schemas.microsoft.com/office/drawing/2014/main" id="{DBF3DF53-A676-3DB2-58DA-6FABE43F5F2A}"/>
              </a:ext>
            </a:extLst>
          </p:cNvPr>
          <p:cNvSpPr/>
          <p:nvPr/>
        </p:nvSpPr>
        <p:spPr>
          <a:xfrm>
            <a:off x="9328579" y="4981465"/>
            <a:ext cx="381800" cy="1259797"/>
          </a:xfrm>
          <a:custGeom>
            <a:avLst/>
            <a:gdLst>
              <a:gd name="connsiteX0" fmla="*/ 105826 w 879550"/>
              <a:gd name="connsiteY0" fmla="*/ 0 h 2743200"/>
              <a:gd name="connsiteX1" fmla="*/ 715426 w 879550"/>
              <a:gd name="connsiteY1" fmla="*/ 550984 h 2743200"/>
              <a:gd name="connsiteX2" fmla="*/ 319 w 879550"/>
              <a:gd name="connsiteY2" fmla="*/ 973015 h 2743200"/>
              <a:gd name="connsiteX3" fmla="*/ 820934 w 879550"/>
              <a:gd name="connsiteY3" fmla="*/ 1359877 h 2743200"/>
              <a:gd name="connsiteX4" fmla="*/ 94103 w 879550"/>
              <a:gd name="connsiteY4" fmla="*/ 1840523 h 2743200"/>
              <a:gd name="connsiteX5" fmla="*/ 856103 w 879550"/>
              <a:gd name="connsiteY5" fmla="*/ 2157046 h 2743200"/>
              <a:gd name="connsiteX6" fmla="*/ 152719 w 879550"/>
              <a:gd name="connsiteY6" fmla="*/ 2532184 h 2743200"/>
              <a:gd name="connsiteX7" fmla="*/ 879550 w 879550"/>
              <a:gd name="connsiteY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550" h="2743200">
                <a:moveTo>
                  <a:pt x="105826" y="0"/>
                </a:moveTo>
                <a:cubicBezTo>
                  <a:pt x="419418" y="194407"/>
                  <a:pt x="733011" y="388815"/>
                  <a:pt x="715426" y="550984"/>
                </a:cubicBezTo>
                <a:cubicBezTo>
                  <a:pt x="697842" y="713153"/>
                  <a:pt x="-17266" y="838200"/>
                  <a:pt x="319" y="973015"/>
                </a:cubicBezTo>
                <a:cubicBezTo>
                  <a:pt x="17904" y="1107830"/>
                  <a:pt x="805303" y="1215292"/>
                  <a:pt x="820934" y="1359877"/>
                </a:cubicBezTo>
                <a:cubicBezTo>
                  <a:pt x="836565" y="1504462"/>
                  <a:pt x="88241" y="1707662"/>
                  <a:pt x="94103" y="1840523"/>
                </a:cubicBezTo>
                <a:cubicBezTo>
                  <a:pt x="99964" y="1973385"/>
                  <a:pt x="846334" y="2041769"/>
                  <a:pt x="856103" y="2157046"/>
                </a:cubicBezTo>
                <a:cubicBezTo>
                  <a:pt x="865872" y="2272323"/>
                  <a:pt x="148811" y="2434492"/>
                  <a:pt x="152719" y="2532184"/>
                </a:cubicBezTo>
                <a:cubicBezTo>
                  <a:pt x="156627" y="2629876"/>
                  <a:pt x="518088" y="2686538"/>
                  <a:pt x="879550" y="2743200"/>
                </a:cubicBezTo>
              </a:path>
            </a:pathLst>
          </a:custGeom>
          <a:noFill/>
          <a:ln w="38100">
            <a:solidFill>
              <a:srgbClr val="0A84FF"/>
            </a:solidFill>
          </a:ln>
        </p:spPr>
        <p:txBody>
          <a:bodyPr vert="eaVert"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a:ln>
                <a:noFill/>
              </a:ln>
              <a:solidFill>
                <a:srgbClr val="FF9F0A"/>
              </a:solidFill>
              <a:effectLst/>
              <a:latin typeface="Arial" charset="0"/>
            </a:endParaRPr>
          </a:p>
        </p:txBody>
      </p:sp>
    </p:spTree>
    <p:extLst>
      <p:ext uri="{BB962C8B-B14F-4D97-AF65-F5344CB8AC3E}">
        <p14:creationId xmlns:p14="http://schemas.microsoft.com/office/powerpoint/2010/main" val="8345521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7" grpId="0" animBg="1"/>
      <p:bldP spid="8"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Is DVFS data-dependent?</a:t>
            </a:r>
            <a:endParaRPr lang="en-US" dirty="0"/>
          </a:p>
        </p:txBody>
      </p:sp>
      <p:sp>
        <p:nvSpPr>
          <p:cNvPr id="3" name="Slide Number Placeholder 2">
            <a:extLst>
              <a:ext uri="{FF2B5EF4-FFF2-40B4-BE49-F238E27FC236}">
                <a16:creationId xmlns:a16="http://schemas.microsoft.com/office/drawing/2014/main" id="{D2BF63D4-D3BE-7985-9D44-7EB7042234E2}"/>
              </a:ext>
            </a:extLst>
          </p:cNvPr>
          <p:cNvSpPr>
            <a:spLocks noGrp="1"/>
          </p:cNvSpPr>
          <p:nvPr>
            <p:ph type="sldNum" sz="quarter" idx="11"/>
          </p:nvPr>
        </p:nvSpPr>
        <p:spPr/>
        <p:txBody>
          <a:bodyPr/>
          <a:lstStyle/>
          <a:p>
            <a:fld id="{9066BD3C-C2EC-A74E-8316-E301C79C5E28}" type="slidenum">
              <a:rPr lang="en-US" smtClean="0"/>
              <a:t>7</a:t>
            </a:fld>
            <a:endParaRPr lang="en-US"/>
          </a:p>
        </p:txBody>
      </p:sp>
      <p:pic>
        <p:nvPicPr>
          <p:cNvPr id="6" name="Graphic 5">
            <a:extLst>
              <a:ext uri="{FF2B5EF4-FFF2-40B4-BE49-F238E27FC236}">
                <a16:creationId xmlns:a16="http://schemas.microsoft.com/office/drawing/2014/main" id="{E1694D26-E84C-1590-7BAE-BA6C2A4E469A}"/>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050" y="1458738"/>
            <a:ext cx="3099816" cy="5411543"/>
          </a:xfrm>
          <a:prstGeom prst="rect">
            <a:avLst/>
          </a:prstGeom>
        </p:spPr>
      </p:pic>
      <p:sp>
        <p:nvSpPr>
          <p:cNvPr id="7" name="TextBox 6">
            <a:extLst>
              <a:ext uri="{FF2B5EF4-FFF2-40B4-BE49-F238E27FC236}">
                <a16:creationId xmlns:a16="http://schemas.microsoft.com/office/drawing/2014/main" id="{9B46480D-55EE-B327-9752-96585165939C}"/>
              </a:ext>
            </a:extLst>
          </p:cNvPr>
          <p:cNvSpPr txBox="1"/>
          <p:nvPr/>
        </p:nvSpPr>
        <p:spPr>
          <a:xfrm>
            <a:off x="772852" y="914400"/>
            <a:ext cx="2197289"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M1 MacBook Air </a:t>
            </a:r>
          </a:p>
        </p:txBody>
      </p:sp>
      <p:sp>
        <p:nvSpPr>
          <p:cNvPr id="8" name="TextBox 7">
            <a:extLst>
              <a:ext uri="{FF2B5EF4-FFF2-40B4-BE49-F238E27FC236}">
                <a16:creationId xmlns:a16="http://schemas.microsoft.com/office/drawing/2014/main" id="{1083AF61-E2E4-078F-EF71-76E3E14F06E2}"/>
              </a:ext>
            </a:extLst>
          </p:cNvPr>
          <p:cNvSpPr txBox="1"/>
          <p:nvPr/>
        </p:nvSpPr>
        <p:spPr>
          <a:xfrm>
            <a:off x="5822120" y="898902"/>
            <a:ext cx="2197289"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M1 MacBook Pro </a:t>
            </a:r>
          </a:p>
        </p:txBody>
      </p:sp>
      <p:pic>
        <p:nvPicPr>
          <p:cNvPr id="10" name="Graphic 9">
            <a:extLst>
              <a:ext uri="{FF2B5EF4-FFF2-40B4-BE49-F238E27FC236}">
                <a16:creationId xmlns:a16="http://schemas.microsoft.com/office/drawing/2014/main" id="{E06A3A15-CD34-3E74-47A4-53BDF0E32D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7090" y="1450759"/>
            <a:ext cx="3167348" cy="5407241"/>
          </a:xfrm>
          <a:prstGeom prst="rect">
            <a:avLst/>
          </a:prstGeom>
        </p:spPr>
      </p:pic>
      <p:pic>
        <p:nvPicPr>
          <p:cNvPr id="13" name="Picture 2" descr="Cooler Master Sleeve Bearing 80mm Silent Fan for Computer Cases and CPU  Coolers">
            <a:extLst>
              <a:ext uri="{FF2B5EF4-FFF2-40B4-BE49-F238E27FC236}">
                <a16:creationId xmlns:a16="http://schemas.microsoft.com/office/drawing/2014/main" id="{B981525D-362E-4718-58A7-7EBD8AD5274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5059" y="1487416"/>
            <a:ext cx="812008" cy="6094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4EE8150-544F-9A3E-8033-2842EC502BF3}"/>
              </a:ext>
            </a:extLst>
          </p:cNvPr>
          <p:cNvSpPr txBox="1"/>
          <p:nvPr/>
        </p:nvSpPr>
        <p:spPr>
          <a:xfrm>
            <a:off x="3254191" y="2030111"/>
            <a:ext cx="1737360" cy="731520"/>
          </a:xfrm>
          <a:prstGeom prst="rect">
            <a:avLst/>
          </a:prstGeom>
          <a:noFill/>
        </p:spPr>
        <p:txBody>
          <a:bodyPr wrap="square" rtlCol="0">
            <a:spAutoFit/>
          </a:bodyPr>
          <a:lstStyle/>
          <a:p>
            <a:pPr>
              <a:lnSpc>
                <a:spcPct val="120000"/>
              </a:lnSpc>
            </a:pPr>
            <a:r>
              <a:rPr lang="en-US" sz="1800" b="1" dirty="0">
                <a:solidFill>
                  <a:srgbClr val="FF453A"/>
                </a:solidFill>
              </a:rPr>
              <a:t>Thermally Constrained</a:t>
            </a:r>
          </a:p>
        </p:txBody>
      </p:sp>
      <p:sp>
        <p:nvSpPr>
          <p:cNvPr id="23" name="TextBox 22">
            <a:extLst>
              <a:ext uri="{FF2B5EF4-FFF2-40B4-BE49-F238E27FC236}">
                <a16:creationId xmlns:a16="http://schemas.microsoft.com/office/drawing/2014/main" id="{343F2047-5593-4E8E-1350-616C391531DE}"/>
              </a:ext>
            </a:extLst>
          </p:cNvPr>
          <p:cNvSpPr txBox="1"/>
          <p:nvPr/>
        </p:nvSpPr>
        <p:spPr>
          <a:xfrm>
            <a:off x="8415478" y="3850600"/>
            <a:ext cx="1737360" cy="726609"/>
          </a:xfrm>
          <a:prstGeom prst="rect">
            <a:avLst/>
          </a:prstGeom>
          <a:noFill/>
        </p:spPr>
        <p:txBody>
          <a:bodyPr wrap="square" rtlCol="0">
            <a:spAutoFit/>
          </a:bodyPr>
          <a:lstStyle/>
          <a:p>
            <a:pPr>
              <a:lnSpc>
                <a:spcPct val="120000"/>
              </a:lnSpc>
            </a:pPr>
            <a:r>
              <a:rPr lang="en-US" sz="1800" b="1" dirty="0">
                <a:solidFill>
                  <a:srgbClr val="0A84FF"/>
                </a:solidFill>
              </a:rPr>
              <a:t>Frequency Constrained</a:t>
            </a:r>
          </a:p>
        </p:txBody>
      </p:sp>
      <p:grpSp>
        <p:nvGrpSpPr>
          <p:cNvPr id="11" name="Group 10">
            <a:extLst>
              <a:ext uri="{FF2B5EF4-FFF2-40B4-BE49-F238E27FC236}">
                <a16:creationId xmlns:a16="http://schemas.microsoft.com/office/drawing/2014/main" id="{00DD4E95-69FF-9E93-4E85-76C667551435}"/>
              </a:ext>
            </a:extLst>
          </p:cNvPr>
          <p:cNvGrpSpPr/>
          <p:nvPr/>
        </p:nvGrpSpPr>
        <p:grpSpPr>
          <a:xfrm>
            <a:off x="3770827" y="1011545"/>
            <a:ext cx="704088" cy="1014984"/>
            <a:chOff x="4842047" y="1719098"/>
            <a:chExt cx="1213733" cy="1619655"/>
          </a:xfrm>
        </p:grpSpPr>
        <p:grpSp>
          <p:nvGrpSpPr>
            <p:cNvPr id="24" name="Group 23">
              <a:extLst>
                <a:ext uri="{FF2B5EF4-FFF2-40B4-BE49-F238E27FC236}">
                  <a16:creationId xmlns:a16="http://schemas.microsoft.com/office/drawing/2014/main" id="{4B385343-29F2-9EFA-404B-BA6A3CEB73BD}"/>
                </a:ext>
              </a:extLst>
            </p:cNvPr>
            <p:cNvGrpSpPr/>
            <p:nvPr/>
          </p:nvGrpSpPr>
          <p:grpSpPr>
            <a:xfrm>
              <a:off x="4842047" y="1719098"/>
              <a:ext cx="1213733" cy="1619655"/>
              <a:chOff x="3402609" y="3732126"/>
              <a:chExt cx="1258800" cy="1453303"/>
            </a:xfrm>
          </p:grpSpPr>
          <p:sp>
            <p:nvSpPr>
              <p:cNvPr id="26" name="Oval 25">
                <a:extLst>
                  <a:ext uri="{FF2B5EF4-FFF2-40B4-BE49-F238E27FC236}">
                    <a16:creationId xmlns:a16="http://schemas.microsoft.com/office/drawing/2014/main" id="{F28860E3-4D93-6413-A544-E6E550F270CC}"/>
                  </a:ext>
                </a:extLst>
              </p:cNvPr>
              <p:cNvSpPr/>
              <p:nvPr/>
            </p:nvSpPr>
            <p:spPr>
              <a:xfrm>
                <a:off x="3415933" y="3732126"/>
                <a:ext cx="1245476"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cxnSp>
            <p:nvCxnSpPr>
              <p:cNvPr id="27" name="Straight Connector 26">
                <a:extLst>
                  <a:ext uri="{FF2B5EF4-FFF2-40B4-BE49-F238E27FC236}">
                    <a16:creationId xmlns:a16="http://schemas.microsoft.com/office/drawing/2014/main" id="{B03CA850-6EFD-7F8E-C955-A7829489E22C}"/>
                  </a:ext>
                </a:extLst>
              </p:cNvPr>
              <p:cNvCxnSpPr>
                <a:cxnSpLocks/>
                <a:stCxn id="26" idx="6"/>
                <a:endCxn id="29" idx="4"/>
              </p:cNvCxnSpPr>
              <p:nvPr/>
            </p:nvCxnSpPr>
            <p:spPr bwMode="auto">
              <a:xfrm flipH="1">
                <a:off x="4648085" y="3885990"/>
                <a:ext cx="13324" cy="829591"/>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55FCAAC-B045-CB48-AF57-A55EC04F1FB9}"/>
                  </a:ext>
                </a:extLst>
              </p:cNvPr>
              <p:cNvCxnSpPr>
                <a:cxnSpLocks/>
                <a:stCxn id="26" idx="2"/>
                <a:endCxn id="29" idx="2"/>
              </p:cNvCxnSpPr>
              <p:nvPr/>
            </p:nvCxnSpPr>
            <p:spPr bwMode="auto">
              <a:xfrm flipH="1">
                <a:off x="3402609" y="3885990"/>
                <a:ext cx="13324" cy="829591"/>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29" name="Can 28">
                <a:extLst>
                  <a:ext uri="{FF2B5EF4-FFF2-40B4-BE49-F238E27FC236}">
                    <a16:creationId xmlns:a16="http://schemas.microsoft.com/office/drawing/2014/main" id="{7EDDF247-56EA-98ED-A813-BB95A1052345}"/>
                  </a:ext>
                </a:extLst>
              </p:cNvPr>
              <p:cNvSpPr/>
              <p:nvPr/>
            </p:nvSpPr>
            <p:spPr>
              <a:xfrm>
                <a:off x="3402609" y="4245730"/>
                <a:ext cx="1245476" cy="939699"/>
              </a:xfrm>
              <a:prstGeom prst="can">
                <a:avLst/>
              </a:prstGeom>
              <a:solidFill>
                <a:srgbClr val="FF453A">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25" name="Graphic 24" descr="Thermometer with solid fill">
              <a:extLst>
                <a:ext uri="{FF2B5EF4-FFF2-40B4-BE49-F238E27FC236}">
                  <a16:creationId xmlns:a16="http://schemas.microsoft.com/office/drawing/2014/main" id="{6DCCC2D6-F64D-2F5E-5323-9642815888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0549" y="2605534"/>
              <a:ext cx="631371" cy="631371"/>
            </a:xfrm>
            <a:prstGeom prst="rect">
              <a:avLst/>
            </a:prstGeom>
          </p:spPr>
        </p:pic>
      </p:grpSp>
      <p:grpSp>
        <p:nvGrpSpPr>
          <p:cNvPr id="30" name="Group 29">
            <a:extLst>
              <a:ext uri="{FF2B5EF4-FFF2-40B4-BE49-F238E27FC236}">
                <a16:creationId xmlns:a16="http://schemas.microsoft.com/office/drawing/2014/main" id="{B2CD8DB1-20D6-70A1-5AA3-D3EEC7DB5CE6}"/>
              </a:ext>
            </a:extLst>
          </p:cNvPr>
          <p:cNvGrpSpPr/>
          <p:nvPr/>
        </p:nvGrpSpPr>
        <p:grpSpPr>
          <a:xfrm>
            <a:off x="8934366" y="2926329"/>
            <a:ext cx="699584" cy="1011808"/>
            <a:chOff x="2826977" y="2405390"/>
            <a:chExt cx="1213101" cy="1741775"/>
          </a:xfrm>
        </p:grpSpPr>
        <p:grpSp>
          <p:nvGrpSpPr>
            <p:cNvPr id="31" name="Group 30">
              <a:extLst>
                <a:ext uri="{FF2B5EF4-FFF2-40B4-BE49-F238E27FC236}">
                  <a16:creationId xmlns:a16="http://schemas.microsoft.com/office/drawing/2014/main" id="{CB693362-42F2-EEFE-5DA1-EBF64FC83DAB}"/>
                </a:ext>
              </a:extLst>
            </p:cNvPr>
            <p:cNvGrpSpPr/>
            <p:nvPr/>
          </p:nvGrpSpPr>
          <p:grpSpPr>
            <a:xfrm>
              <a:off x="2826977" y="2405390"/>
              <a:ext cx="1213101" cy="1666409"/>
              <a:chOff x="3402608" y="3690173"/>
              <a:chExt cx="1258145" cy="1495256"/>
            </a:xfrm>
          </p:grpSpPr>
          <p:sp>
            <p:nvSpPr>
              <p:cNvPr id="33" name="Oval 32">
                <a:extLst>
                  <a:ext uri="{FF2B5EF4-FFF2-40B4-BE49-F238E27FC236}">
                    <a16:creationId xmlns:a16="http://schemas.microsoft.com/office/drawing/2014/main" id="{AB5B7BA1-F1AC-3196-2360-665AA560D564}"/>
                  </a:ext>
                </a:extLst>
              </p:cNvPr>
              <p:cNvSpPr/>
              <p:nvPr/>
            </p:nvSpPr>
            <p:spPr>
              <a:xfrm>
                <a:off x="3415276" y="3690173"/>
                <a:ext cx="1245477" cy="307727"/>
              </a:xfrm>
              <a:prstGeom prst="ellipse">
                <a:avLst/>
              </a:prstGeom>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cxnSp>
            <p:nvCxnSpPr>
              <p:cNvPr id="34" name="Straight Connector 33">
                <a:extLst>
                  <a:ext uri="{FF2B5EF4-FFF2-40B4-BE49-F238E27FC236}">
                    <a16:creationId xmlns:a16="http://schemas.microsoft.com/office/drawing/2014/main" id="{0F011F12-AAD6-2E45-6A97-A36ADFE89EA5}"/>
                  </a:ext>
                </a:extLst>
              </p:cNvPr>
              <p:cNvCxnSpPr>
                <a:cxnSpLocks/>
                <a:stCxn id="33" idx="6"/>
                <a:endCxn id="36" idx="4"/>
              </p:cNvCxnSpPr>
              <p:nvPr/>
            </p:nvCxnSpPr>
            <p:spPr bwMode="auto">
              <a:xfrm flipH="1">
                <a:off x="4648085" y="3844036"/>
                <a:ext cx="12668" cy="871543"/>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1A39296-8E97-1DE8-F541-1A7763AC9BAC}"/>
                  </a:ext>
                </a:extLst>
              </p:cNvPr>
              <p:cNvCxnSpPr>
                <a:cxnSpLocks/>
                <a:stCxn id="33" idx="2"/>
                <a:endCxn id="36" idx="2"/>
              </p:cNvCxnSpPr>
              <p:nvPr/>
            </p:nvCxnSpPr>
            <p:spPr bwMode="auto">
              <a:xfrm flipH="1">
                <a:off x="3402608" y="3844036"/>
                <a:ext cx="12668" cy="871543"/>
              </a:xfrm>
              <a:prstGeom prst="line">
                <a:avLst/>
              </a:prstGeom>
              <a:solidFill>
                <a:srgbClr val="FFFFFF"/>
              </a:solidFill>
              <a:ln w="12700" cap="flat" cmpd="sng" algn="ctr">
                <a:solidFill>
                  <a:schemeClr val="tx1"/>
                </a:solidFill>
                <a:prstDash val="solid"/>
                <a:round/>
                <a:headEnd type="none" w="med" len="med"/>
                <a:tailEnd type="none" w="med" len="med"/>
              </a:ln>
              <a:effectLst/>
            </p:spPr>
          </p:cxnSp>
          <p:sp>
            <p:nvSpPr>
              <p:cNvPr id="36" name="Can 35">
                <a:extLst>
                  <a:ext uri="{FF2B5EF4-FFF2-40B4-BE49-F238E27FC236}">
                    <a16:creationId xmlns:a16="http://schemas.microsoft.com/office/drawing/2014/main" id="{685B3935-0C97-62A0-7D38-F373B97BF6E5}"/>
                  </a:ext>
                </a:extLst>
              </p:cNvPr>
              <p:cNvSpPr/>
              <p:nvPr/>
            </p:nvSpPr>
            <p:spPr>
              <a:xfrm>
                <a:off x="3402609" y="4245730"/>
                <a:ext cx="1245476" cy="939699"/>
              </a:xfrm>
              <a:prstGeom prst="can">
                <a:avLst/>
              </a:prstGeom>
              <a:solidFill>
                <a:srgbClr val="0A84FF">
                  <a:alpha val="50000"/>
                </a:srgbClr>
              </a:solidFill>
              <a:ln w="12700">
                <a:solidFill>
                  <a:schemeClr val="tx1"/>
                </a:solidFill>
              </a:ln>
            </p:spPr>
            <p:txBody>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85000"/>
                  </a:lnSpc>
                  <a:spcBef>
                    <a:spcPct val="0"/>
                  </a:spcBef>
                  <a:spcAft>
                    <a:spcPct val="0"/>
                  </a:spcAft>
                  <a:buClrTx/>
                  <a:buSzTx/>
                  <a:buFontTx/>
                  <a:buNone/>
                  <a:tabLst/>
                </a:pPr>
                <a:endParaRPr kumimoji="0" lang="en-US" sz="2800" b="0" i="0" u="none" strike="noStrike" cap="none" normalizeH="0" baseline="0" dirty="0">
                  <a:ln>
                    <a:noFill/>
                  </a:ln>
                  <a:solidFill>
                    <a:srgbClr val="A42700"/>
                  </a:solidFill>
                  <a:effectLst/>
                  <a:latin typeface="Arial" charset="0"/>
                </a:endParaRPr>
              </a:p>
            </p:txBody>
          </p:sp>
        </p:grpSp>
        <p:pic>
          <p:nvPicPr>
            <p:cNvPr id="32" name="Graphic 31" descr="Heartbeat with solid fill">
              <a:extLst>
                <a:ext uri="{FF2B5EF4-FFF2-40B4-BE49-F238E27FC236}">
                  <a16:creationId xmlns:a16="http://schemas.microsoft.com/office/drawing/2014/main" id="{6067716E-2B5D-81EE-28CC-B0A0E76E8B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82074" y="3244260"/>
              <a:ext cx="902905" cy="902905"/>
            </a:xfrm>
            <a:prstGeom prst="rect">
              <a:avLst/>
            </a:prstGeom>
          </p:spPr>
        </p:pic>
      </p:grpSp>
      <p:pic>
        <p:nvPicPr>
          <p:cNvPr id="4" name="Graphic 3" descr="Spilt/Cracked Glass Of Milk with solid fill">
            <a:extLst>
              <a:ext uri="{FF2B5EF4-FFF2-40B4-BE49-F238E27FC236}">
                <a16:creationId xmlns:a16="http://schemas.microsoft.com/office/drawing/2014/main" id="{34E64B9A-75AB-A0AE-7834-57403FA6E3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45219" y="1402657"/>
            <a:ext cx="1366837" cy="1366837"/>
          </a:xfrm>
          <a:prstGeom prst="rect">
            <a:avLst/>
          </a:prstGeom>
        </p:spPr>
      </p:pic>
      <p:pic>
        <p:nvPicPr>
          <p:cNvPr id="5" name="Graphic 4" descr="Thermometer with solid fill">
            <a:extLst>
              <a:ext uri="{FF2B5EF4-FFF2-40B4-BE49-F238E27FC236}">
                <a16:creationId xmlns:a16="http://schemas.microsoft.com/office/drawing/2014/main" id="{B5E303C4-590E-4D11-6908-B9F8C042AA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265195">
            <a:off x="9348636" y="2105590"/>
            <a:ext cx="366259" cy="395659"/>
          </a:xfrm>
          <a:prstGeom prst="rect">
            <a:avLst/>
          </a:prstGeom>
        </p:spPr>
      </p:pic>
      <p:pic>
        <p:nvPicPr>
          <p:cNvPr id="9" name="Graphic 8" descr="Spilt/Cracked Glass Of Milk with solid fill">
            <a:extLst>
              <a:ext uri="{FF2B5EF4-FFF2-40B4-BE49-F238E27FC236}">
                <a16:creationId xmlns:a16="http://schemas.microsoft.com/office/drawing/2014/main" id="{BBB7B013-F384-70C5-4609-B998E4EED8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33281" y="3363465"/>
            <a:ext cx="1366837" cy="1366837"/>
          </a:xfrm>
          <a:prstGeom prst="rect">
            <a:avLst/>
          </a:prstGeom>
        </p:spPr>
      </p:pic>
      <p:pic>
        <p:nvPicPr>
          <p:cNvPr id="15" name="Graphic 14" descr="Heartbeat with solid fill">
            <a:extLst>
              <a:ext uri="{FF2B5EF4-FFF2-40B4-BE49-F238E27FC236}">
                <a16:creationId xmlns:a16="http://schemas.microsoft.com/office/drawing/2014/main" id="{B753EAF0-3393-1A48-50D0-56B5930897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0033" y="3981522"/>
            <a:ext cx="520697" cy="524503"/>
          </a:xfrm>
          <a:prstGeom prst="rect">
            <a:avLst/>
          </a:prstGeom>
        </p:spPr>
      </p:pic>
      <p:pic>
        <p:nvPicPr>
          <p:cNvPr id="22" name="Graphic 21" descr="Spilt/Cracked Glass Of Milk with solid fill">
            <a:extLst>
              <a:ext uri="{FF2B5EF4-FFF2-40B4-BE49-F238E27FC236}">
                <a16:creationId xmlns:a16="http://schemas.microsoft.com/office/drawing/2014/main" id="{2AA38E3E-33B4-C8B7-C02F-06EDAA881DA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27556" y="5055578"/>
            <a:ext cx="1366837" cy="1366837"/>
          </a:xfrm>
          <a:prstGeom prst="rect">
            <a:avLst/>
          </a:prstGeom>
        </p:spPr>
      </p:pic>
      <p:pic>
        <p:nvPicPr>
          <p:cNvPr id="16" name="Graphic 15" descr="Lightning bolt with solid fill">
            <a:extLst>
              <a:ext uri="{FF2B5EF4-FFF2-40B4-BE49-F238E27FC236}">
                <a16:creationId xmlns:a16="http://schemas.microsoft.com/office/drawing/2014/main" id="{59D567A9-42D8-46A6-6461-05FB1629A04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7869321">
            <a:off x="4216249" y="5729034"/>
            <a:ext cx="443488" cy="464536"/>
          </a:xfrm>
          <a:prstGeom prst="rect">
            <a:avLst/>
          </a:prstGeom>
        </p:spPr>
      </p:pic>
      <p:pic>
        <p:nvPicPr>
          <p:cNvPr id="37" name="Graphic 36" descr="Spilt/Cracked Glass Of Milk with solid fill">
            <a:extLst>
              <a:ext uri="{FF2B5EF4-FFF2-40B4-BE49-F238E27FC236}">
                <a16:creationId xmlns:a16="http://schemas.microsoft.com/office/drawing/2014/main" id="{F804213D-9E1A-E56C-CADF-B6F7D05DFE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90647" y="5141813"/>
            <a:ext cx="1366837" cy="1366837"/>
          </a:xfrm>
          <a:prstGeom prst="rect">
            <a:avLst/>
          </a:prstGeom>
        </p:spPr>
      </p:pic>
      <p:pic>
        <p:nvPicPr>
          <p:cNvPr id="38" name="Graphic 37" descr="Lightning bolt with solid fill">
            <a:extLst>
              <a:ext uri="{FF2B5EF4-FFF2-40B4-BE49-F238E27FC236}">
                <a16:creationId xmlns:a16="http://schemas.microsoft.com/office/drawing/2014/main" id="{8F504FFA-78E6-71D3-1B63-EC13D7843B9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7869321">
            <a:off x="9379340" y="5815269"/>
            <a:ext cx="443488" cy="464536"/>
          </a:xfrm>
          <a:prstGeom prst="rect">
            <a:avLst/>
          </a:prstGeom>
        </p:spPr>
      </p:pic>
    </p:spTree>
    <p:extLst>
      <p:ext uri="{BB962C8B-B14F-4D97-AF65-F5344CB8AC3E}">
        <p14:creationId xmlns:p14="http://schemas.microsoft.com/office/powerpoint/2010/main" val="12098475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cs typeface="Arial"/>
              </a:rPr>
              <a:t>What about GPUs?</a:t>
            </a:r>
            <a:endParaRPr lang="en-US" dirty="0"/>
          </a:p>
        </p:txBody>
      </p:sp>
      <p:sp>
        <p:nvSpPr>
          <p:cNvPr id="3" name="Slide Number Placeholder 2">
            <a:extLst>
              <a:ext uri="{FF2B5EF4-FFF2-40B4-BE49-F238E27FC236}">
                <a16:creationId xmlns:a16="http://schemas.microsoft.com/office/drawing/2014/main" id="{D2BF63D4-D3BE-7985-9D44-7EB7042234E2}"/>
              </a:ext>
            </a:extLst>
          </p:cNvPr>
          <p:cNvSpPr>
            <a:spLocks noGrp="1"/>
          </p:cNvSpPr>
          <p:nvPr>
            <p:ph type="sldNum" sz="quarter" idx="11"/>
          </p:nvPr>
        </p:nvSpPr>
        <p:spPr/>
        <p:txBody>
          <a:bodyPr/>
          <a:lstStyle/>
          <a:p>
            <a:fld id="{9066BD3C-C2EC-A74E-8316-E301C79C5E28}" type="slidenum">
              <a:rPr lang="en-US" smtClean="0"/>
              <a:t>8</a:t>
            </a:fld>
            <a:endParaRPr lang="en-US"/>
          </a:p>
        </p:txBody>
      </p:sp>
      <p:pic>
        <p:nvPicPr>
          <p:cNvPr id="1034" name="Picture 10" descr="NVIDIA RTX 4090 слишком большая? Alphacool предлагает ультракомпактную  систему водного охлаждения для размещения видеокарты в одном слоте PCI-E -  ITC.ua">
            <a:extLst>
              <a:ext uri="{FF2B5EF4-FFF2-40B4-BE49-F238E27FC236}">
                <a16:creationId xmlns:a16="http://schemas.microsoft.com/office/drawing/2014/main" id="{AFF8DC25-540B-073E-9A49-8FE3C3767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392450"/>
            <a:ext cx="2068456" cy="124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1A04CC7-5F40-7DAF-4E28-3D325EDE4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553" y="1674148"/>
            <a:ext cx="2147998" cy="1209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kull Crasher My New RTX 4090 I Personaly Facebook | bs1.ipxdigital.cl">
            <a:extLst>
              <a:ext uri="{FF2B5EF4-FFF2-40B4-BE49-F238E27FC236}">
                <a16:creationId xmlns:a16="http://schemas.microsoft.com/office/drawing/2014/main" id="{515E8855-AF11-C3B9-FB4B-F6DEAF9DB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2661" y="392450"/>
            <a:ext cx="1493287" cy="1493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tx 4090 Meme | annadesignstuff.com">
            <a:extLst>
              <a:ext uri="{FF2B5EF4-FFF2-40B4-BE49-F238E27FC236}">
                <a16:creationId xmlns:a16="http://schemas.microsoft.com/office/drawing/2014/main" id="{83E19DC9-033C-C192-E38D-23F892CC79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5027"/>
          <a:stretch/>
        </p:blipFill>
        <p:spPr bwMode="auto">
          <a:xfrm>
            <a:off x="8735237" y="2245319"/>
            <a:ext cx="2664444" cy="16071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3483B9-8656-321F-B118-BD324F6CF656}"/>
              </a:ext>
            </a:extLst>
          </p:cNvPr>
          <p:cNvSpPr txBox="1"/>
          <p:nvPr/>
        </p:nvSpPr>
        <p:spPr>
          <a:xfrm>
            <a:off x="365760" y="781668"/>
            <a:ext cx="7738960" cy="3147272"/>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dirty="0">
                <a:solidFill>
                  <a:srgbClr val="C00000"/>
                </a:solidFill>
              </a:rPr>
              <a:t>GPUs have 1000s of cores</a:t>
            </a:r>
          </a:p>
          <a:p>
            <a:pPr marL="342900" indent="-342900" algn="l">
              <a:lnSpc>
                <a:spcPct val="120000"/>
              </a:lnSpc>
              <a:buFont typeface="Arial" panose="020B0604020202020204" pitchFamily="34" charset="0"/>
              <a:buChar char="•"/>
            </a:pPr>
            <a:r>
              <a:rPr lang="en-US" dirty="0">
                <a:solidFill>
                  <a:schemeClr val="accent4">
                    <a:lumMod val="75000"/>
                  </a:schemeClr>
                </a:solidFill>
              </a:rPr>
              <a:t>They run hot</a:t>
            </a:r>
          </a:p>
          <a:p>
            <a:pPr marL="342900" indent="-342900" algn="l">
              <a:lnSpc>
                <a:spcPct val="120000"/>
              </a:lnSpc>
              <a:buFont typeface="Arial" panose="020B0604020202020204" pitchFamily="34" charset="0"/>
              <a:buChar char="•"/>
            </a:pPr>
            <a:r>
              <a:rPr lang="en-US" dirty="0">
                <a:solidFill>
                  <a:srgbClr val="0A84FF"/>
                </a:solidFill>
              </a:rPr>
              <a:t>They have massive cooling fans</a:t>
            </a:r>
          </a:p>
          <a:p>
            <a:pPr marL="342900" indent="-342900" algn="l">
              <a:lnSpc>
                <a:spcPct val="120000"/>
              </a:lnSpc>
              <a:buFont typeface="Arial" panose="020B0604020202020204" pitchFamily="34" charset="0"/>
              <a:buChar char="•"/>
            </a:pPr>
            <a:r>
              <a:rPr lang="en-US" dirty="0">
                <a:solidFill>
                  <a:schemeClr val="accent1">
                    <a:lumMod val="75000"/>
                  </a:schemeClr>
                </a:solidFill>
              </a:rPr>
              <a:t>But is it enough to cool it?</a:t>
            </a:r>
          </a:p>
          <a:p>
            <a:pPr marL="800100" lvl="1" indent="-342900" algn="l">
              <a:lnSpc>
                <a:spcPct val="120000"/>
              </a:lnSpc>
              <a:buFont typeface="Arial" panose="020B0604020202020204" pitchFamily="34" charset="0"/>
              <a:buChar char="•"/>
            </a:pPr>
            <a:r>
              <a:rPr lang="en-US" dirty="0">
                <a:solidFill>
                  <a:schemeClr val="accent6">
                    <a:lumMod val="75000"/>
                  </a:schemeClr>
                </a:solidFill>
              </a:rPr>
              <a:t>No </a:t>
            </a:r>
            <a:r>
              <a:rPr lang="en-US" dirty="0">
                <a:solidFill>
                  <a:schemeClr val="accent6">
                    <a:lumMod val="75000"/>
                  </a:schemeClr>
                </a:solidFill>
                <a:sym typeface="Wingdings" pitchFamily="2" charset="2"/>
              </a:rPr>
              <a:t></a:t>
            </a:r>
            <a:endParaRPr lang="en-US" dirty="0">
              <a:solidFill>
                <a:schemeClr val="accent6">
                  <a:lumMod val="75000"/>
                </a:schemeClr>
              </a:solidFill>
            </a:endParaRPr>
          </a:p>
          <a:p>
            <a:pPr marL="342900" indent="-342900" algn="l">
              <a:lnSpc>
                <a:spcPct val="120000"/>
              </a:lnSpc>
              <a:buFont typeface="Arial" panose="020B0604020202020204" pitchFamily="34" charset="0"/>
              <a:buChar char="•"/>
            </a:pPr>
            <a:r>
              <a:rPr lang="en-US" dirty="0">
                <a:solidFill>
                  <a:schemeClr val="accent3">
                    <a:lumMod val="75000"/>
                  </a:schemeClr>
                </a:solidFill>
              </a:rPr>
              <a:t>GPUs also implement DVFS </a:t>
            </a:r>
            <a:r>
              <a:rPr lang="en-US" dirty="0">
                <a:solidFill>
                  <a:schemeClr val="accent3">
                    <a:lumMod val="75000"/>
                  </a:schemeClr>
                </a:solidFill>
                <a:sym typeface="Wingdings" pitchFamily="2" charset="2"/>
              </a:rPr>
              <a:t></a:t>
            </a:r>
          </a:p>
        </p:txBody>
      </p:sp>
      <p:sp>
        <p:nvSpPr>
          <p:cNvPr id="4" name="TextBox 3">
            <a:extLst>
              <a:ext uri="{FF2B5EF4-FFF2-40B4-BE49-F238E27FC236}">
                <a16:creationId xmlns:a16="http://schemas.microsoft.com/office/drawing/2014/main" id="{330ED096-8943-1198-C8B9-7F5E3E95B713}"/>
              </a:ext>
            </a:extLst>
          </p:cNvPr>
          <p:cNvSpPr txBox="1"/>
          <p:nvPr/>
        </p:nvSpPr>
        <p:spPr>
          <a:xfrm>
            <a:off x="459283" y="5211950"/>
            <a:ext cx="2112179"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M1 MacBook Air</a:t>
            </a:r>
          </a:p>
        </p:txBody>
      </p:sp>
      <p:pic>
        <p:nvPicPr>
          <p:cNvPr id="5" name="Graphic 4">
            <a:extLst>
              <a:ext uri="{FF2B5EF4-FFF2-40B4-BE49-F238E27FC236}">
                <a16:creationId xmlns:a16="http://schemas.microsoft.com/office/drawing/2014/main" id="{34779C31-4213-87B5-ECB2-3BD5C3C033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1462" y="3959015"/>
            <a:ext cx="2697224" cy="2898985"/>
          </a:xfrm>
          <a:prstGeom prst="rect">
            <a:avLst/>
          </a:prstGeom>
        </p:spPr>
      </p:pic>
      <p:pic>
        <p:nvPicPr>
          <p:cNvPr id="7" name="Graphic 6">
            <a:extLst>
              <a:ext uri="{FF2B5EF4-FFF2-40B4-BE49-F238E27FC236}">
                <a16:creationId xmlns:a16="http://schemas.microsoft.com/office/drawing/2014/main" id="{4B7CCD98-1A88-611B-FF16-E3AC858C1C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6000" y="3873328"/>
            <a:ext cx="2697224" cy="3070358"/>
          </a:xfrm>
          <a:prstGeom prst="rect">
            <a:avLst/>
          </a:prstGeom>
        </p:spPr>
      </p:pic>
      <p:sp>
        <p:nvSpPr>
          <p:cNvPr id="8" name="TextBox 7">
            <a:extLst>
              <a:ext uri="{FF2B5EF4-FFF2-40B4-BE49-F238E27FC236}">
                <a16:creationId xmlns:a16="http://schemas.microsoft.com/office/drawing/2014/main" id="{4A290D13-A5B8-1484-52A6-6604E554C002}"/>
              </a:ext>
            </a:extLst>
          </p:cNvPr>
          <p:cNvSpPr txBox="1"/>
          <p:nvPr/>
        </p:nvSpPr>
        <p:spPr>
          <a:xfrm>
            <a:off x="8979005" y="5211951"/>
            <a:ext cx="2911491" cy="427681"/>
          </a:xfrm>
          <a:prstGeom prst="rect">
            <a:avLst/>
          </a:prstGeom>
          <a:solidFill>
            <a:srgbClr val="32D74B">
              <a:alpha val="50000"/>
            </a:srgbClr>
          </a:solidFill>
        </p:spPr>
        <p:txBody>
          <a:bodyPr wrap="square" rtlCol="0">
            <a:spAutoFit/>
          </a:bodyPr>
          <a:lstStyle/>
          <a:p>
            <a:pPr>
              <a:lnSpc>
                <a:spcPct val="120000"/>
              </a:lnSpc>
            </a:pPr>
            <a:r>
              <a:rPr lang="en-US" sz="2000" dirty="0">
                <a:solidFill>
                  <a:schemeClr val="tx1"/>
                </a:solidFill>
              </a:rPr>
              <a:t>AMD Radeon RX 6600</a:t>
            </a:r>
          </a:p>
        </p:txBody>
      </p:sp>
    </p:spTree>
    <p:extLst>
      <p:ext uri="{BB962C8B-B14F-4D97-AF65-F5344CB8AC3E}">
        <p14:creationId xmlns:p14="http://schemas.microsoft.com/office/powerpoint/2010/main" val="8128912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2921-C451-FC7B-633B-7D1F4661A220}"/>
              </a:ext>
            </a:extLst>
          </p:cNvPr>
          <p:cNvSpPr>
            <a:spLocks noGrp="1"/>
          </p:cNvSpPr>
          <p:nvPr>
            <p:ph type="ctrTitle"/>
          </p:nvPr>
        </p:nvSpPr>
        <p:spPr>
          <a:xfrm>
            <a:off x="182880" y="182880"/>
            <a:ext cx="10363200" cy="714652"/>
          </a:xfrm>
        </p:spPr>
        <p:txBody>
          <a:bodyPr/>
          <a:lstStyle/>
          <a:p>
            <a:pPr algn="l"/>
            <a:r>
              <a:rPr lang="en-US" dirty="0"/>
              <a:t>Pixel stealing attack in Chrome – Primer</a:t>
            </a:r>
          </a:p>
        </p:txBody>
      </p:sp>
      <p:sp>
        <p:nvSpPr>
          <p:cNvPr id="3" name="Slide Number Placeholder 2">
            <a:extLst>
              <a:ext uri="{FF2B5EF4-FFF2-40B4-BE49-F238E27FC236}">
                <a16:creationId xmlns:a16="http://schemas.microsoft.com/office/drawing/2014/main" id="{5188FD36-F7EC-685C-1EAA-36E9E8E5EB2E}"/>
              </a:ext>
            </a:extLst>
          </p:cNvPr>
          <p:cNvSpPr>
            <a:spLocks noGrp="1"/>
          </p:cNvSpPr>
          <p:nvPr>
            <p:ph type="sldNum" sz="quarter" idx="11"/>
          </p:nvPr>
        </p:nvSpPr>
        <p:spPr/>
        <p:txBody>
          <a:bodyPr/>
          <a:lstStyle/>
          <a:p>
            <a:fld id="{9066BD3C-C2EC-A74E-8316-E301C79C5E28}" type="slidenum">
              <a:rPr lang="en-US" smtClean="0"/>
              <a:t>9</a:t>
            </a:fld>
            <a:endParaRPr lang="en-US"/>
          </a:p>
        </p:txBody>
      </p:sp>
      <p:pic>
        <p:nvPicPr>
          <p:cNvPr id="8" name="Google Shape;85;p16" descr="A logo of a google chrome&#10;&#10;Description automatically generated">
            <a:extLst>
              <a:ext uri="{FF2B5EF4-FFF2-40B4-BE49-F238E27FC236}">
                <a16:creationId xmlns:a16="http://schemas.microsoft.com/office/drawing/2014/main" id="{C7546DA0-CF89-8570-F4F3-A2240159A2E7}"/>
              </a:ext>
            </a:extLst>
          </p:cNvPr>
          <p:cNvPicPr preferRelativeResize="0"/>
          <p:nvPr/>
        </p:nvPicPr>
        <p:blipFill>
          <a:blip r:embed="rId3">
            <a:alphaModFix/>
          </a:blip>
          <a:stretch>
            <a:fillRect/>
          </a:stretch>
        </p:blipFill>
        <p:spPr>
          <a:xfrm>
            <a:off x="11471564" y="6562"/>
            <a:ext cx="720436" cy="714652"/>
          </a:xfrm>
          <a:prstGeom prst="rect">
            <a:avLst/>
          </a:prstGeom>
          <a:noFill/>
          <a:ln>
            <a:noFill/>
          </a:ln>
        </p:spPr>
      </p:pic>
      <p:sp>
        <p:nvSpPr>
          <p:cNvPr id="5" name="TextBox 4">
            <a:extLst>
              <a:ext uri="{FF2B5EF4-FFF2-40B4-BE49-F238E27FC236}">
                <a16:creationId xmlns:a16="http://schemas.microsoft.com/office/drawing/2014/main" id="{174E72A0-8A9B-B6C3-E22C-A06AD14E94CA}"/>
              </a:ext>
            </a:extLst>
          </p:cNvPr>
          <p:cNvSpPr txBox="1"/>
          <p:nvPr/>
        </p:nvSpPr>
        <p:spPr>
          <a:xfrm>
            <a:off x="365760" y="914400"/>
            <a:ext cx="7738960" cy="494751"/>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400" dirty="0">
                <a:solidFill>
                  <a:srgbClr val="C00000"/>
                </a:solidFill>
              </a:rPr>
              <a:t>SVG Filters can turn this … </a:t>
            </a:r>
          </a:p>
        </p:txBody>
      </p:sp>
      <p:pic>
        <p:nvPicPr>
          <p:cNvPr id="6" name="Picture 5" descr="A screenshot of a computer&#10;&#10;Description automatically generated">
            <a:extLst>
              <a:ext uri="{FF2B5EF4-FFF2-40B4-BE49-F238E27FC236}">
                <a16:creationId xmlns:a16="http://schemas.microsoft.com/office/drawing/2014/main" id="{C6B923D7-9CBE-352C-28B8-EFC041053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339" y="1892808"/>
            <a:ext cx="6024661" cy="3114567"/>
          </a:xfrm>
          <a:prstGeom prst="rect">
            <a:avLst/>
          </a:prstGeom>
        </p:spPr>
      </p:pic>
    </p:spTree>
    <p:extLst>
      <p:ext uri="{BB962C8B-B14F-4D97-AF65-F5344CB8AC3E}">
        <p14:creationId xmlns:p14="http://schemas.microsoft.com/office/powerpoint/2010/main" val="31130544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GrayGrad">
  <a:themeElements>
    <a:clrScheme name="Custom 2">
      <a:dk1>
        <a:sysClr val="windowText" lastClr="000000"/>
      </a:dk1>
      <a:lt1>
        <a:srgbClr val="FFFFFF"/>
      </a:lt1>
      <a:dk2>
        <a:srgbClr val="FFFFFF"/>
      </a:dk2>
      <a:lt2>
        <a:srgbClr val="FFFF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RSA2006ConferenceTemplate1">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a:solidFill>
            <a:schemeClr val="accent1"/>
          </a:solidFill>
        </a:ln>
      </a:spPr>
      <a:bodyPr rot="0" spcFirstLastPara="0" vertOverflow="overflow" horzOverflow="overflow" vert="eaVert" wrap="none" lIns="91440" tIns="45720" rIns="91440" bIns="4572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85000"/>
          </a:lnSpc>
          <a:spcBef>
            <a:spcPct val="0"/>
          </a:spcBef>
          <a:spcAft>
            <a:spcPct val="0"/>
          </a:spcAft>
          <a:buClrTx/>
          <a:buSzTx/>
          <a:buFontTx/>
          <a:buNone/>
          <a:tabLst/>
          <a:defRPr kumimoji="0" sz="2800" b="0" i="0" u="none" strike="noStrike" cap="none" normalizeH="0" baseline="0" smtClean="0">
            <a:ln>
              <a:noFill/>
            </a:ln>
            <a:solidFill>
              <a:srgbClr val="A42700"/>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chemeClr val="tx1"/>
          </a:solidFill>
          <a:prstDash val="solid"/>
          <a:round/>
          <a:headEnd type="none" w="med" len="med"/>
          <a:tailEnd type="none" w="med" len="med"/>
        </a:ln>
        <a:effectLst/>
      </a:spPr>
      <a:bodyPr vert="eaVert"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5000"/>
          </a:lnSpc>
          <a:spcBef>
            <a:spcPct val="0"/>
          </a:spcBef>
          <a:spcAft>
            <a:spcPct val="0"/>
          </a:spcAft>
          <a:buClrTx/>
          <a:buSzTx/>
          <a:buFontTx/>
          <a:buNone/>
          <a:tabLst/>
          <a:defRPr kumimoji="0" lang="en-US" sz="2800" b="0" i="0" u="none" strike="noStrike" cap="none" normalizeH="0" baseline="0" smtClean="0">
            <a:ln>
              <a:noFill/>
            </a:ln>
            <a:solidFill>
              <a:srgbClr val="A42700"/>
            </a:solidFill>
            <a:effectLst/>
            <a:latin typeface="Arial" charset="0"/>
          </a:defRPr>
        </a:defPPr>
      </a:lstStyle>
    </a:lnDef>
    <a:txDef>
      <a:spPr>
        <a:noFill/>
      </a:spPr>
      <a:bodyPr wrap="none" rtlCol="0">
        <a:spAutoFit/>
      </a:bodyPr>
      <a:lstStyle>
        <a:defPPr algn="l">
          <a:lnSpc>
            <a:spcPct val="120000"/>
          </a:lnSpc>
          <a:defRPr sz="1800" dirty="0" smtClean="0">
            <a:solidFill>
              <a:schemeClr val="tx1"/>
            </a:solidFill>
          </a:defRPr>
        </a:defPPr>
      </a:lstStyle>
    </a:txDef>
  </a:objectDefaults>
  <a:extraClrSchemeLst>
    <a:extraClrScheme>
      <a:clrScheme name="RSA2006ConferenceTemplate1 1">
        <a:dk1>
          <a:srgbClr val="000000"/>
        </a:dk1>
        <a:lt1>
          <a:srgbClr val="FFFFFF"/>
        </a:lt1>
        <a:dk2>
          <a:srgbClr val="000000"/>
        </a:dk2>
        <a:lt2>
          <a:srgbClr val="969696"/>
        </a:lt2>
        <a:accent1>
          <a:srgbClr val="6666FF"/>
        </a:accent1>
        <a:accent2>
          <a:srgbClr val="000099"/>
        </a:accent2>
        <a:accent3>
          <a:srgbClr val="FFFFFF"/>
        </a:accent3>
        <a:accent4>
          <a:srgbClr val="000000"/>
        </a:accent4>
        <a:accent5>
          <a:srgbClr val="B8B8FF"/>
        </a:accent5>
        <a:accent6>
          <a:srgbClr val="00008A"/>
        </a:accent6>
        <a:hlink>
          <a:srgbClr val="808080"/>
        </a:hlink>
        <a:folHlink>
          <a:srgbClr val="1C1C1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rayGrad" id="{AD62E526-F25A-4DD7-AE27-FA5584232D16}" vid="{05D20DB2-257B-40E1-8C11-230A2CBDF6B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F1DBA997328341B396AD45656EE473" ma:contentTypeVersion="13" ma:contentTypeDescription="Create a new document." ma:contentTypeScope="" ma:versionID="ea05d01c02e34af6e51de9165ac20902">
  <xsd:schema xmlns:xsd="http://www.w3.org/2001/XMLSchema" xmlns:xs="http://www.w3.org/2001/XMLSchema" xmlns:p="http://schemas.microsoft.com/office/2006/metadata/properties" xmlns:ns3="ccb17db6-e896-4d0c-b4f1-a0828031bf76" xmlns:ns4="9f81c234-6872-486f-9412-641eba32edee" targetNamespace="http://schemas.microsoft.com/office/2006/metadata/properties" ma:root="true" ma:fieldsID="6ee2feb527ccbe66a114cced67d03373" ns3:_="" ns4:_="">
    <xsd:import namespace="ccb17db6-e896-4d0c-b4f1-a0828031bf76"/>
    <xsd:import namespace="9f81c234-6872-486f-9412-641eba32ede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b17db6-e896-4d0c-b4f1-a0828031b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81c234-6872-486f-9412-641eba32e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3527E1-3EA0-4872-B3A5-EAD96AFAA06B}">
  <ds:schemaRefs>
    <ds:schemaRef ds:uri="http://schemas.microsoft.com/office/2006/metadata/properties"/>
    <ds:schemaRef ds:uri="http://purl.org/dc/dcmitype/"/>
    <ds:schemaRef ds:uri="9f81c234-6872-486f-9412-641eba32edee"/>
    <ds:schemaRef ds:uri="http://purl.org/dc/elements/1.1/"/>
    <ds:schemaRef ds:uri="http://schemas.microsoft.com/office/2006/documentManagement/types"/>
    <ds:schemaRef ds:uri="http://schemas.microsoft.com/office/infopath/2007/PartnerControls"/>
    <ds:schemaRef ds:uri="http://purl.org/dc/terms/"/>
    <ds:schemaRef ds:uri="http://www.w3.org/XML/1998/namespace"/>
    <ds:schemaRef ds:uri="http://schemas.openxmlformats.org/package/2006/metadata/core-properties"/>
    <ds:schemaRef ds:uri="ccb17db6-e896-4d0c-b4f1-a0828031bf76"/>
  </ds:schemaRefs>
</ds:datastoreItem>
</file>

<file path=customXml/itemProps2.xml><?xml version="1.0" encoding="utf-8"?>
<ds:datastoreItem xmlns:ds="http://schemas.openxmlformats.org/officeDocument/2006/customXml" ds:itemID="{A277CE9E-68CF-43D6-B817-23D5D9F71845}">
  <ds:schemaRefs>
    <ds:schemaRef ds:uri="9f81c234-6872-486f-9412-641eba32edee"/>
    <ds:schemaRef ds:uri="ccb17db6-e896-4d0c-b4f1-a0828031bf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83CAE30-8AB9-4C02-9896-00129BD10E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36857</TotalTime>
  <Words>2057</Words>
  <Application>Microsoft Macintosh PowerPoint</Application>
  <PresentationFormat>Widescreen</PresentationFormat>
  <Paragraphs>224</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NimbusMonL-Regu-Extend_850</vt:lpstr>
      <vt:lpstr>NimbusRomNo9L</vt:lpstr>
      <vt:lpstr>Söhne</vt:lpstr>
      <vt:lpstr>Times New Roman</vt:lpstr>
      <vt:lpstr>Verdana</vt:lpstr>
      <vt:lpstr>Wingdings</vt:lpstr>
      <vt:lpstr>GrayGrad</vt:lpstr>
      <vt:lpstr>Hot Pixels: Frequency, Power, and Temperature Attacks on GPUs and Arm SoCs</vt:lpstr>
      <vt:lpstr>Evolution of Side-Channel Attacks</vt:lpstr>
      <vt:lpstr>A sneak peek of our work</vt:lpstr>
      <vt:lpstr>A sneak peek of our work</vt:lpstr>
      <vt:lpstr>Machine Cooling</vt:lpstr>
      <vt:lpstr>Is DVFS data-dependent?</vt:lpstr>
      <vt:lpstr>Is DVFS data-dependent?</vt:lpstr>
      <vt:lpstr>What about GPUs?</vt:lpstr>
      <vt:lpstr>Pixel stealing attack in Chrome – Primer</vt:lpstr>
      <vt:lpstr>Pixel stealing attack in Chrome – Primer</vt:lpstr>
      <vt:lpstr>Pixel stealing attack in Chrome – Primer</vt:lpstr>
      <vt:lpstr>Pixel stealing attack in Chrome</vt:lpstr>
      <vt:lpstr>Pixel stealing attack in Chrome - Results</vt:lpstr>
      <vt:lpstr>History sniffing attack in Safari</vt:lpstr>
      <vt:lpstr>Website Fingerprinting</vt:lpstr>
      <vt:lpstr>Thank you for listening! Questions?  htaneja3@gatech.edu</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DynaomoREA</dc:title>
  <dc:creator>Eran Tromer</dc:creator>
  <cp:lastModifiedBy>Taneja, Hritvik</cp:lastModifiedBy>
  <cp:revision>2</cp:revision>
  <cp:lastPrinted>2012-02-15T21:25:47Z</cp:lastPrinted>
  <dcterms:created xsi:type="dcterms:W3CDTF">2006-01-14T22:20:18Z</dcterms:created>
  <dcterms:modified xsi:type="dcterms:W3CDTF">2026-02-03T23:27:19Z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0x01010015F1DBA997328341B396AD45656EE473</vt:lpwstr>
  </property>
</Properties>
</file>