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720" r:id="rId1"/>
  </p:sldMasterIdLst>
  <p:notesMasterIdLst>
    <p:notesMasterId r:id="rId26"/>
  </p:notesMasterIdLst>
  <p:sldIdLst>
    <p:sldId id="256" r:id="rId2"/>
    <p:sldId id="288" r:id="rId3"/>
    <p:sldId id="312" r:id="rId4"/>
    <p:sldId id="313" r:id="rId5"/>
    <p:sldId id="314" r:id="rId6"/>
    <p:sldId id="292" r:id="rId7"/>
    <p:sldId id="264" r:id="rId8"/>
    <p:sldId id="274" r:id="rId9"/>
    <p:sldId id="315" r:id="rId10"/>
    <p:sldId id="263" r:id="rId11"/>
    <p:sldId id="279" r:id="rId12"/>
    <p:sldId id="316" r:id="rId13"/>
    <p:sldId id="299" r:id="rId14"/>
    <p:sldId id="317" r:id="rId15"/>
    <p:sldId id="318" r:id="rId16"/>
    <p:sldId id="319" r:id="rId17"/>
    <p:sldId id="307" r:id="rId18"/>
    <p:sldId id="267" r:id="rId19"/>
    <p:sldId id="303" r:id="rId20"/>
    <p:sldId id="300" r:id="rId21"/>
    <p:sldId id="310" r:id="rId22"/>
    <p:sldId id="308" r:id="rId23"/>
    <p:sldId id="295" r:id="rId24"/>
    <p:sldId id="27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FF8000"/>
    <a:srgbClr val="D9822B"/>
    <a:srgbClr val="007ACC"/>
    <a:srgbClr val="E6F0FF"/>
    <a:srgbClr val="C62828"/>
    <a:srgbClr val="FFCC33"/>
    <a:srgbClr val="004DD6"/>
    <a:srgbClr val="3399FF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7"/>
    <p:restoredTop sz="85697"/>
  </p:normalViewPr>
  <p:slideViewPr>
    <p:cSldViewPr snapToGrid="0">
      <p:cViewPr varScale="1">
        <p:scale>
          <a:sx n="122" d="100"/>
          <a:sy n="122" d="100"/>
        </p:scale>
        <p:origin x="1176" y="192"/>
      </p:cViewPr>
      <p:guideLst/>
    </p:cSldViewPr>
  </p:slideViewPr>
  <p:notesTextViewPr>
    <p:cViewPr>
      <p:scale>
        <a:sx n="95" d="100"/>
        <a:sy n="95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A6883-4B4C-314C-9BF6-6C305AE1BB59}" type="datetimeFigureOut">
              <a:rPr lang="en-US" smtClean="0"/>
              <a:t>2/4/26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61D51-F9B6-9C4C-AAA6-7CAC9217D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14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 was done with my advisor Moin Qureshi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61D51-F9B6-9C4C-AAA6-7CAC9217D00E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12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PARA with </a:t>
            </a:r>
            <a:r>
              <a:rPr lang="en-US" dirty="0" err="1"/>
              <a:t>DRFMsb</a:t>
            </a:r>
            <a:r>
              <a:rPr lang="en-US" dirty="0"/>
              <a:t> had an RLP of 1, our solution increases it to 3.2</a:t>
            </a:r>
          </a:p>
          <a:p>
            <a:pPr marL="171450" indent="-171450">
              <a:buFontTx/>
              <a:buChar char="-"/>
            </a:pPr>
            <a:r>
              <a:rPr lang="en-US" dirty="0"/>
              <a:t>*** This reduces the slowdown of PARA from 6.7% to 2.1%, for current thresholds of 4K, making it similar to NRR</a:t>
            </a:r>
          </a:p>
          <a:p>
            <a:pPr marL="171450" indent="-171450">
              <a:buFontTx/>
              <a:buChar char="-"/>
            </a:pPr>
            <a:r>
              <a:rPr lang="en-US" dirty="0"/>
              <a:t>*** You may notice that the RLP is only 3.2 there is still a gap between the RLP achieved by PARA and the ideal value of 8</a:t>
            </a:r>
          </a:p>
          <a:p>
            <a:pPr marL="171450" indent="-171450">
              <a:buFontTx/>
              <a:buChar char="-"/>
            </a:pPr>
            <a:r>
              <a:rPr lang="en-US" dirty="0"/>
              <a:t>Can we bridge this gap?</a:t>
            </a:r>
          </a:p>
          <a:p>
            <a:pPr marL="171450" indent="-171450">
              <a:buFontTx/>
              <a:buChar char="-"/>
            </a:pPr>
            <a:r>
              <a:rPr lang="en-US" dirty="0"/>
              <a:t>To do that, the next design that we analyzed is a recent tracker MINT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61D51-F9B6-9C4C-AAA6-7CAC9217D0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1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The next design we analyzed a recent tracker MINT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Unlike PARA which selects each and every activation with an identical and independent probability or IID probability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MINT does windowed sampling, it defines a window of W activations,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*** And at the start of a window it decides a priori which of the W slots it is going to sample,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*** For example slot 2 gets sampled, at the end of the window the address corresponding slot 2 gets mitigated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*** Depending on the threshold, you can have a different window size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So PARA and MINT both sample uniformly, but they sample using different methods, instead of IID, with MINT you use URAND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One important thing to note here is that, a mitigation should not reveal which item was selected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For example, if we issue a mitigation right after B,  you can use a timing channel to figure out that B was mitigated and focus the attack on C and 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So it is important that you perform the mitigation at the end of the window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And our implementation does that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61D51-F9B6-9C4C-AAA6-7CAC9217D0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93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2019F-46F1-4C47-39F3-552713B9F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DBBB5A-4881-C146-F752-73176B8453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8E921E-3693-B7AD-8179-F25414558C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Within window when a memory controller identifies an aggressor, it stores it into a register at the memory controller called MINT-Reg</a:t>
            </a:r>
          </a:p>
          <a:p>
            <a:pPr marL="171450" indent="-171450">
              <a:buFontTx/>
              <a:buChar char="-"/>
            </a:pPr>
            <a:r>
              <a:rPr lang="en-US" dirty="0"/>
              <a:t>When the window finishes, the MC issues an extra ACT and PRE to sample this address into the DRFM address register, first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Then you issue a DRFM</a:t>
            </a:r>
          </a:p>
          <a:p>
            <a:pPr marL="171450" indent="-171450">
              <a:buFontTx/>
              <a:buChar char="-"/>
            </a:pPr>
            <a:r>
              <a:rPr lang="en-US" dirty="0"/>
              <a:t>*** Now for DREAM, we observe that we can directly sample into the DAR when DAR is invalid, because sampling does not create a timing side channel, only mitigation does</a:t>
            </a:r>
          </a:p>
          <a:p>
            <a:pPr marL="171450" indent="-171450">
              <a:buFontTx/>
              <a:buChar char="-"/>
            </a:pPr>
            <a:r>
              <a:rPr lang="en-US" dirty="0"/>
              <a:t>And that is what we do, if the DAR is free instead of writing to the MC-side register we directly sample into the DAR</a:t>
            </a:r>
          </a:p>
          <a:p>
            <a:pPr marL="171450" indent="-171450">
              <a:buFontTx/>
              <a:buChar char="-"/>
            </a:pPr>
            <a:r>
              <a:rPr lang="en-US" dirty="0"/>
              <a:t>*** In the next window however, when the DAR is busy you write the sampled address to the MINT register like before </a:t>
            </a:r>
          </a:p>
          <a:p>
            <a:pPr marL="171450" indent="-171450">
              <a:buFontTx/>
              <a:buChar char="-"/>
            </a:pPr>
            <a:r>
              <a:rPr lang="en-US" dirty="0"/>
              <a:t>*** And at the end of the window, you first issue a DFRM to clear the previous entry from DAR </a:t>
            </a:r>
          </a:p>
          <a:p>
            <a:pPr marL="171450" indent="-171450">
              <a:buFontTx/>
              <a:buChar char="-"/>
            </a:pPr>
            <a:r>
              <a:rPr lang="en-US" dirty="0"/>
              <a:t>And then you sample the MINT-Register into the DAR by issuing a ACT and PRE</a:t>
            </a:r>
          </a:p>
          <a:p>
            <a:pPr marL="171450" indent="-171450">
              <a:buFontTx/>
              <a:buChar char="-"/>
            </a:pPr>
            <a:r>
              <a:rPr lang="en-US" dirty="0"/>
              <a:t>*** This allows more time between sampling and issuing of DRFM</a:t>
            </a:r>
          </a:p>
          <a:p>
            <a:pPr marL="171450" indent="-171450">
              <a:buFontTx/>
              <a:buChar char="-"/>
            </a:pPr>
            <a:r>
              <a:rPr lang="en-US" dirty="0"/>
              <a:t>And this is how we implement DRFM-aware MINT, which tries to maximize the RLP</a:t>
            </a:r>
          </a:p>
          <a:p>
            <a:pPr marL="171450" indent="-171450">
              <a:buFontTx/>
              <a:buChar char="-"/>
            </a:pPr>
            <a:r>
              <a:rPr lang="en-US" dirty="0"/>
              <a:t>Great so how does MINT compare with PARA?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A7F31-F633-8E34-E5BD-F15A127365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61D51-F9B6-9C4C-AAA6-7CAC9217D0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87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Great so how does MINT compare with PARA?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MINT increases the RLP to 7.55 on average as compared to 3.2 for PARA</a:t>
            </a:r>
          </a:p>
          <a:p>
            <a:pPr marL="171450" indent="-171450">
              <a:buFontTx/>
              <a:buChar char="-"/>
            </a:pPr>
            <a:r>
              <a:rPr lang="en-US" dirty="0"/>
              <a:t>Remember the maximum value of RLP for </a:t>
            </a:r>
            <a:r>
              <a:rPr lang="en-US" dirty="0" err="1"/>
              <a:t>DRFMsb</a:t>
            </a:r>
            <a:r>
              <a:rPr lang="en-US" dirty="0"/>
              <a:t> is 8</a:t>
            </a:r>
          </a:p>
          <a:p>
            <a:pPr marL="171450" indent="-171450">
              <a:buFontTx/>
              <a:buChar char="-"/>
            </a:pPr>
            <a:r>
              <a:rPr lang="en-US" dirty="0"/>
              <a:t>*** And, This reduces the slowdown of MINT to just around 1%, for current thresholds of 4K</a:t>
            </a:r>
          </a:p>
          <a:p>
            <a:pPr marL="171450" indent="-171450">
              <a:buFontTx/>
              <a:buChar char="-"/>
            </a:pPr>
            <a:r>
              <a:rPr lang="en-US" dirty="0"/>
              <a:t>We have had multiple talks in session about PRAC, how does DREAM compare with PRAC?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61D51-F9B6-9C4C-AAA6-7CAC9217D0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36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3E875-2B67-86DB-9091-94AD70AC6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3EE666-6D4E-4ECD-66A7-3FA88D4C96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FBE866-D16A-7956-CA9D-89DA039A21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We have had multiple talks in session talk about PRAC, how does DREAM compare with PRAC?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While PRAC is a principled solution, the problem with PRAC is that it increases memory latency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Even at current thresholds of 4K, it has high latency overheads of around 10%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Comparatively, MC-side MINT has only 1% slowdown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So, DRFM based mitigations are quite appealing compared to PRAC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And SoC vendors might want to implement it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In this talk we have primarily focused on low-cost randomized trackers,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*** However, in the paper we have also analyzed how we can leverage the properties of DRFM to reduce the storage overheads of counter-based trackers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50A7DB-6284-587C-A82A-2D43548E91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61D51-F9B6-9C4C-AAA6-7CAC9217D0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61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C04D5-DB88-7DDB-4DE4-46B9ADCE0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AD7823-0803-C64F-C681-321DAF1738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E622B4-7C53-7A70-E349-EAE89E34E9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In this talk we have primarily focused on low-cost randomized trackers,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However, in the paper we have also analyzed how we can leverage the properties of DRFM to reduce the storage overheads of counter-based trackers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Currently counter based trackers are designed at a per bank granularity,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But, DRFM allows you mitigate aggressors from multiple banks in parallel, </a:t>
            </a:r>
            <a:r>
              <a:rPr lang="en-US" dirty="0" err="1"/>
              <a:t>infact</a:t>
            </a:r>
            <a:r>
              <a:rPr lang="en-US" dirty="0"/>
              <a:t> with </a:t>
            </a:r>
            <a:r>
              <a:rPr lang="en-US" dirty="0" err="1"/>
              <a:t>DRFMab</a:t>
            </a:r>
            <a:r>
              <a:rPr lang="en-US" dirty="0"/>
              <a:t> you can mitigate 32 banks in parallel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*** If that’s the case, then you can keep a single counter for all the 32 banks, you don’t need a per bank tracker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This reduces the number of entries in the tracker by a lot, and this is what we have analyzed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One problem that we encounter is that all the </a:t>
            </a:r>
            <a:r>
              <a:rPr lang="en-US" dirty="0" err="1"/>
              <a:t>cachelines</a:t>
            </a:r>
            <a:r>
              <a:rPr lang="en-US" dirty="0"/>
              <a:t> in an OS page typically have the same </a:t>
            </a:r>
            <a:r>
              <a:rPr lang="en-US" dirty="0" err="1"/>
              <a:t>RowID</a:t>
            </a:r>
            <a:r>
              <a:rPr lang="en-US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*** So, if we share the counter amongst rows with the same Row ID, it results in hot counter, which triggers DRFM frequently and results in high slowdowns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*** We avoid this, by ensuring that rows sharing a counter, come from randomized location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*** We compare our DRFM based solution with the recent state-of-the-art abacus tracker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And we show that a DRFM-aware counter based tracker can reduce the storage overhead by around 3x to 6x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I encourage you to look at the paper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FE3D0-CEC0-D694-A59D-CAD64573F5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61D51-F9B6-9C4C-AAA6-7CAC9217D0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29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28F5B-73B5-A4AD-ED00-8CDC78B6C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A88BD1-3E7C-C5FC-4207-E3CA6082DF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0793CF-9A97-2CAA-0B4A-08D010D693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To conclude, this is the first paper to analyze DRFM for MC-side mitigations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problem with DRFM is that it can stall 8 or 32 banks and which causes high slowdown</a:t>
            </a:r>
          </a:p>
          <a:p>
            <a:pPr marL="171450" indent="-171450">
              <a:buFontTx/>
              <a:buChar char="-"/>
            </a:pPr>
            <a:r>
              <a:rPr lang="en-US" dirty="0"/>
              <a:t>We show that if you can make memory side mitigation DRFM-aware, then you can significantly reduce the slowdown 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reason why MC side mitigations are appealing even in the presence of PRAC is that </a:t>
            </a:r>
          </a:p>
          <a:p>
            <a:pPr marL="171450" indent="-171450">
              <a:buFontTx/>
              <a:buChar char="-"/>
            </a:pPr>
            <a:r>
              <a:rPr lang="en-US" dirty="0"/>
              <a:t>we can get a slowdown of just 1% instead of 10% with PRAC at current thresholds</a:t>
            </a:r>
          </a:p>
          <a:p>
            <a:pPr marL="171450" indent="-171450">
              <a:buFontTx/>
              <a:buChar char="-"/>
            </a:pPr>
            <a:r>
              <a:rPr lang="en-US" dirty="0"/>
              <a:t>*** Thank you for listening and I will now take any questions.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PRAC needs storage and it is an optional feature for DDR5 specs, it not mandatory, so DRAM vendors might not implement it, the DDR6 specs have not come out yet </a:t>
            </a:r>
          </a:p>
          <a:p>
            <a:pPr marL="171450" indent="-171450">
              <a:buFontTx/>
              <a:buChar char="-"/>
            </a:pPr>
            <a:r>
              <a:rPr lang="en-US" dirty="0"/>
              <a:t>Abacus doesn’t have randomization, so to make updates efficient it requires a bit vector, the cost of a bit vector is 32 bits, the cost for a shared counter that we use is 8 bits</a:t>
            </a:r>
          </a:p>
          <a:p>
            <a:pPr marL="171450" indent="-171450">
              <a:buFontTx/>
              <a:buChar char="-"/>
            </a:pPr>
            <a:r>
              <a:rPr lang="en-US" dirty="0"/>
              <a:t>Graphene is not secure beyond 700K, if you have a tracker across 32 banks, you can easily exceed that, if you exceed, you either refresh the entire memory (4ms), or issue a DFRM before serving every request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C4A659-481E-FA11-37DC-99682C44F4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61D51-F9B6-9C4C-AAA6-7CAC9217D0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549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Hard to explain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61D51-F9B6-9C4C-AAA6-7CAC9217D00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980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44E22-0D93-F163-D339-AE34E515F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AF17B5-8ECB-EDFE-12B1-5876E297B7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668DC8-AC16-0EE0-7E2F-B35C7BEF4E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cost of explicitly filling the DAR is </a:t>
            </a:r>
            <a:r>
              <a:rPr lang="en-US" dirty="0" err="1"/>
              <a:t>gpoing</a:t>
            </a:r>
            <a:r>
              <a:rPr lang="en-US" dirty="0"/>
              <a:t> to be more expensive than implicit sampling, but is that it?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C141F-88A8-68D7-C4DF-B83444A784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61D51-F9B6-9C4C-AAA6-7CAC9217D00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217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FD6CD-8851-BA2B-EFA8-C8C1B21F5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A72AB9-4F1E-554A-29C3-AECCA665CC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9AF606-45B9-6534-5283-1AA3100781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29621-B370-4A3A-4F03-BC3006FCA8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61D51-F9B6-9C4C-AAA6-7CAC9217D00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66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You’ve heard a lot about Rowhammer, but who should solve Rowhammer</a:t>
            </a:r>
          </a:p>
          <a:p>
            <a:pPr marL="171450" indent="-171450">
              <a:buFontTx/>
              <a:buChar char="-"/>
            </a:pPr>
            <a:r>
              <a:rPr lang="en-US" dirty="0"/>
              <a:t>*** DRAM vendors have tried; they developed TRR, but TRR was broken</a:t>
            </a:r>
          </a:p>
          <a:p>
            <a:pPr marL="171450" indent="-171450">
              <a:buFontTx/>
              <a:buChar char="-"/>
            </a:pPr>
            <a:r>
              <a:rPr lang="en-US" dirty="0"/>
              <a:t>Now, they are taking about PRAC, but PRAC has very high overheads</a:t>
            </a:r>
          </a:p>
          <a:p>
            <a:pPr marL="171450" indent="-171450">
              <a:buFontTx/>
              <a:buChar char="-"/>
            </a:pPr>
            <a:r>
              <a:rPr lang="en-US" dirty="0"/>
              <a:t>*** What about the SoC Vendors? </a:t>
            </a:r>
          </a:p>
          <a:p>
            <a:pPr marL="171450" indent="-171450">
              <a:buFontTx/>
              <a:buChar char="-"/>
            </a:pPr>
            <a:r>
              <a:rPr lang="en-US" dirty="0"/>
              <a:t>If SoC vendors can do it, you don’t have to rely on obscure solutions that DRAM industry is coming up with</a:t>
            </a:r>
          </a:p>
          <a:p>
            <a:pPr marL="171450" indent="-171450">
              <a:buFontTx/>
              <a:buChar char="-"/>
            </a:pPr>
            <a:r>
              <a:rPr lang="en-US" dirty="0"/>
              <a:t>You don’t have to pay the overheads of PRAC</a:t>
            </a:r>
          </a:p>
          <a:p>
            <a:pPr marL="171450" indent="-171450">
              <a:buFontTx/>
              <a:buChar char="-"/>
            </a:pPr>
            <a:r>
              <a:rPr lang="en-US" dirty="0"/>
              <a:t>*** So, MC-based Rowhammer mitigations allows SoC vendors to take matters into their own hand </a:t>
            </a:r>
          </a:p>
          <a:p>
            <a:pPr marL="171450" indent="-171450">
              <a:buFontTx/>
              <a:buChar char="-"/>
            </a:pPr>
            <a:r>
              <a:rPr lang="en-US" dirty="0"/>
              <a:t>And this is what we are going to talk about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So, how do we solve Rowhammer at the MC-level?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61D51-F9B6-9C4C-AAA6-7CAC9217D0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706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38D82-DBF8-62F0-CCAD-08D63C612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0A69BE-54F8-8DE0-4FFC-6A02791630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DA5D3A-DEAC-19E1-C744-5DE7F8CFFC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8E09C-5518-34AE-9841-1DA0077A52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61D51-F9B6-9C4C-AAA6-7CAC9217D00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691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A9BFD-1D22-60AF-43E3-BCB617B57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A611B4-30C8-B363-41D1-8B0A6E14E5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2675B8-8C08-2EF3-D93B-F473F6784C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Lets look at a simple 4 bank example</a:t>
            </a:r>
          </a:p>
          <a:p>
            <a:r>
              <a:rPr lang="en-US" dirty="0"/>
              <a:t>The yellow bars indicate the MINT window, since the requests are evenly spread across different banks the windows overlap</a:t>
            </a:r>
          </a:p>
          <a:p>
            <a:r>
              <a:rPr lang="en-US" dirty="0"/>
              <a:t>With explicit sampling, we will issue 4 DRFMs and with </a:t>
            </a:r>
            <a:r>
              <a:rPr lang="en-US" dirty="0" err="1"/>
              <a:t>implcity</a:t>
            </a:r>
            <a:r>
              <a:rPr lang="en-US" dirty="0"/>
              <a:t> and decoupled we will only issue 2 DRFM </a:t>
            </a:r>
          </a:p>
          <a:p>
            <a:r>
              <a:rPr lang="en-US" dirty="0"/>
              <a:t>Let look at </a:t>
            </a:r>
            <a:r>
              <a:rPr lang="en-US" dirty="0" err="1"/>
              <a:t>ghe</a:t>
            </a:r>
            <a:r>
              <a:rPr lang="en-US" dirty="0"/>
              <a:t> actual RLP of both these 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BBFFB-83A1-11BD-9223-9FB8C16F47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61D51-F9B6-9C4C-AAA6-7CAC9217D00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58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48322-0392-23A3-A96E-74595AFD7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38188D-3B5A-C58F-00FA-27D3516F85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6477BE-5FBA-43F8-AC3A-C73898EF3E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Memory-side mitigations consists of 2 parts, first identifying the aggressor row</a:t>
            </a:r>
          </a:p>
          <a:p>
            <a:pPr marL="171450" indent="-171450">
              <a:buFontTx/>
              <a:buChar char="-"/>
            </a:pPr>
            <a:r>
              <a:rPr lang="en-US" dirty="0"/>
              <a:t>And you can do that randomly, for example on an activation, select an aggressor with probability p  </a:t>
            </a:r>
          </a:p>
          <a:p>
            <a:pPr marL="171450" indent="-171450">
              <a:buFontTx/>
              <a:buChar char="-"/>
            </a:pPr>
            <a:r>
              <a:rPr lang="en-US" dirty="0"/>
              <a:t>*** You can tune to value of p to tolerate different Rowhammer thresholds</a:t>
            </a:r>
          </a:p>
          <a:p>
            <a:pPr marL="171450" indent="-171450">
              <a:buFontTx/>
              <a:buChar char="-"/>
            </a:pPr>
            <a:r>
              <a:rPr lang="en-US" dirty="0"/>
              <a:t>*** After you have identified an aggressor, what you need to do is mitigation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And mitigation can be done by refreshing the neighboring rows</a:t>
            </a:r>
          </a:p>
          <a:p>
            <a:pPr marL="171450" indent="-171450">
              <a:buFontTx/>
              <a:buChar char="-"/>
            </a:pPr>
            <a:r>
              <a:rPr lang="en-US" dirty="0"/>
              <a:t>For example, for a row X – you refresh row X+1 and row X-1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DD1B0-7187-4431-5EB3-1D5F8DD07F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61D51-F9B6-9C4C-AAA6-7CAC9217D0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97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3C157-1A86-BFC7-8A71-BE32775D0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3946AB-A385-0507-D54D-6630C05DBA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98F47F-AA2B-7684-DABE-C93F89F868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However, this refreshing of row X+1 and X-1 doesn’t work in real life </a:t>
            </a:r>
          </a:p>
          <a:p>
            <a:pPr marL="171450" indent="-171450">
              <a:buFontTx/>
              <a:buChar char="-"/>
            </a:pPr>
            <a:r>
              <a:rPr lang="en-US" dirty="0"/>
              <a:t>DRAMs internally scramble row addresses, so the memory controller does not actually know the physical neighbors of a given row </a:t>
            </a:r>
          </a:p>
          <a:p>
            <a:pPr marL="171450" indent="-171450">
              <a:buFontTx/>
              <a:buChar char="-"/>
            </a:pPr>
            <a:r>
              <a:rPr lang="en-US" dirty="0"/>
              <a:t>*** To solve this problem prior work assumed the presence of an NRR like command which would refresh the physical neighbors of a given row</a:t>
            </a:r>
          </a:p>
          <a:p>
            <a:pPr marL="171450" indent="-171450">
              <a:buFontTx/>
              <a:buChar char="-"/>
            </a:pPr>
            <a:r>
              <a:rPr lang="en-US" dirty="0"/>
              <a:t>And it is important to note that this NRR command was assumed to be a per bank command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6F8C81-37F2-2395-8440-988B238A24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61D51-F9B6-9C4C-AAA6-7CAC9217D0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25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F3AE3-F74B-8CD9-014E-F8E91BCB9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93948D-DA8A-DF10-8B1C-467395CEDF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7E879F-4DA7-324B-739F-35CD893CE5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To support MC-side mitigations DDR5 actually introduced a new command called DRFM</a:t>
            </a:r>
          </a:p>
          <a:p>
            <a:pPr marL="171450" indent="-171450">
              <a:buFontTx/>
              <a:buChar char="-"/>
            </a:pPr>
            <a:r>
              <a:rPr lang="en-US" dirty="0"/>
              <a:t>DRFM has 2 parts, first a mechanism to sample a row into the DRAM and second a command that actually does mitigation for the sampled </a:t>
            </a:r>
          </a:p>
          <a:p>
            <a:pPr marL="171450" indent="-171450">
              <a:buFontTx/>
              <a:buChar char="-"/>
            </a:pPr>
            <a:r>
              <a:rPr lang="en-US" dirty="0"/>
              <a:t>*** So, lets look at how do you sample?</a:t>
            </a:r>
          </a:p>
          <a:p>
            <a:pPr marL="171450" indent="-171450">
              <a:buFontTx/>
              <a:buChar char="-"/>
            </a:pPr>
            <a:r>
              <a:rPr lang="en-US" dirty="0"/>
              <a:t>To sample you send a special </a:t>
            </a:r>
            <a:r>
              <a:rPr lang="en-US" dirty="0" err="1"/>
              <a:t>precharge</a:t>
            </a:r>
            <a:r>
              <a:rPr lang="en-US" dirty="0"/>
              <a:t> command, which populates the DRFM address register or DAR </a:t>
            </a:r>
          </a:p>
          <a:p>
            <a:pPr marL="171450" indent="-171450">
              <a:buFontTx/>
              <a:buChar char="-"/>
            </a:pPr>
            <a:r>
              <a:rPr lang="en-US" dirty="0"/>
              <a:t>Next, to do a mitigation you send a DRFM command, which can be of 2 types</a:t>
            </a:r>
          </a:p>
          <a:p>
            <a:pPr marL="171450" indent="-171450">
              <a:buFontTx/>
              <a:buChar char="-"/>
            </a:pPr>
            <a:r>
              <a:rPr lang="en-US" dirty="0"/>
              <a:t>*** </a:t>
            </a:r>
            <a:r>
              <a:rPr lang="en-US" dirty="0" err="1"/>
              <a:t>DRFMab</a:t>
            </a:r>
            <a:r>
              <a:rPr lang="en-US" dirty="0"/>
              <a:t>, which mitigates the DAR of all the 32 banks </a:t>
            </a:r>
          </a:p>
          <a:p>
            <a:pPr marL="171450" indent="-171450">
              <a:buFontTx/>
              <a:buChar char="-"/>
            </a:pPr>
            <a:r>
              <a:rPr lang="en-US" dirty="0"/>
              <a:t>And </a:t>
            </a:r>
            <a:r>
              <a:rPr lang="en-US" dirty="0" err="1"/>
              <a:t>DRFMsb</a:t>
            </a:r>
            <a:r>
              <a:rPr lang="en-US" dirty="0"/>
              <a:t>, which mitigates the DAR of 8 banks across all the </a:t>
            </a:r>
            <a:r>
              <a:rPr lang="en-US" dirty="0" err="1"/>
              <a:t>bankgroups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Unlike NRR, DRFM stalls either 8 or 32 banks </a:t>
            </a:r>
          </a:p>
          <a:p>
            <a:pPr marL="171450" indent="-171450">
              <a:buFontTx/>
              <a:buChar char="-"/>
            </a:pPr>
            <a:r>
              <a:rPr lang="en-US" dirty="0"/>
              <a:t>And as you can imagine this could cause a significant performance penalty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F20E7-47CB-F3D6-DC41-DE41B2AEE3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61D51-F9B6-9C4C-AAA6-7CAC9217D0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97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Indeed, we observe a significant slowdown</a:t>
            </a:r>
          </a:p>
          <a:p>
            <a:pPr marL="171450" indent="-171450">
              <a:buFontTx/>
              <a:buChar char="-"/>
            </a:pPr>
            <a:r>
              <a:rPr lang="en-US" dirty="0"/>
              <a:t>**For example, at current thresholds of 4K, if you implement PARA with NRR you get 2% slowdown, </a:t>
            </a:r>
          </a:p>
          <a:p>
            <a:pPr marL="171450" indent="-171450">
              <a:buFontTx/>
              <a:buChar char="-"/>
            </a:pPr>
            <a:r>
              <a:rPr lang="en-US" dirty="0"/>
              <a:t>With </a:t>
            </a:r>
            <a:r>
              <a:rPr lang="en-US" dirty="0" err="1"/>
              <a:t>DRFMsb</a:t>
            </a:r>
            <a:r>
              <a:rPr lang="en-US" dirty="0"/>
              <a:t> the slowdown goes up to 7% and with </a:t>
            </a:r>
            <a:r>
              <a:rPr lang="en-US" dirty="0" err="1"/>
              <a:t>DRFMab</a:t>
            </a:r>
            <a:r>
              <a:rPr lang="en-US" dirty="0"/>
              <a:t> the slowdown goes to 28%</a:t>
            </a:r>
          </a:p>
          <a:p>
            <a:pPr marL="171450" indent="-171450">
              <a:buFontTx/>
              <a:buChar char="-"/>
            </a:pPr>
            <a:r>
              <a:rPr lang="en-US" dirty="0"/>
              <a:t>So, DRFM causes significant slowdown</a:t>
            </a:r>
          </a:p>
          <a:p>
            <a:pPr marL="171450" indent="-171450">
              <a:buFontTx/>
              <a:buChar char="-"/>
            </a:pPr>
            <a:r>
              <a:rPr lang="en-US" dirty="0"/>
              <a:t>Now, lets understand why this is happening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61D51-F9B6-9C4C-AAA6-7CAC9217D0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14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Recall that when a </a:t>
            </a:r>
            <a:r>
              <a:rPr lang="en-US" dirty="0" err="1"/>
              <a:t>DRFMsb</a:t>
            </a:r>
            <a:r>
              <a:rPr lang="en-US" dirty="0"/>
              <a:t> is issued it stalls 8 banks</a:t>
            </a:r>
          </a:p>
          <a:p>
            <a:pPr marL="171450" indent="-171450">
              <a:buFontTx/>
              <a:buChar char="-"/>
            </a:pPr>
            <a:r>
              <a:rPr lang="en-US" dirty="0"/>
              <a:t>At that time ideally we would like all the 8 banks to mitigate something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Let’s define metric called Rowhammer mitigation level parallelism or RLP, which captures this and counts the number of banks that mitigate something when a DRFM is issued</a:t>
            </a:r>
          </a:p>
          <a:p>
            <a:pPr marL="171450" indent="-171450">
              <a:buFontTx/>
              <a:buChar char="-"/>
            </a:pPr>
            <a:r>
              <a:rPr lang="en-US" dirty="0"/>
              <a:t>For </a:t>
            </a:r>
            <a:r>
              <a:rPr lang="en-US" dirty="0" err="1"/>
              <a:t>DRFMsb</a:t>
            </a:r>
            <a:r>
              <a:rPr lang="en-US" dirty="0"/>
              <a:t>, the maximum value of RLP is 8</a:t>
            </a:r>
          </a:p>
          <a:p>
            <a:pPr marL="171450" indent="-171450">
              <a:buFontTx/>
              <a:buChar char="-"/>
            </a:pPr>
            <a:r>
              <a:rPr lang="en-US" dirty="0"/>
              <a:t>*** However, for PARA we observe that only 1 bank mitigates something on average</a:t>
            </a:r>
          </a:p>
          <a:p>
            <a:pPr marL="171450" indent="-171450">
              <a:buFontTx/>
              <a:buChar char="-"/>
            </a:pPr>
            <a:r>
              <a:rPr lang="en-US" dirty="0"/>
              <a:t>Why? Because you sample a row and issue a mitigation, and it is very unlikely that other banks will have something to mitigate</a:t>
            </a:r>
          </a:p>
          <a:p>
            <a:pPr marL="171450" indent="-171450">
              <a:buFontTx/>
              <a:buChar char="-"/>
            </a:pPr>
            <a:r>
              <a:rPr lang="en-US" dirty="0"/>
              <a:t>*** This low RLP results in more frequent DRFMs because every bank will send DRFM only for themselves, causing the other 7 banks to stall.</a:t>
            </a:r>
          </a:p>
          <a:p>
            <a:pPr marL="171450" indent="-171450">
              <a:buFontTx/>
              <a:buChar char="-"/>
            </a:pPr>
            <a:r>
              <a:rPr lang="en-US" dirty="0"/>
              <a:t>So, if we can improve Rowhammer parallelism, we can reduce the number of times a stall happens</a:t>
            </a:r>
          </a:p>
          <a:p>
            <a:pPr marL="171450" indent="-171450">
              <a:buFontTx/>
              <a:buChar char="-"/>
            </a:pPr>
            <a:r>
              <a:rPr lang="en-US" dirty="0"/>
              <a:t>*** So, how do we improve RLP?</a:t>
            </a:r>
          </a:p>
          <a:p>
            <a:pPr marL="171450" indent="-171450">
              <a:buFontTx/>
              <a:buChar char="-"/>
            </a:pPr>
            <a:r>
              <a:rPr lang="en-US" dirty="0"/>
              <a:t>To do that we propose DREAM: DRFM aware Rowhammer mitigation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61D51-F9B6-9C4C-AAA6-7CAC9217D0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43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The key insight of DREAM is to increase the RLP, by delaying the issue of DRFM</a:t>
            </a:r>
          </a:p>
          <a:p>
            <a:pPr marL="171450" indent="-171450">
              <a:buFontTx/>
              <a:buChar char="-"/>
            </a:pPr>
            <a:r>
              <a:rPr lang="en-US" dirty="0"/>
              <a:t>Our main observation is that you do not have to issue a DRFM right after sampling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*** You can </a:t>
            </a:r>
            <a:r>
              <a:rPr lang="en-US" dirty="0" err="1"/>
              <a:t>infact</a:t>
            </a:r>
            <a:r>
              <a:rPr lang="en-US" dirty="0"/>
              <a:t> delay the issue of DRFM</a:t>
            </a:r>
          </a:p>
          <a:p>
            <a:pPr marL="171450" indent="-171450">
              <a:buFontTx/>
              <a:buChar char="-"/>
            </a:pPr>
            <a:r>
              <a:rPr lang="en-US" dirty="0"/>
              <a:t>*** This allows other sibling banks to catchup and, also sample something into their DAR</a:t>
            </a:r>
          </a:p>
          <a:p>
            <a:pPr marL="171450" indent="-171450">
              <a:buFontTx/>
              <a:buChar char="-"/>
            </a:pPr>
            <a:r>
              <a:rPr lang="en-US" dirty="0"/>
              <a:t>*** And then you issue a DRFM, allowing multiple banks to participate in a combined mitigation </a:t>
            </a:r>
          </a:p>
          <a:p>
            <a:pPr marL="171450" indent="-171450">
              <a:buFontTx/>
              <a:buChar char="-"/>
            </a:pPr>
            <a:r>
              <a:rPr lang="en-US" dirty="0"/>
              <a:t>*** How long can we delay the DRFM? </a:t>
            </a:r>
            <a:r>
              <a:rPr lang="en-US" dirty="0" err="1"/>
              <a:t>Untill</a:t>
            </a:r>
            <a:r>
              <a:rPr lang="en-US" dirty="0"/>
              <a:t> the next time you need to sample something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Because remember when the DAR register is already filled, and we can’t overwrite it</a:t>
            </a:r>
          </a:p>
          <a:p>
            <a:pPr marL="171450" indent="-171450">
              <a:buFontTx/>
              <a:buChar char="-"/>
            </a:pPr>
            <a:r>
              <a:rPr lang="en-US" dirty="0"/>
              <a:t>We have to perform a mitigation first </a:t>
            </a:r>
          </a:p>
          <a:p>
            <a:pPr marL="171450" indent="-171450">
              <a:buFontTx/>
              <a:buChar char="-"/>
            </a:pPr>
            <a:r>
              <a:rPr lang="en-US" dirty="0"/>
              <a:t>*** So, in our proposal DREAM we delay DRFM to improve the RLP of PARA</a:t>
            </a:r>
          </a:p>
          <a:p>
            <a:pPr marL="171450" indent="-171450">
              <a:buFontTx/>
              <a:buChar char="-"/>
            </a:pPr>
            <a:r>
              <a:rPr lang="en-US" dirty="0"/>
              <a:t>However, delaying can have security implications,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61D51-F9B6-9C4C-AAA6-7CAC9217D0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08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70E0B-2E1C-9EB2-A91A-1DADEDAE5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03DE4E-362B-62C5-F077-F335A983C8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00B37A-7179-1BA3-9768-E0E2B96D5C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Delaying can have security implications,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For example, the existing security model of PARA assume that you issue a mitigation right after sampling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***But when when we delay an attacker can use the extra time to cause more activations to the aggressor row</a:t>
            </a:r>
          </a:p>
          <a:p>
            <a:pPr marL="171450" indent="-171450">
              <a:buFontTx/>
              <a:buChar char="-"/>
            </a:pPr>
            <a:r>
              <a:rPr lang="en-US" dirty="0"/>
              <a:t>***We analyze the impact of delaying by accounting for both the time till sampling and the time between sampling and mitigation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Our analysis shows that delaying can have around 15% impact on the threshold</a:t>
            </a:r>
          </a:p>
          <a:p>
            <a:pPr marL="171450" indent="-171450">
              <a:buFontTx/>
              <a:buChar char="-"/>
            </a:pPr>
            <a:r>
              <a:rPr lang="en-US" dirty="0"/>
              <a:t>One way to solve this is to revise the tracker</a:t>
            </a:r>
          </a:p>
          <a:p>
            <a:pPr marL="171450" indent="-171450">
              <a:buFontTx/>
              <a:buChar char="-"/>
            </a:pPr>
            <a:r>
              <a:rPr lang="en-US" dirty="0"/>
              <a:t>***However, we came up with a second solution that is lower cost and doesn’t impact the threshold</a:t>
            </a:r>
          </a:p>
          <a:p>
            <a:pPr marL="171450" indent="-171450">
              <a:buFontTx/>
              <a:buChar char="-"/>
            </a:pPr>
            <a:r>
              <a:rPr lang="en-US" dirty="0"/>
              <a:t>We keep track of the number of activations to the sampled row since DAR sampling, and issue a mitigation if it crosses a small value lets say 10</a:t>
            </a:r>
          </a:p>
          <a:p>
            <a:pPr marL="171450" indent="-171450">
              <a:buFontTx/>
              <a:buChar char="-"/>
            </a:pPr>
            <a:r>
              <a:rPr lang="en-US" dirty="0"/>
              <a:t>***This limits the impact of delaying the threshold, and this is what we do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So, what does delaying buy us in terms of RLP and performance?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CFDD15-87C6-CA5D-E341-F43773CF76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61D51-F9B6-9C4C-AAA6-7CAC9217D0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4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9629D-32EB-4043-A149-D7F28C1BE3AA}" type="datetime1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11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3E40D-E570-EA4E-9FE3-F60E15151651}" type="datetime1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60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0F5E-AF19-874C-AA4A-4F613D20406D}" type="datetime1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35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DCE7-858D-3A46-A72E-B5EC8054A91A}" type="datetime1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7852EB16-07AF-5641-BD51-FA2DCC70A8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64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F7CC-1493-0F41-A934-A95033C35A59}" type="datetime1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63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DD29-F3D7-7443-86D1-7339BE41EA9C}" type="datetime1">
              <a:rPr lang="en-US" smtClean="0"/>
              <a:t>2/4/26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47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12C83-8C31-C341-A61F-284F1B178E3E}" type="datetime1">
              <a:rPr lang="en-US" smtClean="0"/>
              <a:t>2/4/26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15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2166-C19D-314D-A449-FB08AF633B09}" type="datetime1">
              <a:rPr lang="en-US" smtClean="0"/>
              <a:t>2/4/26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99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7216-D312-5446-9BF1-EB1729282AC0}" type="datetime1">
              <a:rPr lang="en-US" smtClean="0"/>
              <a:t>2/4/26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93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89AF-C3E3-484B-93EE-A1B995ED3BF0}" type="datetime1">
              <a:rPr lang="en-US" smtClean="0"/>
              <a:t>2/4/26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92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3F59-A9F9-3A44-A000-47FD4B9571FD}" type="datetime1">
              <a:rPr lang="en-US" smtClean="0"/>
              <a:t>2/4/26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0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45082-5630-B443-978D-8C5C65E496E9}" type="datetime1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2EB16-07AF-5641-BD51-FA2DCC70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12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11.sv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0A304-0C05-4ADA-1F7B-A6E08B9A7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7342"/>
            <a:ext cx="12191999" cy="2301658"/>
          </a:xfrm>
        </p:spPr>
        <p:txBody>
          <a:bodyPr anchor="ctr">
            <a:normAutofit/>
          </a:bodyPr>
          <a:lstStyle/>
          <a:p>
            <a:r>
              <a:rPr lang="en-US" sz="4200" b="1" dirty="0">
                <a:latin typeface="Helvetica" pitchFamily="2" charset="0"/>
              </a:rPr>
              <a:t>DREAM: Enabling Low-Overhead Rowhammer Mitigation via Directed Refresh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2448C1-202E-CC3F-1FC1-1BE879F5C1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26070"/>
            <a:ext cx="9144000" cy="664779"/>
          </a:xfrm>
        </p:spPr>
        <p:txBody>
          <a:bodyPr>
            <a:normAutofit/>
          </a:bodyPr>
          <a:lstStyle/>
          <a:p>
            <a:r>
              <a:rPr lang="en-US" sz="3600" dirty="0"/>
              <a:t>Hritvik Taneja and Moinuddin Qureshi</a:t>
            </a: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EBA2EB18-1A55-8F06-DF71-B44079E8D7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232" y="4486664"/>
            <a:ext cx="4907536" cy="173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42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C4F72-BA39-AF89-3839-2466EFFB2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7171C5D-092F-8310-BB4E-38AD4DD6CA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0000"/>
          <a:stretch>
            <a:fillRect/>
          </a:stretch>
        </p:blipFill>
        <p:spPr>
          <a:xfrm>
            <a:off x="0" y="1498295"/>
            <a:ext cx="6096000" cy="38084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67D7CDF-9532-EE22-0E89-53453CDAEA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00" t="393" b="-393"/>
          <a:stretch>
            <a:fillRect/>
          </a:stretch>
        </p:blipFill>
        <p:spPr>
          <a:xfrm>
            <a:off x="6096000" y="1498295"/>
            <a:ext cx="6096000" cy="38084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86286D-5BAB-18C1-CBDD-FA196D6B3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" pitchFamily="2" charset="0"/>
              </a:rPr>
              <a:t>PARA+DREAM: RLP and Slowdown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89B070B-508F-47ED-B045-96B3B1CC0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380234-EF42-32B3-CE22-10565F50712D}"/>
              </a:ext>
            </a:extLst>
          </p:cNvPr>
          <p:cNvSpPr/>
          <p:nvPr/>
        </p:nvSpPr>
        <p:spPr>
          <a:xfrm>
            <a:off x="0" y="6076866"/>
            <a:ext cx="12192000" cy="78113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a typeface="Roboto" panose="02000000000000000000" pitchFamily="2" charset="0"/>
              </a:rPr>
              <a:t>PARA+DREAM improves RLP to 3.2 and has similar slowdown as NRR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926AC2B-6D14-6BCF-E58F-5CC2D361427D}"/>
              </a:ext>
            </a:extLst>
          </p:cNvPr>
          <p:cNvSpPr/>
          <p:nvPr/>
        </p:nvSpPr>
        <p:spPr>
          <a:xfrm>
            <a:off x="3533176" y="5348170"/>
            <a:ext cx="5125648" cy="532348"/>
          </a:xfrm>
          <a:prstGeom prst="roundRect">
            <a:avLst>
              <a:gd name="adj" fmla="val 0"/>
            </a:avLst>
          </a:prstGeom>
          <a:solidFill>
            <a:srgbClr val="FFD300"/>
          </a:solidFill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Can we do better?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85648FA-7D83-4AED-F2CC-E5558CDB6DA9}"/>
              </a:ext>
            </a:extLst>
          </p:cNvPr>
          <p:cNvCxnSpPr>
            <a:cxnSpLocks/>
          </p:cNvCxnSpPr>
          <p:nvPr/>
        </p:nvCxnSpPr>
        <p:spPr>
          <a:xfrm>
            <a:off x="1692594" y="2403060"/>
            <a:ext cx="0" cy="109220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D994DA6A-8797-8DE7-E7D4-AFBA5A09D542}"/>
              </a:ext>
            </a:extLst>
          </p:cNvPr>
          <p:cNvSpPr/>
          <p:nvPr/>
        </p:nvSpPr>
        <p:spPr>
          <a:xfrm>
            <a:off x="10807686" y="3791667"/>
            <a:ext cx="717612" cy="3961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89B0E1E-45A9-287D-8317-D01373C8949A}"/>
              </a:ext>
            </a:extLst>
          </p:cNvPr>
          <p:cNvSpPr/>
          <p:nvPr/>
        </p:nvSpPr>
        <p:spPr>
          <a:xfrm>
            <a:off x="11302212" y="4273901"/>
            <a:ext cx="717612" cy="3961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7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79AE3-C6B3-2DBD-1BAC-1EB09404A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6B36E-0568-19F1-3171-E7BFB7856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" pitchFamily="2" charset="0"/>
              </a:rPr>
              <a:t>MINT: Minimalist Tracker (URAND)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558BAD3-2BFE-F4F7-077D-ABEB0B2B9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11AF3B3-C6EF-5B5E-97F1-6F158B3AF4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528454"/>
              </p:ext>
            </p:extLst>
          </p:nvPr>
        </p:nvGraphicFramePr>
        <p:xfrm>
          <a:off x="7837780" y="2572652"/>
          <a:ext cx="4064001" cy="2072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17803485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9756032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2375114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TRH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9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1/50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172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1/100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4244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1/200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744094"/>
                  </a:ext>
                </a:extLst>
              </a:tr>
            </a:tbl>
          </a:graphicData>
        </a:graphic>
      </p:graphicFrame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901B12F2-3D25-9940-C853-6BAA57255A29}"/>
              </a:ext>
            </a:extLst>
          </p:cNvPr>
          <p:cNvSpPr/>
          <p:nvPr/>
        </p:nvSpPr>
        <p:spPr>
          <a:xfrm>
            <a:off x="670913" y="2309791"/>
            <a:ext cx="1263535" cy="365760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9044940-9027-C85D-FCCB-ED70138A320F}"/>
              </a:ext>
            </a:extLst>
          </p:cNvPr>
          <p:cNvSpPr/>
          <p:nvPr/>
        </p:nvSpPr>
        <p:spPr>
          <a:xfrm>
            <a:off x="2100132" y="2309791"/>
            <a:ext cx="667909" cy="3657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B7833B-2034-1411-E55D-AE98522F133B}"/>
              </a:ext>
            </a:extLst>
          </p:cNvPr>
          <p:cNvSpPr/>
          <p:nvPr/>
        </p:nvSpPr>
        <p:spPr>
          <a:xfrm>
            <a:off x="2933725" y="2309791"/>
            <a:ext cx="667909" cy="3657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C5DE72C-DFE4-CF03-7871-3299701000C0}"/>
              </a:ext>
            </a:extLst>
          </p:cNvPr>
          <p:cNvSpPr/>
          <p:nvPr/>
        </p:nvSpPr>
        <p:spPr>
          <a:xfrm>
            <a:off x="3767318" y="2309791"/>
            <a:ext cx="667909" cy="3657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12D6E3A-60A5-8D5D-91C7-5D52709D6F76}"/>
              </a:ext>
            </a:extLst>
          </p:cNvPr>
          <p:cNvSpPr/>
          <p:nvPr/>
        </p:nvSpPr>
        <p:spPr>
          <a:xfrm>
            <a:off x="4584437" y="2309791"/>
            <a:ext cx="667909" cy="3657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5853B51-F1F2-84BC-639D-C3DF6234838E}"/>
              </a:ext>
            </a:extLst>
          </p:cNvPr>
          <p:cNvCxnSpPr>
            <a:cxnSpLocks/>
          </p:cNvCxnSpPr>
          <p:nvPr/>
        </p:nvCxnSpPr>
        <p:spPr>
          <a:xfrm>
            <a:off x="2099891" y="3868448"/>
            <a:ext cx="3152214" cy="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ysDash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1629F68-334E-7FFB-DD85-794ED6A09E72}"/>
              </a:ext>
            </a:extLst>
          </p:cNvPr>
          <p:cNvSpPr txBox="1"/>
          <p:nvPr/>
        </p:nvSpPr>
        <p:spPr>
          <a:xfrm>
            <a:off x="2267972" y="3886572"/>
            <a:ext cx="2803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Window=W ACTs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B264B0E6-BC6A-12DB-2404-30573DB13ACD}"/>
              </a:ext>
            </a:extLst>
          </p:cNvPr>
          <p:cNvSpPr/>
          <p:nvPr/>
        </p:nvSpPr>
        <p:spPr>
          <a:xfrm>
            <a:off x="5401556" y="2323038"/>
            <a:ext cx="1263535" cy="365760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B4194E0E-D3D8-AF73-0ADC-E891796F55A2}"/>
              </a:ext>
            </a:extLst>
          </p:cNvPr>
          <p:cNvCxnSpPr>
            <a:cxnSpLocks/>
            <a:stCxn id="69" idx="3"/>
            <a:endCxn id="23" idx="2"/>
          </p:cNvCxnSpPr>
          <p:nvPr/>
        </p:nvCxnSpPr>
        <p:spPr>
          <a:xfrm flipV="1">
            <a:off x="2517913" y="2675551"/>
            <a:ext cx="749767" cy="511057"/>
          </a:xfrm>
          <a:prstGeom prst="bentConnector2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6" name="Graphic 35" descr="Badge Tick1 with solid fill">
            <a:extLst>
              <a:ext uri="{FF2B5EF4-FFF2-40B4-BE49-F238E27FC236}">
                <a16:creationId xmlns:a16="http://schemas.microsoft.com/office/drawing/2014/main" id="{937995A9-0CD0-5978-64C9-6CF37FACC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37848" y="2845347"/>
            <a:ext cx="682519" cy="682519"/>
          </a:xfrm>
          <a:prstGeom prst="rect">
            <a:avLst/>
          </a:prstGeom>
        </p:spPr>
      </p:pic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C1549E07-11F1-EFAC-5C34-F6CDE6FE94B7}"/>
              </a:ext>
            </a:extLst>
          </p:cNvPr>
          <p:cNvSpPr/>
          <p:nvPr/>
        </p:nvSpPr>
        <p:spPr>
          <a:xfrm>
            <a:off x="5366707" y="2954531"/>
            <a:ext cx="1333232" cy="490750"/>
          </a:xfrm>
          <a:prstGeom prst="roundRect">
            <a:avLst/>
          </a:prstGeom>
          <a:solidFill>
            <a:srgbClr val="004DD6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Mitig B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0AAF25-1793-8C29-BDE0-4AFBC976975E}"/>
              </a:ext>
            </a:extLst>
          </p:cNvPr>
          <p:cNvSpPr/>
          <p:nvPr/>
        </p:nvSpPr>
        <p:spPr>
          <a:xfrm>
            <a:off x="604545" y="4907203"/>
            <a:ext cx="5994178" cy="49075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MINT performs URAND selection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B3EB9447-1B8D-5A1E-CB96-CF8222926359}"/>
              </a:ext>
            </a:extLst>
          </p:cNvPr>
          <p:cNvSpPr/>
          <p:nvPr/>
        </p:nvSpPr>
        <p:spPr>
          <a:xfrm>
            <a:off x="290219" y="2926918"/>
            <a:ext cx="2227694" cy="519379"/>
          </a:xfrm>
          <a:prstGeom prst="roundRect">
            <a:avLst/>
          </a:prstGeom>
          <a:solidFill>
            <a:srgbClr val="339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URAND(0, W)=2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61D2B0A-E2AB-025F-095F-5DCA630CE080}"/>
              </a:ext>
            </a:extLst>
          </p:cNvPr>
          <p:cNvSpPr/>
          <p:nvPr/>
        </p:nvSpPr>
        <p:spPr>
          <a:xfrm>
            <a:off x="0" y="6076866"/>
            <a:ext cx="12192000" cy="78113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US" sz="3200" b="1" dirty="0">
                <a:solidFill>
                  <a:prstClr val="white"/>
                </a:solidFill>
              </a:rPr>
              <a:t>PARA and MINT selects row with same prob but different methods</a:t>
            </a:r>
          </a:p>
        </p:txBody>
      </p:sp>
    </p:spTree>
    <p:extLst>
      <p:ext uri="{BB962C8B-B14F-4D97-AF65-F5344CB8AC3E}">
        <p14:creationId xmlns:p14="http://schemas.microsoft.com/office/powerpoint/2010/main" val="402484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 animBg="1"/>
      <p:bldP spid="69" grpId="0" animBg="1"/>
      <p:bldP spid="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FDA69-447E-C545-3D14-61C2B096F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664FC-F45E-5BF5-9BB2-119D8A0A1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" pitchFamily="2" charset="0"/>
              </a:rPr>
              <a:t>MINT with DREAM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B8F1672-039F-5451-FC19-38CA6063A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t>11</a:t>
            </a:fld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5876BA5-5F24-D78D-29A4-0F9683FBE4D7}"/>
              </a:ext>
            </a:extLst>
          </p:cNvPr>
          <p:cNvSpPr/>
          <p:nvPr/>
        </p:nvSpPr>
        <p:spPr>
          <a:xfrm>
            <a:off x="0" y="6076866"/>
            <a:ext cx="12192000" cy="78113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a typeface="Roboto" panose="02000000000000000000" pitchFamily="2" charset="0"/>
              </a:rPr>
              <a:t>MINT with DREAM delays DRFM while maintaining security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E862F03-6F7C-57FC-5AFC-F25793AE855F}"/>
              </a:ext>
            </a:extLst>
          </p:cNvPr>
          <p:cNvGrpSpPr/>
          <p:nvPr/>
        </p:nvGrpSpPr>
        <p:grpSpPr>
          <a:xfrm>
            <a:off x="1949484" y="4127716"/>
            <a:ext cx="3510909" cy="1746353"/>
            <a:chOff x="765169" y="4369016"/>
            <a:chExt cx="3510909" cy="1746353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28D2E3-7395-086F-8415-6D4C7720164C}"/>
                </a:ext>
              </a:extLst>
            </p:cNvPr>
            <p:cNvCxnSpPr>
              <a:cxnSpLocks/>
            </p:cNvCxnSpPr>
            <p:nvPr/>
          </p:nvCxnSpPr>
          <p:spPr>
            <a:xfrm>
              <a:off x="790832" y="4673407"/>
              <a:ext cx="0" cy="926508"/>
            </a:xfrm>
            <a:prstGeom prst="line">
              <a:avLst/>
            </a:prstGeom>
            <a:ln w="38100"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B8B3DDF-5704-6EA6-6180-6EF7BA07C661}"/>
                </a:ext>
              </a:extLst>
            </p:cNvPr>
            <p:cNvCxnSpPr>
              <a:cxnSpLocks/>
            </p:cNvCxnSpPr>
            <p:nvPr/>
          </p:nvCxnSpPr>
          <p:spPr>
            <a:xfrm>
              <a:off x="4276078" y="4680517"/>
              <a:ext cx="0" cy="926509"/>
            </a:xfrm>
            <a:prstGeom prst="line">
              <a:avLst/>
            </a:prstGeom>
            <a:ln w="38100"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9258FE51-DC00-6D53-BB50-9E75065246E5}"/>
                </a:ext>
              </a:extLst>
            </p:cNvPr>
            <p:cNvCxnSpPr>
              <a:cxnSpLocks/>
            </p:cNvCxnSpPr>
            <p:nvPr/>
          </p:nvCxnSpPr>
          <p:spPr>
            <a:xfrm>
              <a:off x="790831" y="5291970"/>
              <a:ext cx="3474720" cy="0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C12D34F-325D-0911-A9B5-8CDE3530CB0C}"/>
                </a:ext>
              </a:extLst>
            </p:cNvPr>
            <p:cNvSpPr/>
            <p:nvPr/>
          </p:nvSpPr>
          <p:spPr>
            <a:xfrm>
              <a:off x="3400836" y="5063370"/>
              <a:ext cx="457200" cy="4572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X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449CA43-4C49-AA84-775B-6F729ACBC1C3}"/>
                </a:ext>
              </a:extLst>
            </p:cNvPr>
            <p:cNvCxnSpPr>
              <a:cxnSpLocks/>
              <a:stCxn id="39" idx="0"/>
              <a:endCxn id="43" idx="2"/>
            </p:cNvCxnSpPr>
            <p:nvPr/>
          </p:nvCxnSpPr>
          <p:spPr>
            <a:xfrm flipH="1" flipV="1">
              <a:off x="3627262" y="4799321"/>
              <a:ext cx="2174" cy="26404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3A0668F-9756-2F92-8871-CCD0C224D520}"/>
                </a:ext>
              </a:extLst>
            </p:cNvPr>
            <p:cNvSpPr/>
            <p:nvPr/>
          </p:nvSpPr>
          <p:spPr>
            <a:xfrm>
              <a:off x="3207045" y="4369016"/>
              <a:ext cx="840434" cy="43030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DAR</a:t>
              </a:r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ADD09DB-5581-C066-CDB6-440126D11B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5169" y="5662478"/>
              <a:ext cx="3448016" cy="13823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ysDash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08910A3-2ED0-1864-4E1A-0E12C1C7423D}"/>
                </a:ext>
              </a:extLst>
            </p:cNvPr>
            <p:cNvSpPr txBox="1"/>
            <p:nvPr/>
          </p:nvSpPr>
          <p:spPr>
            <a:xfrm>
              <a:off x="1136960" y="5715259"/>
              <a:ext cx="280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Window=W ACTs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75935C-B97A-E988-191F-0DB9B8E13989}"/>
              </a:ext>
            </a:extLst>
          </p:cNvPr>
          <p:cNvGrpSpPr/>
          <p:nvPr/>
        </p:nvGrpSpPr>
        <p:grpSpPr>
          <a:xfrm>
            <a:off x="5496849" y="4154904"/>
            <a:ext cx="3498112" cy="1732867"/>
            <a:chOff x="4312534" y="4396204"/>
            <a:chExt cx="3498112" cy="173286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8008516-E3FE-BB00-2D54-366CD7E5FC0E}"/>
                </a:ext>
              </a:extLst>
            </p:cNvPr>
            <p:cNvCxnSpPr>
              <a:cxnSpLocks/>
            </p:cNvCxnSpPr>
            <p:nvPr/>
          </p:nvCxnSpPr>
          <p:spPr>
            <a:xfrm>
              <a:off x="7810646" y="4682448"/>
              <a:ext cx="0" cy="993853"/>
            </a:xfrm>
            <a:prstGeom prst="line">
              <a:avLst/>
            </a:prstGeom>
            <a:ln w="38100"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33F59129-8D8A-F8A4-7EDF-9E0A802AD6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12534" y="5288804"/>
              <a:ext cx="3474720" cy="1831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762C698-F8EB-3950-0928-C866E59A508C}"/>
                </a:ext>
              </a:extLst>
            </p:cNvPr>
            <p:cNvSpPr/>
            <p:nvPr/>
          </p:nvSpPr>
          <p:spPr>
            <a:xfrm>
              <a:off x="6120062" y="5063370"/>
              <a:ext cx="457200" cy="4572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Y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C7B9C757-577F-E20E-C874-226F03B9EF5C}"/>
                </a:ext>
              </a:extLst>
            </p:cNvPr>
            <p:cNvCxnSpPr>
              <a:cxnSpLocks/>
              <a:stCxn id="41" idx="0"/>
              <a:endCxn id="47" idx="2"/>
            </p:cNvCxnSpPr>
            <p:nvPr/>
          </p:nvCxnSpPr>
          <p:spPr>
            <a:xfrm flipV="1">
              <a:off x="6348662" y="4826509"/>
              <a:ext cx="0" cy="23686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EEB472C-CC2E-ECB7-377B-5FCF8C90CB16}"/>
                </a:ext>
              </a:extLst>
            </p:cNvPr>
            <p:cNvSpPr/>
            <p:nvPr/>
          </p:nvSpPr>
          <p:spPr>
            <a:xfrm>
              <a:off x="5624348" y="4396204"/>
              <a:ext cx="1448628" cy="43030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MINT-Reg</a:t>
              </a: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FBCD20CD-FBF7-ACDD-CF09-AC8E6296900A}"/>
                </a:ext>
              </a:extLst>
            </p:cNvPr>
            <p:cNvCxnSpPr>
              <a:cxnSpLocks/>
            </p:cNvCxnSpPr>
            <p:nvPr/>
          </p:nvCxnSpPr>
          <p:spPr>
            <a:xfrm>
              <a:off x="4312534" y="5676301"/>
              <a:ext cx="3474720" cy="0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ysDash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E2881C5-7AE7-9EBB-2F8E-26821332F6B6}"/>
                </a:ext>
              </a:extLst>
            </p:cNvPr>
            <p:cNvSpPr txBox="1"/>
            <p:nvPr/>
          </p:nvSpPr>
          <p:spPr>
            <a:xfrm>
              <a:off x="4715203" y="5728961"/>
              <a:ext cx="280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Window=W ACTs</a:t>
              </a:r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5EDDDAFD-B7A0-A9CF-B779-1EC927FCF14C}"/>
              </a:ext>
            </a:extLst>
          </p:cNvPr>
          <p:cNvSpPr txBox="1"/>
          <p:nvPr/>
        </p:nvSpPr>
        <p:spPr>
          <a:xfrm>
            <a:off x="627293" y="1584331"/>
            <a:ext cx="10513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Need to design MC-Side MINT carefully to avoid side-channels that leak selection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AD8E47E-6900-69F6-0221-33503E85EE59}"/>
              </a:ext>
            </a:extLst>
          </p:cNvPr>
          <p:cNvGrpSpPr/>
          <p:nvPr/>
        </p:nvGrpSpPr>
        <p:grpSpPr>
          <a:xfrm>
            <a:off x="4674051" y="2242397"/>
            <a:ext cx="6297992" cy="1731672"/>
            <a:chOff x="790831" y="2279826"/>
            <a:chExt cx="6297992" cy="1731672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BCB39CBB-80B1-AF12-064A-481B32575C5C}"/>
                </a:ext>
              </a:extLst>
            </p:cNvPr>
            <p:cNvCxnSpPr>
              <a:cxnSpLocks/>
            </p:cNvCxnSpPr>
            <p:nvPr/>
          </p:nvCxnSpPr>
          <p:spPr>
            <a:xfrm>
              <a:off x="790831" y="2739547"/>
              <a:ext cx="0" cy="926509"/>
            </a:xfrm>
            <a:prstGeom prst="line">
              <a:avLst/>
            </a:prstGeom>
            <a:ln w="38100"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38D51F9-5164-8EF8-C3A9-082023DAC66A}"/>
                </a:ext>
              </a:extLst>
            </p:cNvPr>
            <p:cNvCxnSpPr>
              <a:cxnSpLocks/>
            </p:cNvCxnSpPr>
            <p:nvPr/>
          </p:nvCxnSpPr>
          <p:spPr>
            <a:xfrm>
              <a:off x="4325399" y="2741478"/>
              <a:ext cx="0" cy="993853"/>
            </a:xfrm>
            <a:prstGeom prst="line">
              <a:avLst/>
            </a:prstGeom>
            <a:ln w="38100"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8963E26-F92C-8742-2382-E16C10AA2A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7287" y="3267033"/>
              <a:ext cx="3474720" cy="1831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A70A8C-257C-F328-18EE-1A6EDF9D48BD}"/>
                </a:ext>
              </a:extLst>
            </p:cNvPr>
            <p:cNvSpPr/>
            <p:nvPr/>
          </p:nvSpPr>
          <p:spPr>
            <a:xfrm>
              <a:off x="2634815" y="3041599"/>
              <a:ext cx="457200" cy="4572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Y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0CDBA71-ACB5-ADFF-7168-8DED7D212986}"/>
                </a:ext>
              </a:extLst>
            </p:cNvPr>
            <p:cNvCxnSpPr>
              <a:cxnSpLocks/>
              <a:stCxn id="10" idx="0"/>
              <a:endCxn id="18" idx="2"/>
            </p:cNvCxnSpPr>
            <p:nvPr/>
          </p:nvCxnSpPr>
          <p:spPr>
            <a:xfrm flipV="1">
              <a:off x="2863415" y="2710131"/>
              <a:ext cx="0" cy="33146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B69143A-CFCB-D46A-EB04-094342A21FD1}"/>
                </a:ext>
              </a:extLst>
            </p:cNvPr>
            <p:cNvSpPr/>
            <p:nvPr/>
          </p:nvSpPr>
          <p:spPr>
            <a:xfrm>
              <a:off x="2073346" y="2279826"/>
              <a:ext cx="1580138" cy="43030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MINT-Reg</a:t>
              </a:r>
            </a:p>
          </p:txBody>
        </p:sp>
        <p:cxnSp>
          <p:nvCxnSpPr>
            <p:cNvPr id="19" name="Curved Connector 18">
              <a:extLst>
                <a:ext uri="{FF2B5EF4-FFF2-40B4-BE49-F238E27FC236}">
                  <a16:creationId xmlns:a16="http://schemas.microsoft.com/office/drawing/2014/main" id="{AF887737-9018-9DB9-BA47-0156400BC558}"/>
                </a:ext>
              </a:extLst>
            </p:cNvPr>
            <p:cNvCxnSpPr>
              <a:cxnSpLocks/>
              <a:stCxn id="18" idx="3"/>
              <a:endCxn id="20" idx="0"/>
            </p:cNvCxnSpPr>
            <p:nvPr/>
          </p:nvCxnSpPr>
          <p:spPr>
            <a:xfrm>
              <a:off x="3653484" y="2494979"/>
              <a:ext cx="1394016" cy="324938"/>
            </a:xfrm>
            <a:prstGeom prst="curvedConnector2">
              <a:avLst/>
            </a:prstGeom>
            <a:ln w="38100">
              <a:prstDash val="dash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E5030DF8-78B1-DD69-24C3-CF4414A17259}"/>
                </a:ext>
              </a:extLst>
            </p:cNvPr>
            <p:cNvSpPr/>
            <p:nvPr/>
          </p:nvSpPr>
          <p:spPr>
            <a:xfrm>
              <a:off x="4380884" y="2819917"/>
              <a:ext cx="1333232" cy="781134"/>
            </a:xfrm>
            <a:prstGeom prst="roundRect">
              <a:avLst/>
            </a:prstGeom>
            <a:solidFill>
              <a:srgbClr val="DDDDDD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ACT</a:t>
              </a:r>
              <a:br>
                <a:rPr lang="en-US" sz="2400" b="1" dirty="0">
                  <a:solidFill>
                    <a:schemeClr val="tx1"/>
                  </a:solidFill>
                </a:rPr>
              </a:br>
              <a:r>
                <a:rPr lang="en-US" sz="2400" b="1" dirty="0" err="1">
                  <a:solidFill>
                    <a:schemeClr val="tx1"/>
                  </a:solidFill>
                </a:rPr>
                <a:t>Pre+S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710842CF-46A4-5C97-24C0-25800F42EFB1}"/>
                </a:ext>
              </a:extLst>
            </p:cNvPr>
            <p:cNvSpPr/>
            <p:nvPr/>
          </p:nvSpPr>
          <p:spPr>
            <a:xfrm>
              <a:off x="5763990" y="2891690"/>
              <a:ext cx="1324833" cy="62222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DRFM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83476A9-A210-CF7A-C985-98FEADDEBFD7}"/>
                </a:ext>
              </a:extLst>
            </p:cNvPr>
            <p:cNvCxnSpPr>
              <a:cxnSpLocks/>
            </p:cNvCxnSpPr>
            <p:nvPr/>
          </p:nvCxnSpPr>
          <p:spPr>
            <a:xfrm>
              <a:off x="873007" y="3575311"/>
              <a:ext cx="3419235" cy="0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ysDash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D63AB63-3989-706E-7427-DC0285A621D5}"/>
                </a:ext>
              </a:extLst>
            </p:cNvPr>
            <p:cNvSpPr txBox="1"/>
            <p:nvPr/>
          </p:nvSpPr>
          <p:spPr>
            <a:xfrm>
              <a:off x="1232924" y="3611388"/>
              <a:ext cx="280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Window=W ACTs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CA0470C-C454-6C38-3FF7-B106229CC49A}"/>
                </a:ext>
              </a:extLst>
            </p:cNvPr>
            <p:cNvSpPr txBox="1"/>
            <p:nvPr/>
          </p:nvSpPr>
          <p:spPr>
            <a:xfrm>
              <a:off x="4557109" y="3611388"/>
              <a:ext cx="9807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Fill DAR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8213ECE7-952E-9022-9D8B-486F445A4D16}"/>
              </a:ext>
            </a:extLst>
          </p:cNvPr>
          <p:cNvSpPr/>
          <p:nvPr/>
        </p:nvSpPr>
        <p:spPr>
          <a:xfrm>
            <a:off x="1716195" y="2924310"/>
            <a:ext cx="2106229" cy="49075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MC-Side MINT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45B7893-8550-AC44-D01E-BEEF6CC8690F}"/>
              </a:ext>
            </a:extLst>
          </p:cNvPr>
          <p:cNvGrpSpPr/>
          <p:nvPr/>
        </p:nvGrpSpPr>
        <p:grpSpPr>
          <a:xfrm>
            <a:off x="8257291" y="4370057"/>
            <a:ext cx="3927280" cy="1517714"/>
            <a:chOff x="7072976" y="4611357"/>
            <a:chExt cx="3927280" cy="1517714"/>
          </a:xfrm>
        </p:grpSpPr>
        <p:cxnSp>
          <p:nvCxnSpPr>
            <p:cNvPr id="49" name="Curved Connector 48">
              <a:extLst>
                <a:ext uri="{FF2B5EF4-FFF2-40B4-BE49-F238E27FC236}">
                  <a16:creationId xmlns:a16="http://schemas.microsoft.com/office/drawing/2014/main" id="{DE2CEC7E-BED0-C501-4E5B-EABE9B3306E3}"/>
                </a:ext>
              </a:extLst>
            </p:cNvPr>
            <p:cNvCxnSpPr>
              <a:cxnSpLocks/>
              <a:stCxn id="47" idx="3"/>
              <a:endCxn id="52" idx="0"/>
            </p:cNvCxnSpPr>
            <p:nvPr/>
          </p:nvCxnSpPr>
          <p:spPr>
            <a:xfrm>
              <a:off x="7072976" y="4611357"/>
              <a:ext cx="2810032" cy="269987"/>
            </a:xfrm>
            <a:prstGeom prst="curvedConnector2">
              <a:avLst/>
            </a:prstGeom>
            <a:ln w="38100">
              <a:prstDash val="dash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2DEE17B9-B75A-F5FD-77D4-6DDAD1101C32}"/>
                </a:ext>
              </a:extLst>
            </p:cNvPr>
            <p:cNvSpPr/>
            <p:nvPr/>
          </p:nvSpPr>
          <p:spPr>
            <a:xfrm>
              <a:off x="9216392" y="4881344"/>
              <a:ext cx="1333232" cy="781134"/>
            </a:xfrm>
            <a:prstGeom prst="roundRect">
              <a:avLst/>
            </a:prstGeom>
            <a:solidFill>
              <a:srgbClr val="DDDDDD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ACT</a:t>
              </a:r>
              <a:br>
                <a:rPr lang="en-US" sz="2400" b="1" dirty="0">
                  <a:solidFill>
                    <a:schemeClr val="tx1"/>
                  </a:solidFill>
                </a:rPr>
              </a:br>
              <a:r>
                <a:rPr lang="en-US" sz="2400" b="1" dirty="0" err="1">
                  <a:solidFill>
                    <a:schemeClr val="tx1"/>
                  </a:solidFill>
                </a:rPr>
                <a:t>Pre+S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94569779-0F36-2B16-ACBE-D5249DFD1CB6}"/>
                </a:ext>
              </a:extLst>
            </p:cNvPr>
            <p:cNvSpPr/>
            <p:nvPr/>
          </p:nvSpPr>
          <p:spPr>
            <a:xfrm>
              <a:off x="7852578" y="4972912"/>
              <a:ext cx="1324833" cy="62222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DRFM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0B3B774-A343-7BD6-5257-6F4D1B91295D}"/>
                </a:ext>
              </a:extLst>
            </p:cNvPr>
            <p:cNvSpPr txBox="1"/>
            <p:nvPr/>
          </p:nvSpPr>
          <p:spPr>
            <a:xfrm>
              <a:off x="9010096" y="5728961"/>
              <a:ext cx="19901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MINT-Reg → DAR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6E560D14-C2CB-F69C-C68B-D64D8EC0C205}"/>
              </a:ext>
            </a:extLst>
          </p:cNvPr>
          <p:cNvSpPr/>
          <p:nvPr/>
        </p:nvSpPr>
        <p:spPr>
          <a:xfrm>
            <a:off x="138169" y="4785235"/>
            <a:ext cx="1256570" cy="49075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DREAM</a:t>
            </a:r>
          </a:p>
        </p:txBody>
      </p:sp>
    </p:spTree>
    <p:extLst>
      <p:ext uri="{BB962C8B-B14F-4D97-AF65-F5344CB8AC3E}">
        <p14:creationId xmlns:p14="http://schemas.microsoft.com/office/powerpoint/2010/main" val="418879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3D0AF-9FF3-A340-9209-263AED0AA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A0F2EAD-0BE2-17A8-A1D4-9547618A67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0000"/>
          <a:stretch>
            <a:fillRect/>
          </a:stretch>
        </p:blipFill>
        <p:spPr>
          <a:xfrm>
            <a:off x="0" y="1690688"/>
            <a:ext cx="6096000" cy="38084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B3A4A9-416F-A9EE-3415-3AD8CD26EE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00"/>
          <a:stretch>
            <a:fillRect/>
          </a:stretch>
        </p:blipFill>
        <p:spPr>
          <a:xfrm>
            <a:off x="6096000" y="1690688"/>
            <a:ext cx="6096000" cy="38084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AF6FC0-9CE7-3F1F-DE5A-64C7E0E0C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" pitchFamily="2" charset="0"/>
              </a:rPr>
              <a:t>DREAM: PARA vs. MINT Slowdown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EC142EF-56AD-4B81-87A7-9549CFB09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055E44-D65A-D280-AB96-9DF6087207A3}"/>
              </a:ext>
            </a:extLst>
          </p:cNvPr>
          <p:cNvSpPr/>
          <p:nvPr/>
        </p:nvSpPr>
        <p:spPr>
          <a:xfrm>
            <a:off x="0" y="6076866"/>
            <a:ext cx="12192000" cy="78113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a typeface="Roboto" panose="02000000000000000000" pitchFamily="2" charset="0"/>
              </a:rPr>
              <a:t>DREAM with MINT increases the RLP to 7.55 on average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137C71A-0BC3-1429-14AF-E215A9CF3E1E}"/>
              </a:ext>
            </a:extLst>
          </p:cNvPr>
          <p:cNvSpPr/>
          <p:nvPr/>
        </p:nvSpPr>
        <p:spPr>
          <a:xfrm>
            <a:off x="10636188" y="4131999"/>
            <a:ext cx="717612" cy="3961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F8EB060-902A-0BCB-5B88-38C8D5ACC01F}"/>
              </a:ext>
            </a:extLst>
          </p:cNvPr>
          <p:cNvSpPr/>
          <p:nvPr/>
        </p:nvSpPr>
        <p:spPr>
          <a:xfrm>
            <a:off x="11223385" y="4420886"/>
            <a:ext cx="717612" cy="3961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4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A1600-AC5F-2DC5-A6BE-D21AAF83B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EC9BC02-BCB5-8252-2A7D-0666645F6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005" y="2692400"/>
            <a:ext cx="7439990" cy="33844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3723CE-DF1C-A32A-979D-4FBB227DE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" pitchFamily="2" charset="0"/>
              </a:rPr>
              <a:t>What about PRAC?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DEB0A8C-6271-4383-D25D-B14FCA2F0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75D590-4A47-33CD-CC43-28290EE0B7F1}"/>
              </a:ext>
            </a:extLst>
          </p:cNvPr>
          <p:cNvSpPr/>
          <p:nvPr/>
        </p:nvSpPr>
        <p:spPr>
          <a:xfrm>
            <a:off x="0" y="6076866"/>
            <a:ext cx="12192000" cy="78113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US" sz="3200" b="1" dirty="0">
                <a:solidFill>
                  <a:prstClr val="white"/>
                </a:solidFill>
              </a:rPr>
              <a:t>DRFM based mitigation are appealing versus PRAC at current TRH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A14943-B54F-7DBB-5BAC-AAFD2094E7CC}"/>
              </a:ext>
            </a:extLst>
          </p:cNvPr>
          <p:cNvSpPr txBox="1"/>
          <p:nvPr/>
        </p:nvSpPr>
        <p:spPr>
          <a:xfrm>
            <a:off x="407115" y="1601768"/>
            <a:ext cx="11209736" cy="954107"/>
          </a:xfrm>
          <a:prstGeom prst="rect">
            <a:avLst/>
          </a:prstGeom>
          <a:solidFill>
            <a:srgbClr val="FFCC33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</a:rPr>
              <a:t>PRAC increases the memory timings (</a:t>
            </a:r>
            <a:r>
              <a:rPr lang="en-US" sz="2800" b="1" dirty="0" err="1">
                <a:solidFill>
                  <a:prstClr val="black"/>
                </a:solidFill>
                <a:latin typeface="Calibri"/>
              </a:rPr>
              <a:t>tRP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Calibri"/>
              </a:rPr>
              <a:t>tRC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) and causes high slowdowns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</a:rPr>
              <a:t>(slowdowns incurred regardless of TRH – 1K to 4K)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44E898B-8BD9-B3B6-2448-04900BEF073C}"/>
              </a:ext>
            </a:extLst>
          </p:cNvPr>
          <p:cNvSpPr/>
          <p:nvPr/>
        </p:nvSpPr>
        <p:spPr>
          <a:xfrm>
            <a:off x="8403627" y="4962608"/>
            <a:ext cx="717612" cy="3961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36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20A25-66E7-443F-2901-01FF3F1A8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3D95C-1DC4-1A0F-B57A-FE9906CCD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" pitchFamily="2" charset="0"/>
              </a:rPr>
              <a:t>DRFM-Aware Counter-Based Trackers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5E1C105-AD83-0B97-8C58-E80F98EAC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F1AAAF-C083-12A0-1245-088A9CF7FBAD}"/>
              </a:ext>
            </a:extLst>
          </p:cNvPr>
          <p:cNvSpPr/>
          <p:nvPr/>
        </p:nvSpPr>
        <p:spPr>
          <a:xfrm>
            <a:off x="0" y="6076866"/>
            <a:ext cx="12192000" cy="78113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US" sz="3200" b="1" dirty="0">
                <a:solidFill>
                  <a:prstClr val="white"/>
                </a:solidFill>
              </a:rPr>
              <a:t>See the paper for more details</a:t>
            </a: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77550475-5D5D-9CD0-BD14-C004F36EA5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1340"/>
          <a:stretch>
            <a:fillRect/>
          </a:stretch>
        </p:blipFill>
        <p:spPr>
          <a:xfrm>
            <a:off x="65577" y="1690689"/>
            <a:ext cx="3623020" cy="21000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F88D4E-637B-5D8C-3D88-6885A33C7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596" y="3764060"/>
            <a:ext cx="6343693" cy="2312805"/>
          </a:xfrm>
          <a:prstGeom prst="rect">
            <a:avLst/>
          </a:prstGeom>
        </p:spPr>
      </p:pic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258FB824-899D-2D90-C739-65062A20C1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397"/>
          <a:stretch>
            <a:fillRect/>
          </a:stretch>
        </p:blipFill>
        <p:spPr>
          <a:xfrm>
            <a:off x="3703443" y="1690688"/>
            <a:ext cx="3842113" cy="21000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D19BC7C-7EBA-45E3-20D6-5B0B1A957AD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66" t="3412" r="51549" b="20356"/>
          <a:stretch>
            <a:fillRect/>
          </a:stretch>
        </p:blipFill>
        <p:spPr>
          <a:xfrm>
            <a:off x="8181633" y="1792667"/>
            <a:ext cx="3452253" cy="184733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8596307-2C7D-234E-E87B-6F0EF95B328A}"/>
              </a:ext>
            </a:extLst>
          </p:cNvPr>
          <p:cNvSpPr txBox="1"/>
          <p:nvPr/>
        </p:nvSpPr>
        <p:spPr>
          <a:xfrm>
            <a:off x="7511366" y="3548985"/>
            <a:ext cx="365933" cy="4057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C27564B-F5C7-6E78-C774-C1BC2C23D1B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8929" t="4009" r="1540" b="19759"/>
          <a:stretch>
            <a:fillRect/>
          </a:stretch>
        </p:blipFill>
        <p:spPr>
          <a:xfrm>
            <a:off x="8181633" y="3741981"/>
            <a:ext cx="3452253" cy="17784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3E40CD8-BA07-B4E5-E9CC-CBE73C70486E}"/>
              </a:ext>
            </a:extLst>
          </p:cNvPr>
          <p:cNvSpPr txBox="1"/>
          <p:nvPr/>
        </p:nvSpPr>
        <p:spPr>
          <a:xfrm>
            <a:off x="8436362" y="5464492"/>
            <a:ext cx="2942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Randomized</a:t>
            </a:r>
            <a:r>
              <a:rPr lang="en-US" dirty="0"/>
              <a:t> </a:t>
            </a:r>
            <a:r>
              <a:rPr lang="en-US" sz="2400" dirty="0"/>
              <a:t>Grouping</a:t>
            </a:r>
          </a:p>
        </p:txBody>
      </p:sp>
    </p:spTree>
    <p:extLst>
      <p:ext uri="{BB962C8B-B14F-4D97-AF65-F5344CB8AC3E}">
        <p14:creationId xmlns:p14="http://schemas.microsoft.com/office/powerpoint/2010/main" val="387650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6B8E3-5970-CB79-11B8-9DD9F0647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5A62-31CF-81E4-7FA9-3BD666E13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" pitchFamily="2" charset="0"/>
              </a:rPr>
              <a:t>Takeaways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832E35B-6CD5-F84A-E576-AE0754CB3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t>15</a:t>
            </a:fld>
            <a:endParaRPr lang="en-US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14926E6-57BB-35E7-EE52-4207F5A964FE}"/>
              </a:ext>
            </a:extLst>
          </p:cNvPr>
          <p:cNvSpPr/>
          <p:nvPr/>
        </p:nvSpPr>
        <p:spPr>
          <a:xfrm>
            <a:off x="550335" y="1690688"/>
            <a:ext cx="10972798" cy="496752"/>
          </a:xfrm>
          <a:prstGeom prst="roundRect">
            <a:avLst/>
          </a:prstGeom>
          <a:solidFill>
            <a:srgbClr val="FFD300"/>
          </a:solidFill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First paper to analyze DRFM for MC-side mitigations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D358F25-9A7B-198D-3909-50E9E80B033B}"/>
              </a:ext>
            </a:extLst>
          </p:cNvPr>
          <p:cNvSpPr/>
          <p:nvPr/>
        </p:nvSpPr>
        <p:spPr>
          <a:xfrm>
            <a:off x="579966" y="2495732"/>
            <a:ext cx="10972800" cy="496752"/>
          </a:xfrm>
          <a:prstGeom prst="roundRect">
            <a:avLst/>
          </a:prstGeom>
          <a:solidFill>
            <a:srgbClr val="FFD300"/>
          </a:solidFill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DRFM stalls 8-32 banks per mitigation, high overheads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B82C569-A2DB-AD0D-893B-54E23AFB903A}"/>
              </a:ext>
            </a:extLst>
          </p:cNvPr>
          <p:cNvSpPr/>
          <p:nvPr/>
        </p:nvSpPr>
        <p:spPr>
          <a:xfrm>
            <a:off x="609600" y="3409820"/>
            <a:ext cx="10972800" cy="496752"/>
          </a:xfrm>
          <a:prstGeom prst="roundRect">
            <a:avLst/>
          </a:prstGeom>
          <a:solidFill>
            <a:srgbClr val="FFD300"/>
          </a:solidFill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DREAM: Increases RLP by delaying issue of DRFM after sampling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D2A924C-BB42-CA1E-FB55-F0620DEDE95C}"/>
              </a:ext>
            </a:extLst>
          </p:cNvPr>
          <p:cNvSpPr/>
          <p:nvPr/>
        </p:nvSpPr>
        <p:spPr>
          <a:xfrm>
            <a:off x="609600" y="4253473"/>
            <a:ext cx="10972800" cy="496752"/>
          </a:xfrm>
          <a:prstGeom prst="roundRect">
            <a:avLst/>
          </a:prstGeom>
          <a:solidFill>
            <a:srgbClr val="FFD300"/>
          </a:solidFill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PARA+DREAM has slowdown similar to NRR, MINT half as much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7903BA7-C7B0-CBAF-D996-96AD504414BB}"/>
              </a:ext>
            </a:extLst>
          </p:cNvPr>
          <p:cNvSpPr/>
          <p:nvPr/>
        </p:nvSpPr>
        <p:spPr>
          <a:xfrm>
            <a:off x="609600" y="5097126"/>
            <a:ext cx="10972800" cy="496752"/>
          </a:xfrm>
          <a:prstGeom prst="roundRect">
            <a:avLst/>
          </a:prstGeom>
          <a:solidFill>
            <a:srgbClr val="FFD300"/>
          </a:solidFill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DREAM has much lower slowdown than PRAC (1% vs. 10% at TRH=4K)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AA6D076-8C69-285E-2EA8-5BD32790F454}"/>
              </a:ext>
            </a:extLst>
          </p:cNvPr>
          <p:cNvSpPr/>
          <p:nvPr/>
        </p:nvSpPr>
        <p:spPr>
          <a:xfrm>
            <a:off x="3821398" y="5804452"/>
            <a:ext cx="4489938" cy="1018191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73489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1C709-3CA0-76B1-052B-D055015AD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78179"/>
          </a:xfrm>
        </p:spPr>
        <p:txBody>
          <a:bodyPr/>
          <a:lstStyle/>
          <a:p>
            <a:r>
              <a:rPr lang="en-US" b="1" dirty="0">
                <a:latin typeface="Helvetica" pitchFamily="2" charset="0"/>
              </a:rPr>
              <a:t>Backup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14F8D-FC32-3CEC-B0EB-DCC27E6AB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31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514DD-F342-7EF2-CEDE-05A1DCDD5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7480D-51F7-0E80-7F54-B6A42E481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b="1" dirty="0">
                <a:latin typeface="Helvetica" pitchFamily="2" charset="0"/>
              </a:rPr>
              <a:t>Inter-Selection Distance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93DC64-0250-0AC5-34F3-046F82EF1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7717EA-383E-9281-56D4-880B3EB854BD}"/>
              </a:ext>
            </a:extLst>
          </p:cNvPr>
          <p:cNvSpPr/>
          <p:nvPr/>
        </p:nvSpPr>
        <p:spPr>
          <a:xfrm>
            <a:off x="0" y="6076866"/>
            <a:ext cx="12192000" cy="7811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a typeface="Roboto" panose="02000000000000000000" pitchFamily="2" charset="0"/>
              </a:rPr>
              <a:t>MINT has well spaced-out samples, allowing better RLP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E341FD-1DC0-E6B4-36B1-18A6A5DAB1C6}"/>
              </a:ext>
            </a:extLst>
          </p:cNvPr>
          <p:cNvSpPr txBox="1"/>
          <p:nvPr/>
        </p:nvSpPr>
        <p:spPr>
          <a:xfrm>
            <a:off x="7928858" y="5306378"/>
            <a:ext cx="4248843" cy="523220"/>
          </a:xfrm>
          <a:prstGeom prst="rect">
            <a:avLst/>
          </a:prstGeom>
          <a:solidFill>
            <a:srgbClr val="FFD3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Well spaced-out activations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7232B2-1F1D-0701-35AE-F59B5CA17684}"/>
              </a:ext>
            </a:extLst>
          </p:cNvPr>
          <p:cNvSpPr txBox="1"/>
          <p:nvPr/>
        </p:nvSpPr>
        <p:spPr>
          <a:xfrm>
            <a:off x="7952976" y="1573681"/>
            <a:ext cx="4248842" cy="954107"/>
          </a:xfrm>
          <a:prstGeom prst="rect">
            <a:avLst/>
          </a:prstGeom>
          <a:solidFill>
            <a:srgbClr val="FFD3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Consecutive samples to the same bank – Poor RLP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F7075C0-082C-F1E4-85BA-30E3E3AF5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08" y="1700414"/>
            <a:ext cx="7587049" cy="4382957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44B2DADB-97D1-F624-E7CC-7767551496CE}"/>
              </a:ext>
            </a:extLst>
          </p:cNvPr>
          <p:cNvSpPr/>
          <p:nvPr/>
        </p:nvSpPr>
        <p:spPr>
          <a:xfrm>
            <a:off x="1128408" y="2813381"/>
            <a:ext cx="826851" cy="39613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0A1178B-887A-9D24-51A3-389E2D6AB73B}"/>
              </a:ext>
            </a:extLst>
          </p:cNvPr>
          <p:cNvSpPr/>
          <p:nvPr/>
        </p:nvSpPr>
        <p:spPr>
          <a:xfrm>
            <a:off x="5048872" y="2171741"/>
            <a:ext cx="826851" cy="39613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5DA0BB4-8347-75EF-1B5E-7E9BBCFBB958}"/>
              </a:ext>
            </a:extLst>
          </p:cNvPr>
          <p:cNvSpPr/>
          <p:nvPr/>
        </p:nvSpPr>
        <p:spPr>
          <a:xfrm>
            <a:off x="4385063" y="2813381"/>
            <a:ext cx="826851" cy="39613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907527-4A08-240F-2A9D-85E20E4B635E}"/>
              </a:ext>
            </a:extLst>
          </p:cNvPr>
          <p:cNvCxnSpPr>
            <a:cxnSpLocks/>
          </p:cNvCxnSpPr>
          <p:nvPr/>
        </p:nvCxnSpPr>
        <p:spPr>
          <a:xfrm>
            <a:off x="1828800" y="3832964"/>
            <a:ext cx="631371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3B70866-4752-240C-9626-C4BAD07CBB36}"/>
              </a:ext>
            </a:extLst>
          </p:cNvPr>
          <p:cNvCxnSpPr>
            <a:cxnSpLocks/>
          </p:cNvCxnSpPr>
          <p:nvPr/>
        </p:nvCxnSpPr>
        <p:spPr>
          <a:xfrm>
            <a:off x="2460171" y="3832964"/>
            <a:ext cx="631371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11B779A-BB1B-978C-FDF8-41E952B7324A}"/>
              </a:ext>
            </a:extLst>
          </p:cNvPr>
          <p:cNvCxnSpPr>
            <a:cxnSpLocks/>
          </p:cNvCxnSpPr>
          <p:nvPr/>
        </p:nvCxnSpPr>
        <p:spPr>
          <a:xfrm>
            <a:off x="3091542" y="3832964"/>
            <a:ext cx="631371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graph of a function and a triangle&#10;&#10;AI-generated content may be incorrect.">
            <a:extLst>
              <a:ext uri="{FF2B5EF4-FFF2-40B4-BE49-F238E27FC236}">
                <a16:creationId xmlns:a16="http://schemas.microsoft.com/office/drawing/2014/main" id="{090AC6B0-E647-E3C9-6CED-83A9E7641BB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5556" b="11140"/>
          <a:stretch>
            <a:fillRect/>
          </a:stretch>
        </p:blipFill>
        <p:spPr>
          <a:xfrm>
            <a:off x="8171781" y="2651422"/>
            <a:ext cx="1905616" cy="25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A graph of a function and a triangle&#10;&#10;AI-generated content may be incorrect.">
            <a:extLst>
              <a:ext uri="{FF2B5EF4-FFF2-40B4-BE49-F238E27FC236}">
                <a16:creationId xmlns:a16="http://schemas.microsoft.com/office/drawing/2014/main" id="{D68E72B1-1C34-A5A2-C1B1-2EF8D749A6D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4249" t="-244" b="11337"/>
          <a:stretch>
            <a:fillRect/>
          </a:stretch>
        </p:blipFill>
        <p:spPr>
          <a:xfrm>
            <a:off x="10217097" y="2651422"/>
            <a:ext cx="1960604" cy="254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1481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30" grpId="0" animBg="1"/>
      <p:bldP spid="35" grpId="0" animBg="1"/>
      <p:bldP spid="36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546F3-7598-5FA0-7E2D-912674CA0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96A24-9304-395A-BB0E-4B49E1E68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" pitchFamily="2" charset="0"/>
              </a:rPr>
              <a:t>MC-Side MINT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29E7CB0-5B0B-2E75-39C9-98E5D6595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155A17-BC90-52A6-6FEA-43BB5CEB349A}"/>
              </a:ext>
            </a:extLst>
          </p:cNvPr>
          <p:cNvSpPr/>
          <p:nvPr/>
        </p:nvSpPr>
        <p:spPr>
          <a:xfrm>
            <a:off x="0" y="6076866"/>
            <a:ext cx="12192000" cy="7811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a typeface="Roboto" panose="02000000000000000000" pitchFamily="2" charset="0"/>
              </a:rPr>
              <a:t>MC-side MINT can either have coupled sampling/</a:t>
            </a:r>
            <a:r>
              <a:rPr lang="en-US" sz="2400" dirty="0" err="1">
                <a:ea typeface="Roboto" panose="02000000000000000000" pitchFamily="2" charset="0"/>
              </a:rPr>
              <a:t>mitig</a:t>
            </a:r>
            <a:r>
              <a:rPr lang="en-US" sz="2400" dirty="0">
                <a:ea typeface="Roboto" panose="02000000000000000000" pitchFamily="2" charset="0"/>
              </a:rPr>
              <a:t>. or decoupled sampling/</a:t>
            </a:r>
            <a:r>
              <a:rPr lang="en-US" sz="2400" dirty="0" err="1">
                <a:ea typeface="Roboto" panose="02000000000000000000" pitchFamily="2" charset="0"/>
              </a:rPr>
              <a:t>mitig</a:t>
            </a:r>
            <a:r>
              <a:rPr lang="en-US" sz="2400" dirty="0">
                <a:ea typeface="Roboto" panose="02000000000000000000" pitchFamily="2" charset="0"/>
              </a:rPr>
              <a:t>.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38E9E1C4-7742-70B5-5DF5-4D5167EF6956}"/>
              </a:ext>
            </a:extLst>
          </p:cNvPr>
          <p:cNvSpPr/>
          <p:nvPr/>
        </p:nvSpPr>
        <p:spPr>
          <a:xfrm>
            <a:off x="7622530" y="1856609"/>
            <a:ext cx="1333232" cy="36576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Mitig 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D38A07-B861-9D1B-04CA-7F1DFFAA9EB7}"/>
              </a:ext>
            </a:extLst>
          </p:cNvPr>
          <p:cNvSpPr txBox="1"/>
          <p:nvPr/>
        </p:nvSpPr>
        <p:spPr>
          <a:xfrm>
            <a:off x="9287195" y="1840984"/>
            <a:ext cx="2891032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Explicit</a:t>
            </a:r>
            <a:r>
              <a:rPr lang="en-US" sz="2700" dirty="0"/>
              <a:t> Sampling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84D8ED0-3B2D-D0C6-8EE8-8BE292C845DC}"/>
              </a:ext>
            </a:extLst>
          </p:cNvPr>
          <p:cNvSpPr/>
          <p:nvPr/>
        </p:nvSpPr>
        <p:spPr>
          <a:xfrm>
            <a:off x="6187634" y="1707932"/>
            <a:ext cx="1333232" cy="77724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ACT</a:t>
            </a:r>
            <a:br>
              <a:rPr lang="en-US" sz="2800" dirty="0"/>
            </a:br>
            <a:r>
              <a:rPr lang="en-US" sz="2800" dirty="0"/>
              <a:t>Pre+S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2EC209-C5E5-F550-AD9B-98122716B4D1}"/>
              </a:ext>
            </a:extLst>
          </p:cNvPr>
          <p:cNvSpPr txBox="1"/>
          <p:nvPr/>
        </p:nvSpPr>
        <p:spPr>
          <a:xfrm>
            <a:off x="9281926" y="2444065"/>
            <a:ext cx="2891032" cy="4770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Coupled Mitigation</a:t>
            </a:r>
          </a:p>
        </p:txBody>
      </p: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0860E383-6C92-33DF-074F-ABC0A0C03D1A}"/>
              </a:ext>
            </a:extLst>
          </p:cNvPr>
          <p:cNvCxnSpPr>
            <a:cxnSpLocks/>
            <a:stCxn id="23" idx="2"/>
            <a:endCxn id="17" idx="1"/>
          </p:cNvCxnSpPr>
          <p:nvPr/>
        </p:nvCxnSpPr>
        <p:spPr>
          <a:xfrm rot="16200000" flipH="1">
            <a:off x="4116597" y="752898"/>
            <a:ext cx="642854" cy="3550546"/>
          </a:xfrm>
          <a:prstGeom prst="curvedConnector2">
            <a:avLst/>
          </a:prstGeom>
          <a:ln w="38100"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3B017F1-504E-22E8-C1E2-91A6DB9FD9FB}"/>
              </a:ext>
            </a:extLst>
          </p:cNvPr>
          <p:cNvSpPr txBox="1"/>
          <p:nvPr/>
        </p:nvSpPr>
        <p:spPr>
          <a:xfrm>
            <a:off x="6213297" y="2618765"/>
            <a:ext cx="1210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Fill DAR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4BA274E0-72A5-4BCA-3D04-D02F7C63120A}"/>
              </a:ext>
            </a:extLst>
          </p:cNvPr>
          <p:cNvSpPr/>
          <p:nvPr/>
        </p:nvSpPr>
        <p:spPr>
          <a:xfrm>
            <a:off x="7466406" y="4162003"/>
            <a:ext cx="1333232" cy="369634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Mitig B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E746D11-BEBB-948C-0277-3988193A9380}"/>
              </a:ext>
            </a:extLst>
          </p:cNvPr>
          <p:cNvSpPr txBox="1"/>
          <p:nvPr/>
        </p:nvSpPr>
        <p:spPr>
          <a:xfrm>
            <a:off x="8955762" y="4187711"/>
            <a:ext cx="3170254" cy="47705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Implicit Sampling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12BC9CD-D64A-3AFB-3DFF-A533DCC385BE}"/>
              </a:ext>
            </a:extLst>
          </p:cNvPr>
          <p:cNvSpPr txBox="1"/>
          <p:nvPr/>
        </p:nvSpPr>
        <p:spPr>
          <a:xfrm>
            <a:off x="8955762" y="4741751"/>
            <a:ext cx="3169877" cy="47705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Decoupled Mitigation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BB9E2EB-D895-AE91-649C-7488DA3F8AA1}"/>
              </a:ext>
            </a:extLst>
          </p:cNvPr>
          <p:cNvGrpSpPr/>
          <p:nvPr/>
        </p:nvGrpSpPr>
        <p:grpSpPr>
          <a:xfrm>
            <a:off x="65984" y="1840984"/>
            <a:ext cx="6030282" cy="1829095"/>
            <a:chOff x="65984" y="1840984"/>
            <a:chExt cx="6030282" cy="1829095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F3A976B6-F3EE-94E2-67C0-FE9A163CB93A}"/>
                </a:ext>
              </a:extLst>
            </p:cNvPr>
            <p:cNvSpPr/>
            <p:nvPr/>
          </p:nvSpPr>
          <p:spPr>
            <a:xfrm>
              <a:off x="65984" y="1840984"/>
              <a:ext cx="1263535" cy="365760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E5B7139-2378-1B74-8855-48C0DE2A297B}"/>
                </a:ext>
              </a:extLst>
            </p:cNvPr>
            <p:cNvSpPr/>
            <p:nvPr/>
          </p:nvSpPr>
          <p:spPr>
            <a:xfrm>
              <a:off x="1495203" y="1840984"/>
              <a:ext cx="667909" cy="36576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3A40AB8-8575-0531-5C05-4E4D1167E1F2}"/>
                </a:ext>
              </a:extLst>
            </p:cNvPr>
            <p:cNvSpPr/>
            <p:nvPr/>
          </p:nvSpPr>
          <p:spPr>
            <a:xfrm>
              <a:off x="2328796" y="1840984"/>
              <a:ext cx="667909" cy="36576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EDFEE03-FADB-FADF-5156-CCCA77C3B094}"/>
                </a:ext>
              </a:extLst>
            </p:cNvPr>
            <p:cNvSpPr/>
            <p:nvPr/>
          </p:nvSpPr>
          <p:spPr>
            <a:xfrm>
              <a:off x="3154191" y="1840984"/>
              <a:ext cx="667909" cy="36576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A0CDECB-5291-6B3A-EEE7-41378B92AAF3}"/>
                </a:ext>
              </a:extLst>
            </p:cNvPr>
            <p:cNvSpPr/>
            <p:nvPr/>
          </p:nvSpPr>
          <p:spPr>
            <a:xfrm>
              <a:off x="3993461" y="1840984"/>
              <a:ext cx="667909" cy="36576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D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0775A42-3437-5D81-A054-447A89728A1A}"/>
                </a:ext>
              </a:extLst>
            </p:cNvPr>
            <p:cNvCxnSpPr>
              <a:cxnSpLocks/>
            </p:cNvCxnSpPr>
            <p:nvPr/>
          </p:nvCxnSpPr>
          <p:spPr>
            <a:xfrm>
              <a:off x="1482171" y="3006524"/>
              <a:ext cx="3179199" cy="0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ysDash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B1E757D-38E1-96DE-4B40-4D35359C9B1C}"/>
                </a:ext>
              </a:extLst>
            </p:cNvPr>
            <p:cNvSpPr txBox="1"/>
            <p:nvPr/>
          </p:nvSpPr>
          <p:spPr>
            <a:xfrm>
              <a:off x="1622870" y="3146859"/>
              <a:ext cx="28037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Window=W ACTs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955CD541-906C-3755-84CB-B61AEC70153A}"/>
                </a:ext>
              </a:extLst>
            </p:cNvPr>
            <p:cNvSpPr/>
            <p:nvPr/>
          </p:nvSpPr>
          <p:spPr>
            <a:xfrm>
              <a:off x="4832731" y="1840984"/>
              <a:ext cx="1263535" cy="365760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Elbow Connector 33">
              <a:extLst>
                <a:ext uri="{FF2B5EF4-FFF2-40B4-BE49-F238E27FC236}">
                  <a16:creationId xmlns:a16="http://schemas.microsoft.com/office/drawing/2014/main" id="{65588EB4-F0A2-C3F7-7C31-776A817248F9}"/>
                </a:ext>
              </a:extLst>
            </p:cNvPr>
            <p:cNvCxnSpPr>
              <a:cxnSpLocks/>
              <a:stCxn id="56" idx="3"/>
              <a:endCxn id="23" idx="2"/>
            </p:cNvCxnSpPr>
            <p:nvPr/>
          </p:nvCxnSpPr>
          <p:spPr>
            <a:xfrm flipV="1">
              <a:off x="2090906" y="2206744"/>
              <a:ext cx="571845" cy="439627"/>
            </a:xfrm>
            <a:prstGeom prst="bentConnector2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9C3C43B7-1CD2-27D4-50EE-CB93D68CE2C7}"/>
                </a:ext>
              </a:extLst>
            </p:cNvPr>
            <p:cNvSpPr/>
            <p:nvPr/>
          </p:nvSpPr>
          <p:spPr>
            <a:xfrm>
              <a:off x="65984" y="2435879"/>
              <a:ext cx="2024922" cy="420984"/>
            </a:xfrm>
            <a:prstGeom prst="roundRect">
              <a:avLst/>
            </a:prstGeom>
            <a:solidFill>
              <a:srgbClr val="FFD3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URAND(0, W)</a:t>
              </a:r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AF33ABC-018B-8A6D-0137-B413B527C470}"/>
              </a:ext>
            </a:extLst>
          </p:cNvPr>
          <p:cNvSpPr/>
          <p:nvPr/>
        </p:nvSpPr>
        <p:spPr>
          <a:xfrm>
            <a:off x="65984" y="4172700"/>
            <a:ext cx="1263535" cy="369634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2A5E813-40C6-7E11-C517-8D224C7325A1}"/>
              </a:ext>
            </a:extLst>
          </p:cNvPr>
          <p:cNvSpPr/>
          <p:nvPr/>
        </p:nvSpPr>
        <p:spPr>
          <a:xfrm>
            <a:off x="1495203" y="4172700"/>
            <a:ext cx="667909" cy="36963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2E16454-4BFD-D212-C8F4-2DE5CFCAF466}"/>
              </a:ext>
            </a:extLst>
          </p:cNvPr>
          <p:cNvSpPr/>
          <p:nvPr/>
        </p:nvSpPr>
        <p:spPr>
          <a:xfrm>
            <a:off x="2328796" y="4172700"/>
            <a:ext cx="667909" cy="36963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1F11F5B-ABCE-C443-24F9-F524723DC95B}"/>
              </a:ext>
            </a:extLst>
          </p:cNvPr>
          <p:cNvSpPr/>
          <p:nvPr/>
        </p:nvSpPr>
        <p:spPr>
          <a:xfrm>
            <a:off x="4518491" y="4172700"/>
            <a:ext cx="667909" cy="36963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B7E6FEB-992D-B365-0475-6603BB82833C}"/>
              </a:ext>
            </a:extLst>
          </p:cNvPr>
          <p:cNvSpPr/>
          <p:nvPr/>
        </p:nvSpPr>
        <p:spPr>
          <a:xfrm>
            <a:off x="5290534" y="4170400"/>
            <a:ext cx="667909" cy="36963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A702012-FD73-20F3-9B74-D986202D5BE7}"/>
              </a:ext>
            </a:extLst>
          </p:cNvPr>
          <p:cNvCxnSpPr>
            <a:cxnSpLocks/>
          </p:cNvCxnSpPr>
          <p:nvPr/>
        </p:nvCxnSpPr>
        <p:spPr>
          <a:xfrm>
            <a:off x="1483642" y="5292685"/>
            <a:ext cx="4499400" cy="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ysDash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AD5E4D50-28CA-7B43-14C2-7ABCB836DA0C}"/>
              </a:ext>
            </a:extLst>
          </p:cNvPr>
          <p:cNvSpPr txBox="1"/>
          <p:nvPr/>
        </p:nvSpPr>
        <p:spPr>
          <a:xfrm>
            <a:off x="2317235" y="5439692"/>
            <a:ext cx="2803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Window=W ACTs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3C784BBB-4250-1214-4E35-3EABC3636720}"/>
              </a:ext>
            </a:extLst>
          </p:cNvPr>
          <p:cNvSpPr/>
          <p:nvPr/>
        </p:nvSpPr>
        <p:spPr>
          <a:xfrm>
            <a:off x="6080657" y="4162999"/>
            <a:ext cx="1263535" cy="369634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8EF80B72-09B6-E6D5-BB08-DF82C106371F}"/>
              </a:ext>
            </a:extLst>
          </p:cNvPr>
          <p:cNvCxnSpPr>
            <a:cxnSpLocks/>
            <a:stCxn id="59" idx="3"/>
            <a:endCxn id="30" idx="2"/>
          </p:cNvCxnSpPr>
          <p:nvPr/>
        </p:nvCxnSpPr>
        <p:spPr>
          <a:xfrm flipV="1">
            <a:off x="2090906" y="4542334"/>
            <a:ext cx="571845" cy="319147"/>
          </a:xfrm>
          <a:prstGeom prst="bentConnector2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8AC50C93-71EA-D332-2986-123E327EA463}"/>
              </a:ext>
            </a:extLst>
          </p:cNvPr>
          <p:cNvSpPr/>
          <p:nvPr/>
        </p:nvSpPr>
        <p:spPr>
          <a:xfrm>
            <a:off x="3081125" y="4170400"/>
            <a:ext cx="1333232" cy="387024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Pre+S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0A61A08-3629-C74A-A791-CC6A41487C92}"/>
              </a:ext>
            </a:extLst>
          </p:cNvPr>
          <p:cNvSpPr txBox="1"/>
          <p:nvPr/>
        </p:nvSpPr>
        <p:spPr>
          <a:xfrm>
            <a:off x="3142254" y="4711275"/>
            <a:ext cx="1210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Fill DAR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E3327247-213D-F2B6-981C-1733B03D97A4}"/>
              </a:ext>
            </a:extLst>
          </p:cNvPr>
          <p:cNvSpPr/>
          <p:nvPr/>
        </p:nvSpPr>
        <p:spPr>
          <a:xfrm>
            <a:off x="65984" y="4650989"/>
            <a:ext cx="2024922" cy="420984"/>
          </a:xfrm>
          <a:prstGeom prst="roundRect">
            <a:avLst/>
          </a:prstGeom>
          <a:solidFill>
            <a:srgbClr val="FFD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URAND(0, W)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9F344593-A1BB-9E57-659E-F2D35B7F4189}"/>
              </a:ext>
            </a:extLst>
          </p:cNvPr>
          <p:cNvSpPr/>
          <p:nvPr/>
        </p:nvSpPr>
        <p:spPr>
          <a:xfrm>
            <a:off x="5810865" y="3169004"/>
            <a:ext cx="6181210" cy="850700"/>
          </a:xfrm>
          <a:prstGeom prst="roundRect">
            <a:avLst>
              <a:gd name="adj" fmla="val 39855"/>
            </a:avLst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Is the no extra ACT/Pre+S the only thing that is better about decoupling? </a:t>
            </a:r>
          </a:p>
        </p:txBody>
      </p:sp>
    </p:spTree>
    <p:extLst>
      <p:ext uri="{BB962C8B-B14F-4D97-AF65-F5344CB8AC3E}">
        <p14:creationId xmlns:p14="http://schemas.microsoft.com/office/powerpoint/2010/main" val="3921364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E08CF-5949-FFFD-7F52-BC84F2B05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" pitchFamily="2" charset="0"/>
              </a:rPr>
              <a:t>Who should Solve Rowhammer?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35C7F-1949-4DDD-9512-CCE4F431F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7A3DB8A-27A7-9B8F-0F0E-DDCDA1B3A50A}"/>
              </a:ext>
            </a:extLst>
          </p:cNvPr>
          <p:cNvSpPr/>
          <p:nvPr/>
        </p:nvSpPr>
        <p:spPr>
          <a:xfrm>
            <a:off x="834666" y="1851934"/>
            <a:ext cx="1709151" cy="983918"/>
          </a:xfrm>
          <a:prstGeom prst="roundRect">
            <a:avLst/>
          </a:prstGeom>
          <a:solidFill>
            <a:srgbClr val="004DD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DRAM</a:t>
            </a:r>
            <a:br>
              <a:rPr lang="en-US" sz="2800" dirty="0"/>
            </a:br>
            <a:r>
              <a:rPr lang="en-US" sz="2800" dirty="0"/>
              <a:t>Vendors?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DF2E9EB-63AF-A899-E861-C94E2DB63393}"/>
              </a:ext>
            </a:extLst>
          </p:cNvPr>
          <p:cNvSpPr/>
          <p:nvPr/>
        </p:nvSpPr>
        <p:spPr>
          <a:xfrm>
            <a:off x="6581446" y="1690688"/>
            <a:ext cx="4559193" cy="693060"/>
          </a:xfrm>
          <a:prstGeom prst="roundRect">
            <a:avLst/>
          </a:prstGeom>
          <a:solidFill>
            <a:srgbClr val="4F65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Why MC-Side Mitigations?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D368233-2C56-8D3B-0F40-5A6620C55B6B}"/>
              </a:ext>
            </a:extLst>
          </p:cNvPr>
          <p:cNvSpPr/>
          <p:nvPr/>
        </p:nvSpPr>
        <p:spPr>
          <a:xfrm>
            <a:off x="403633" y="5009349"/>
            <a:ext cx="1178354" cy="651997"/>
          </a:xfrm>
          <a:prstGeom prst="roundRect">
            <a:avLst/>
          </a:prstGeom>
          <a:solidFill>
            <a:srgbClr val="CC52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TRR?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44B882A-65C3-72A2-22A5-A3B17F502CB1}"/>
              </a:ext>
            </a:extLst>
          </p:cNvPr>
          <p:cNvSpPr/>
          <p:nvPr/>
        </p:nvSpPr>
        <p:spPr>
          <a:xfrm>
            <a:off x="1689240" y="5009349"/>
            <a:ext cx="1322183" cy="651997"/>
          </a:xfrm>
          <a:prstGeom prst="roundRect">
            <a:avLst/>
          </a:prstGeom>
          <a:solidFill>
            <a:srgbClr val="CC52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PRAC?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92D09B6-FA88-A990-F264-8EA15E54066E}"/>
              </a:ext>
            </a:extLst>
          </p:cNvPr>
          <p:cNvSpPr/>
          <p:nvPr/>
        </p:nvSpPr>
        <p:spPr>
          <a:xfrm>
            <a:off x="5664199" y="2393474"/>
            <a:ext cx="6393689" cy="2773838"/>
          </a:xfrm>
          <a:prstGeom prst="roundRect">
            <a:avLst>
              <a:gd name="adj" fmla="val 2408"/>
            </a:avLst>
          </a:prstGeom>
          <a:solidFill>
            <a:srgbClr val="E6F4EA"/>
          </a:solidFill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solidFill>
                  <a:schemeClr val="tx1"/>
                </a:solidFill>
              </a:rPr>
              <a:t>Avoid obscure/proprietary DRAM – TRR </a:t>
            </a:r>
            <a:br>
              <a:rPr lang="en-US" sz="3000" dirty="0">
                <a:solidFill>
                  <a:schemeClr val="tx1"/>
                </a:solidFill>
              </a:rPr>
            </a:br>
            <a:r>
              <a:rPr lang="en-US" sz="3000" dirty="0">
                <a:solidFill>
                  <a:schemeClr val="tx1"/>
                </a:solidFill>
              </a:rPr>
              <a:t> </a:t>
            </a:r>
          </a:p>
          <a:p>
            <a:r>
              <a:rPr lang="en-US" sz="3000" dirty="0">
                <a:solidFill>
                  <a:schemeClr val="tx1"/>
                </a:solidFill>
              </a:rPr>
              <a:t>Avoid slowdown of PRAC </a:t>
            </a:r>
            <a:br>
              <a:rPr lang="en-US" sz="3000" dirty="0">
                <a:solidFill>
                  <a:schemeClr val="tx1"/>
                </a:solidFill>
              </a:rPr>
            </a:br>
            <a:endParaRPr lang="en-US" sz="3000" dirty="0">
              <a:solidFill>
                <a:schemeClr val="tx1"/>
              </a:solidFill>
            </a:endParaRPr>
          </a:p>
          <a:p>
            <a:r>
              <a:rPr lang="en-US" sz="3000" dirty="0">
                <a:solidFill>
                  <a:schemeClr val="tx1"/>
                </a:solidFill>
              </a:rPr>
              <a:t>Ensure security at low-cost in SOC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66EF42B-EB6B-3579-6BE5-8F433EECE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924" t="22168" r="6770" b="21442"/>
          <a:stretch>
            <a:fillRect/>
          </a:stretch>
        </p:blipFill>
        <p:spPr>
          <a:xfrm rot="19560064">
            <a:off x="1007702" y="3439881"/>
            <a:ext cx="1363078" cy="89059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2373464-6144-45D4-640F-9B9A499B03BB}"/>
              </a:ext>
            </a:extLst>
          </p:cNvPr>
          <p:cNvSpPr/>
          <p:nvPr/>
        </p:nvSpPr>
        <p:spPr>
          <a:xfrm>
            <a:off x="3340122" y="1851934"/>
            <a:ext cx="1709151" cy="983918"/>
          </a:xfrm>
          <a:prstGeom prst="roundRect">
            <a:avLst/>
          </a:prstGeom>
          <a:solidFill>
            <a:srgbClr val="004DD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SoC</a:t>
            </a:r>
            <a:br>
              <a:rPr lang="en-US" sz="2800" dirty="0"/>
            </a:br>
            <a:r>
              <a:rPr lang="en-US" sz="2800" dirty="0"/>
              <a:t>Vendors?</a:t>
            </a:r>
          </a:p>
        </p:txBody>
      </p:sp>
      <p:pic>
        <p:nvPicPr>
          <p:cNvPr id="6" name="Graphic 5" descr="Processor with solid fill">
            <a:extLst>
              <a:ext uri="{FF2B5EF4-FFF2-40B4-BE49-F238E27FC236}">
                <a16:creationId xmlns:a16="http://schemas.microsoft.com/office/drawing/2014/main" id="{3F7815CA-2F0E-17E6-7A2E-DDC5A1A8F1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46069" y="3138193"/>
            <a:ext cx="1497256" cy="14972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50B519E-C1E2-7B37-8845-8800058350E0}"/>
              </a:ext>
            </a:extLst>
          </p:cNvPr>
          <p:cNvSpPr/>
          <p:nvPr/>
        </p:nvSpPr>
        <p:spPr>
          <a:xfrm>
            <a:off x="0" y="6076866"/>
            <a:ext cx="12192000" cy="7811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a typeface="Roboto" panose="02000000000000000000" pitchFamily="2" charset="0"/>
              </a:rPr>
              <a:t>MC-based RH mitigation enables SoC vendors to ensure security</a:t>
            </a:r>
          </a:p>
        </p:txBody>
      </p:sp>
    </p:spTree>
    <p:extLst>
      <p:ext uri="{BB962C8B-B14F-4D97-AF65-F5344CB8AC3E}">
        <p14:creationId xmlns:p14="http://schemas.microsoft.com/office/powerpoint/2010/main" val="66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23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AC8C1-51BF-A1D1-CEA7-1080C6A1B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DB638-FF47-4A14-5892-CE8B7F117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" pitchFamily="2" charset="0"/>
              </a:rPr>
              <a:t>MINT: DREAM-R vs. NRR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3B5FE92-E8E1-BDDE-78C8-12CF2B324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7FDD4A-F967-E6BC-5761-B55D8FF569B7}"/>
              </a:ext>
            </a:extLst>
          </p:cNvPr>
          <p:cNvSpPr/>
          <p:nvPr/>
        </p:nvSpPr>
        <p:spPr>
          <a:xfrm>
            <a:off x="0" y="6076866"/>
            <a:ext cx="12192000" cy="7811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a typeface="Roboto" panose="02000000000000000000" pitchFamily="2" charset="0"/>
              </a:rPr>
              <a:t>MINT (DREAM-R) is better than NRR because of the RLP of DRFM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052A55-DCB8-F569-2044-0FEDBB36162B}"/>
              </a:ext>
            </a:extLst>
          </p:cNvPr>
          <p:cNvSpPr txBox="1"/>
          <p:nvPr/>
        </p:nvSpPr>
        <p:spPr>
          <a:xfrm>
            <a:off x="2056942" y="4173925"/>
            <a:ext cx="3608099" cy="830997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4 NRRs individually blocking 4 banks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2218FB-861D-0555-8BCB-A8665CC58761}"/>
              </a:ext>
            </a:extLst>
          </p:cNvPr>
          <p:cNvSpPr txBox="1"/>
          <p:nvPr/>
        </p:nvSpPr>
        <p:spPr>
          <a:xfrm>
            <a:off x="7265844" y="4171953"/>
            <a:ext cx="3608101" cy="83099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1 </a:t>
            </a:r>
            <a:r>
              <a:rPr lang="en-US" sz="2400" dirty="0" err="1">
                <a:solidFill>
                  <a:schemeClr val="bg1"/>
                </a:solidFill>
              </a:rPr>
              <a:t>DRFMsb</a:t>
            </a:r>
            <a:r>
              <a:rPr lang="en-US" sz="2400" dirty="0">
                <a:solidFill>
                  <a:schemeClr val="bg1"/>
                </a:solidFill>
              </a:rPr>
              <a:t> blocking all the 4 banks together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7B7399-D967-DEFE-3A54-A7C6301380D7}"/>
              </a:ext>
            </a:extLst>
          </p:cNvPr>
          <p:cNvSpPr txBox="1"/>
          <p:nvPr/>
        </p:nvSpPr>
        <p:spPr>
          <a:xfrm>
            <a:off x="1318055" y="5280464"/>
            <a:ext cx="9555890" cy="461665"/>
          </a:xfrm>
          <a:prstGeom prst="rect">
            <a:avLst/>
          </a:prstGeom>
          <a:solidFill>
            <a:srgbClr val="FFD3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higher overall block time, results in a greater number of core stalls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65046D9-C11D-D2EB-85BF-B72C7B60BE88}"/>
              </a:ext>
            </a:extLst>
          </p:cNvPr>
          <p:cNvCxnSpPr>
            <a:cxnSpLocks/>
          </p:cNvCxnSpPr>
          <p:nvPr/>
        </p:nvCxnSpPr>
        <p:spPr>
          <a:xfrm>
            <a:off x="6989808" y="1816310"/>
            <a:ext cx="4567813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F34AFF68-C91A-4276-929F-837738E4DA6D}"/>
              </a:ext>
            </a:extLst>
          </p:cNvPr>
          <p:cNvSpPr/>
          <p:nvPr/>
        </p:nvSpPr>
        <p:spPr>
          <a:xfrm>
            <a:off x="10255014" y="1524581"/>
            <a:ext cx="528638" cy="58345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B56A9F8-278A-966A-E4E8-729B7C6F8B56}"/>
              </a:ext>
            </a:extLst>
          </p:cNvPr>
          <p:cNvCxnSpPr>
            <a:cxnSpLocks/>
          </p:cNvCxnSpPr>
          <p:nvPr/>
        </p:nvCxnSpPr>
        <p:spPr>
          <a:xfrm>
            <a:off x="6989808" y="2419716"/>
            <a:ext cx="4567813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D0CC0B8A-544B-F13F-28DB-66A860875B9D}"/>
              </a:ext>
            </a:extLst>
          </p:cNvPr>
          <p:cNvSpPr/>
          <p:nvPr/>
        </p:nvSpPr>
        <p:spPr>
          <a:xfrm>
            <a:off x="10255014" y="2105792"/>
            <a:ext cx="528638" cy="58345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762B8AC-2C1E-61A9-A560-B9ABF16E8A96}"/>
              </a:ext>
            </a:extLst>
          </p:cNvPr>
          <p:cNvCxnSpPr>
            <a:cxnSpLocks/>
          </p:cNvCxnSpPr>
          <p:nvPr/>
        </p:nvCxnSpPr>
        <p:spPr>
          <a:xfrm>
            <a:off x="6989808" y="3023122"/>
            <a:ext cx="4567813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52A8B3D-BD97-BBD0-703F-959E33F5C18E}"/>
              </a:ext>
            </a:extLst>
          </p:cNvPr>
          <p:cNvSpPr/>
          <p:nvPr/>
        </p:nvSpPr>
        <p:spPr>
          <a:xfrm>
            <a:off x="10255014" y="2695389"/>
            <a:ext cx="528638" cy="58345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5106EFB-17D2-4031-CE06-A36A8F20FB53}"/>
              </a:ext>
            </a:extLst>
          </p:cNvPr>
          <p:cNvCxnSpPr>
            <a:cxnSpLocks/>
          </p:cNvCxnSpPr>
          <p:nvPr/>
        </p:nvCxnSpPr>
        <p:spPr>
          <a:xfrm>
            <a:off x="6989808" y="3606579"/>
            <a:ext cx="4567813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794C7141-68EB-C78F-9433-2E9BB9D99151}"/>
              </a:ext>
            </a:extLst>
          </p:cNvPr>
          <p:cNvSpPr/>
          <p:nvPr/>
        </p:nvSpPr>
        <p:spPr>
          <a:xfrm>
            <a:off x="10255014" y="3284986"/>
            <a:ext cx="528638" cy="58345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6946C0F-1E38-39ED-B584-AE5802895EAE}"/>
              </a:ext>
            </a:extLst>
          </p:cNvPr>
          <p:cNvCxnSpPr>
            <a:cxnSpLocks/>
          </p:cNvCxnSpPr>
          <p:nvPr/>
        </p:nvCxnSpPr>
        <p:spPr>
          <a:xfrm>
            <a:off x="1528187" y="1825558"/>
            <a:ext cx="4567813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6F3BC426-E20D-12A6-994F-C4684D93ABB9}"/>
              </a:ext>
            </a:extLst>
          </p:cNvPr>
          <p:cNvSpPr/>
          <p:nvPr/>
        </p:nvSpPr>
        <p:spPr>
          <a:xfrm>
            <a:off x="1792623" y="1525445"/>
            <a:ext cx="528638" cy="58345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59AC894-505C-C3C3-44F1-BDBC9F88C759}"/>
              </a:ext>
            </a:extLst>
          </p:cNvPr>
          <p:cNvCxnSpPr>
            <a:cxnSpLocks/>
          </p:cNvCxnSpPr>
          <p:nvPr/>
        </p:nvCxnSpPr>
        <p:spPr>
          <a:xfrm>
            <a:off x="1528187" y="2428964"/>
            <a:ext cx="4567813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7C0EB771-AA2C-F3C0-B425-7BB214F88982}"/>
              </a:ext>
            </a:extLst>
          </p:cNvPr>
          <p:cNvSpPr/>
          <p:nvPr/>
        </p:nvSpPr>
        <p:spPr>
          <a:xfrm>
            <a:off x="2799950" y="2121439"/>
            <a:ext cx="528638" cy="58345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2DD5814-486B-C78F-EFBE-8D888AF28F36}"/>
              </a:ext>
            </a:extLst>
          </p:cNvPr>
          <p:cNvCxnSpPr>
            <a:cxnSpLocks/>
          </p:cNvCxnSpPr>
          <p:nvPr/>
        </p:nvCxnSpPr>
        <p:spPr>
          <a:xfrm>
            <a:off x="1528187" y="3032370"/>
            <a:ext cx="4567813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6FC0CA0B-F8F6-1213-BCFF-C994D566D3B4}"/>
              </a:ext>
            </a:extLst>
          </p:cNvPr>
          <p:cNvSpPr/>
          <p:nvPr/>
        </p:nvSpPr>
        <p:spPr>
          <a:xfrm>
            <a:off x="4085197" y="2706295"/>
            <a:ext cx="528638" cy="58345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37DA1CC-91D2-1A0F-F79C-B0162F284C0A}"/>
              </a:ext>
            </a:extLst>
          </p:cNvPr>
          <p:cNvCxnSpPr>
            <a:cxnSpLocks/>
          </p:cNvCxnSpPr>
          <p:nvPr/>
        </p:nvCxnSpPr>
        <p:spPr>
          <a:xfrm>
            <a:off x="1528187" y="3615827"/>
            <a:ext cx="4567813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EE4D1D45-F6A7-573B-54EE-6B6860FDA4A4}"/>
              </a:ext>
            </a:extLst>
          </p:cNvPr>
          <p:cNvSpPr/>
          <p:nvPr/>
        </p:nvSpPr>
        <p:spPr>
          <a:xfrm>
            <a:off x="5246023" y="3300319"/>
            <a:ext cx="528638" cy="58345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71FD303-DD39-E17B-1D7F-CA1BAD21BF48}"/>
              </a:ext>
            </a:extLst>
          </p:cNvPr>
          <p:cNvSpPr txBox="1"/>
          <p:nvPr/>
        </p:nvSpPr>
        <p:spPr>
          <a:xfrm>
            <a:off x="444991" y="1593536"/>
            <a:ext cx="1080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Bank 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168929C-7C79-070C-62F1-0EF7FFFEAC45}"/>
              </a:ext>
            </a:extLst>
          </p:cNvPr>
          <p:cNvSpPr txBox="1"/>
          <p:nvPr/>
        </p:nvSpPr>
        <p:spPr>
          <a:xfrm>
            <a:off x="444993" y="2188898"/>
            <a:ext cx="1080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Bank 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A640B11-1743-1A08-BAD8-88EDB02B26A4}"/>
              </a:ext>
            </a:extLst>
          </p:cNvPr>
          <p:cNvSpPr txBox="1"/>
          <p:nvPr/>
        </p:nvSpPr>
        <p:spPr>
          <a:xfrm>
            <a:off x="444993" y="2784260"/>
            <a:ext cx="1080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Bank 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37FDC59-6868-C110-8692-B321E6C943DF}"/>
              </a:ext>
            </a:extLst>
          </p:cNvPr>
          <p:cNvSpPr txBox="1"/>
          <p:nvPr/>
        </p:nvSpPr>
        <p:spPr>
          <a:xfrm>
            <a:off x="444992" y="3382770"/>
            <a:ext cx="1080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Bank 3</a:t>
            </a:r>
          </a:p>
        </p:txBody>
      </p:sp>
    </p:spTree>
    <p:extLst>
      <p:ext uri="{BB962C8B-B14F-4D97-AF65-F5344CB8AC3E}">
        <p14:creationId xmlns:p14="http://schemas.microsoft.com/office/powerpoint/2010/main" val="2690382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55226-4A15-7DA1-8E7D-F762BCF8A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486EA-8B46-EACD-AAD0-FBC132199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" pitchFamily="2" charset="0"/>
              </a:rPr>
              <a:t>Implicit/Decoupled vs DREAM-R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237310D-ADC0-EBBB-6726-7A039E7F6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21E4E3-2E2F-5875-0932-BF0BF37DA43B}"/>
              </a:ext>
            </a:extLst>
          </p:cNvPr>
          <p:cNvSpPr/>
          <p:nvPr/>
        </p:nvSpPr>
        <p:spPr>
          <a:xfrm>
            <a:off x="0" y="6076866"/>
            <a:ext cx="12192000" cy="7811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a typeface="Roboto" panose="02000000000000000000" pitchFamily="2" charset="0"/>
              </a:rPr>
              <a:t>DREAM-R has better RLP then Implicit Sampling and Decoupled Mitigations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9646F5E-6214-7C46-2E9E-C5009FE0F0EA}"/>
              </a:ext>
            </a:extLst>
          </p:cNvPr>
          <p:cNvCxnSpPr>
            <a:cxnSpLocks/>
          </p:cNvCxnSpPr>
          <p:nvPr/>
        </p:nvCxnSpPr>
        <p:spPr>
          <a:xfrm>
            <a:off x="1362795" y="2843134"/>
            <a:ext cx="1072443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3831CC6-769F-79B5-6481-4D11C954C567}"/>
              </a:ext>
            </a:extLst>
          </p:cNvPr>
          <p:cNvSpPr/>
          <p:nvPr/>
        </p:nvSpPr>
        <p:spPr>
          <a:xfrm>
            <a:off x="1605994" y="2652128"/>
            <a:ext cx="3657600" cy="365760"/>
          </a:xfrm>
          <a:prstGeom prst="rect">
            <a:avLst/>
          </a:prstGeom>
          <a:solidFill>
            <a:srgbClr val="FFD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B73BDFA-DCD0-F3DE-FF5C-CA82D4927DCC}"/>
              </a:ext>
            </a:extLst>
          </p:cNvPr>
          <p:cNvCxnSpPr>
            <a:cxnSpLocks/>
          </p:cNvCxnSpPr>
          <p:nvPr/>
        </p:nvCxnSpPr>
        <p:spPr>
          <a:xfrm>
            <a:off x="1362795" y="3446540"/>
            <a:ext cx="1072443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BF3DEBF-7E81-69EC-1395-1678C6AF254C}"/>
              </a:ext>
            </a:extLst>
          </p:cNvPr>
          <p:cNvCxnSpPr>
            <a:cxnSpLocks/>
          </p:cNvCxnSpPr>
          <p:nvPr/>
        </p:nvCxnSpPr>
        <p:spPr>
          <a:xfrm>
            <a:off x="1362795" y="4049946"/>
            <a:ext cx="1072443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C186DAE-2C75-18A4-75EF-BBD26385AAFB}"/>
              </a:ext>
            </a:extLst>
          </p:cNvPr>
          <p:cNvCxnSpPr>
            <a:cxnSpLocks/>
          </p:cNvCxnSpPr>
          <p:nvPr/>
        </p:nvCxnSpPr>
        <p:spPr>
          <a:xfrm>
            <a:off x="1362795" y="4633403"/>
            <a:ext cx="1072443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0BC02FE-D873-D901-4D8C-601880548BA6}"/>
              </a:ext>
            </a:extLst>
          </p:cNvPr>
          <p:cNvSpPr txBox="1"/>
          <p:nvPr/>
        </p:nvSpPr>
        <p:spPr>
          <a:xfrm>
            <a:off x="207405" y="2611112"/>
            <a:ext cx="1080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Bank 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E3903E-DEEC-DB13-1780-8043845D00BC}"/>
              </a:ext>
            </a:extLst>
          </p:cNvPr>
          <p:cNvSpPr txBox="1"/>
          <p:nvPr/>
        </p:nvSpPr>
        <p:spPr>
          <a:xfrm>
            <a:off x="207407" y="3206474"/>
            <a:ext cx="1080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Bank 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0E5C4AA-85DE-5314-2C6C-F59FE8D7D45D}"/>
              </a:ext>
            </a:extLst>
          </p:cNvPr>
          <p:cNvSpPr txBox="1"/>
          <p:nvPr/>
        </p:nvSpPr>
        <p:spPr>
          <a:xfrm>
            <a:off x="207407" y="3801836"/>
            <a:ext cx="1080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Bank 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7DF2F94-909E-D4E2-00CB-AAB6BBDB5982}"/>
              </a:ext>
            </a:extLst>
          </p:cNvPr>
          <p:cNvSpPr txBox="1"/>
          <p:nvPr/>
        </p:nvSpPr>
        <p:spPr>
          <a:xfrm>
            <a:off x="207406" y="4400346"/>
            <a:ext cx="1080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Bank 3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9C91325-8F36-61A9-0783-EE22FCE2050A}"/>
              </a:ext>
            </a:extLst>
          </p:cNvPr>
          <p:cNvSpPr/>
          <p:nvPr/>
        </p:nvSpPr>
        <p:spPr>
          <a:xfrm>
            <a:off x="3371235" y="3264118"/>
            <a:ext cx="3657600" cy="365760"/>
          </a:xfrm>
          <a:prstGeom prst="rect">
            <a:avLst/>
          </a:prstGeom>
          <a:solidFill>
            <a:srgbClr val="FFD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ounded Rectangle 102">
            <a:extLst>
              <a:ext uri="{FF2B5EF4-FFF2-40B4-BE49-F238E27FC236}">
                <a16:creationId xmlns:a16="http://schemas.microsoft.com/office/drawing/2014/main" id="{ECD08F00-9857-77B0-549B-F6A7E0C21B95}"/>
              </a:ext>
            </a:extLst>
          </p:cNvPr>
          <p:cNvSpPr/>
          <p:nvPr/>
        </p:nvSpPr>
        <p:spPr>
          <a:xfrm>
            <a:off x="4827508" y="1923765"/>
            <a:ext cx="872172" cy="24991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DRFM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B2C227FC-4AA5-BFBF-1B37-210B0E33505D}"/>
              </a:ext>
            </a:extLst>
          </p:cNvPr>
          <p:cNvSpPr/>
          <p:nvPr/>
        </p:nvSpPr>
        <p:spPr>
          <a:xfrm>
            <a:off x="2771420" y="2654557"/>
            <a:ext cx="401927" cy="36576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579B44C9-9DFB-AE5F-0CE2-0D859C60759D}"/>
              </a:ext>
            </a:extLst>
          </p:cNvPr>
          <p:cNvSpPr txBox="1"/>
          <p:nvPr/>
        </p:nvSpPr>
        <p:spPr>
          <a:xfrm>
            <a:off x="4875538" y="1494725"/>
            <a:ext cx="776111" cy="369332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A/B/C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CDBB277A-25F3-75DF-6AAF-32139AC353E2}"/>
              </a:ext>
            </a:extLst>
          </p:cNvPr>
          <p:cNvSpPr txBox="1"/>
          <p:nvPr/>
        </p:nvSpPr>
        <p:spPr>
          <a:xfrm>
            <a:off x="6978081" y="1502646"/>
            <a:ext cx="343364" cy="369332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FCC90BA-831C-3A5D-DEB6-183B82D05BFE}"/>
              </a:ext>
            </a:extLst>
          </p:cNvPr>
          <p:cNvSpPr txBox="1"/>
          <p:nvPr/>
        </p:nvSpPr>
        <p:spPr>
          <a:xfrm>
            <a:off x="425590" y="1886279"/>
            <a:ext cx="2891032" cy="47705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Implicit/Decoupled</a:t>
            </a:r>
            <a:endParaRPr lang="en-US" sz="27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1B86B5-A3B2-7C55-FEB9-A6D761E6879C}"/>
              </a:ext>
            </a:extLst>
          </p:cNvPr>
          <p:cNvSpPr/>
          <p:nvPr/>
        </p:nvSpPr>
        <p:spPr>
          <a:xfrm>
            <a:off x="5426323" y="2654557"/>
            <a:ext cx="3657600" cy="365760"/>
          </a:xfrm>
          <a:prstGeom prst="rect">
            <a:avLst/>
          </a:prstGeom>
          <a:solidFill>
            <a:srgbClr val="FFD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0AAB3B-EE94-DEDE-762C-08EEC242B093}"/>
              </a:ext>
            </a:extLst>
          </p:cNvPr>
          <p:cNvSpPr/>
          <p:nvPr/>
        </p:nvSpPr>
        <p:spPr>
          <a:xfrm>
            <a:off x="7353841" y="2656130"/>
            <a:ext cx="401927" cy="36576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ACFE11-1F22-B269-1EE3-4C09CF2E0918}"/>
              </a:ext>
            </a:extLst>
          </p:cNvPr>
          <p:cNvSpPr/>
          <p:nvPr/>
        </p:nvSpPr>
        <p:spPr>
          <a:xfrm>
            <a:off x="7191564" y="3258420"/>
            <a:ext cx="3657600" cy="365760"/>
          </a:xfrm>
          <a:prstGeom prst="rect">
            <a:avLst/>
          </a:prstGeom>
          <a:solidFill>
            <a:srgbClr val="FFD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4F0CD2-41C9-1511-0DF4-54F190D874BF}"/>
              </a:ext>
            </a:extLst>
          </p:cNvPr>
          <p:cNvSpPr/>
          <p:nvPr/>
        </p:nvSpPr>
        <p:spPr>
          <a:xfrm>
            <a:off x="2152444" y="3856397"/>
            <a:ext cx="3657600" cy="365760"/>
          </a:xfrm>
          <a:prstGeom prst="rect">
            <a:avLst/>
          </a:prstGeom>
          <a:solidFill>
            <a:srgbClr val="FFD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39C116-01C4-4F1C-6835-7D4778E62395}"/>
              </a:ext>
            </a:extLst>
          </p:cNvPr>
          <p:cNvSpPr/>
          <p:nvPr/>
        </p:nvSpPr>
        <p:spPr>
          <a:xfrm>
            <a:off x="5976064" y="3847574"/>
            <a:ext cx="3657600" cy="365760"/>
          </a:xfrm>
          <a:prstGeom prst="rect">
            <a:avLst/>
          </a:prstGeom>
          <a:solidFill>
            <a:srgbClr val="FFD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ABFDF0-EE31-7BF8-BF2E-EEF8A6847CF3}"/>
              </a:ext>
            </a:extLst>
          </p:cNvPr>
          <p:cNvSpPr/>
          <p:nvPr/>
        </p:nvSpPr>
        <p:spPr>
          <a:xfrm>
            <a:off x="3492163" y="4438652"/>
            <a:ext cx="3657600" cy="365760"/>
          </a:xfrm>
          <a:prstGeom prst="rect">
            <a:avLst/>
          </a:prstGeom>
          <a:solidFill>
            <a:srgbClr val="FFD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709BC4-7EB8-37A8-9C55-5C1994442CB4}"/>
              </a:ext>
            </a:extLst>
          </p:cNvPr>
          <p:cNvSpPr/>
          <p:nvPr/>
        </p:nvSpPr>
        <p:spPr>
          <a:xfrm>
            <a:off x="7312492" y="4438652"/>
            <a:ext cx="3657600" cy="365760"/>
          </a:xfrm>
          <a:prstGeom prst="rect">
            <a:avLst/>
          </a:prstGeom>
          <a:solidFill>
            <a:srgbClr val="FFD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12E770-8C0F-08BC-FAC1-DF9787858F42}"/>
              </a:ext>
            </a:extLst>
          </p:cNvPr>
          <p:cNvSpPr/>
          <p:nvPr/>
        </p:nvSpPr>
        <p:spPr>
          <a:xfrm>
            <a:off x="4521266" y="3263660"/>
            <a:ext cx="401927" cy="36576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3CD6B09-FC2A-6CC1-0B1F-8BE1EB76E28A}"/>
              </a:ext>
            </a:extLst>
          </p:cNvPr>
          <p:cNvSpPr/>
          <p:nvPr/>
        </p:nvSpPr>
        <p:spPr>
          <a:xfrm>
            <a:off x="9860022" y="3254381"/>
            <a:ext cx="401927" cy="36576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E393BF9-306F-B7F8-6D2D-D4E64FB349F9}"/>
              </a:ext>
            </a:extLst>
          </p:cNvPr>
          <p:cNvSpPr/>
          <p:nvPr/>
        </p:nvSpPr>
        <p:spPr>
          <a:xfrm>
            <a:off x="3230180" y="3856397"/>
            <a:ext cx="401927" cy="36576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6508139-6CBD-81A2-D89B-5377158D04AD}"/>
              </a:ext>
            </a:extLst>
          </p:cNvPr>
          <p:cNvSpPr/>
          <p:nvPr/>
        </p:nvSpPr>
        <p:spPr>
          <a:xfrm>
            <a:off x="8005955" y="3845812"/>
            <a:ext cx="401927" cy="36576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4688718-DB83-052F-BF74-FCBCFDDA5697}"/>
              </a:ext>
            </a:extLst>
          </p:cNvPr>
          <p:cNvSpPr/>
          <p:nvPr/>
        </p:nvSpPr>
        <p:spPr>
          <a:xfrm>
            <a:off x="5436097" y="4438652"/>
            <a:ext cx="401927" cy="36576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E9259F9-C1B5-2411-0BB9-8F45DDA54CB6}"/>
              </a:ext>
            </a:extLst>
          </p:cNvPr>
          <p:cNvSpPr/>
          <p:nvPr/>
        </p:nvSpPr>
        <p:spPr>
          <a:xfrm>
            <a:off x="10212114" y="4436464"/>
            <a:ext cx="401927" cy="36576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8D68CE7-E7C2-000D-8995-A83F39268FBF}"/>
              </a:ext>
            </a:extLst>
          </p:cNvPr>
          <p:cNvCxnSpPr>
            <a:cxnSpLocks/>
            <a:stCxn id="6" idx="3"/>
            <a:endCxn id="103" idx="2"/>
          </p:cNvCxnSpPr>
          <p:nvPr/>
        </p:nvCxnSpPr>
        <p:spPr>
          <a:xfrm flipV="1">
            <a:off x="5263594" y="2173680"/>
            <a:ext cx="0" cy="661328"/>
          </a:xfrm>
          <a:prstGeom prst="straightConnector1">
            <a:avLst/>
          </a:prstGeom>
          <a:ln w="3810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04D19980-34E3-943C-5132-D87CC8377712}"/>
              </a:ext>
            </a:extLst>
          </p:cNvPr>
          <p:cNvSpPr/>
          <p:nvPr/>
        </p:nvSpPr>
        <p:spPr>
          <a:xfrm>
            <a:off x="6705025" y="1923765"/>
            <a:ext cx="872172" cy="24991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DRFM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6F8E924-45D9-79C6-949A-BA0B95260D60}"/>
              </a:ext>
            </a:extLst>
          </p:cNvPr>
          <p:cNvCxnSpPr>
            <a:cxnSpLocks/>
            <a:stCxn id="17" idx="3"/>
            <a:endCxn id="37" idx="2"/>
          </p:cNvCxnSpPr>
          <p:nvPr/>
        </p:nvCxnSpPr>
        <p:spPr>
          <a:xfrm flipH="1" flipV="1">
            <a:off x="7141111" y="2173680"/>
            <a:ext cx="8652" cy="2447852"/>
          </a:xfrm>
          <a:prstGeom prst="straightConnector1">
            <a:avLst/>
          </a:prstGeom>
          <a:ln w="3810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FE95D34A-D6F7-FDE6-E828-66A28863BF9A}"/>
              </a:ext>
            </a:extLst>
          </p:cNvPr>
          <p:cNvSpPr/>
          <p:nvPr/>
        </p:nvSpPr>
        <p:spPr>
          <a:xfrm>
            <a:off x="8647837" y="1909295"/>
            <a:ext cx="872172" cy="24991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DRFM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614AA31-4672-1402-F617-AD48D34CEFDF}"/>
              </a:ext>
            </a:extLst>
          </p:cNvPr>
          <p:cNvCxnSpPr>
            <a:cxnSpLocks/>
            <a:stCxn id="10" idx="3"/>
            <a:endCxn id="42" idx="2"/>
          </p:cNvCxnSpPr>
          <p:nvPr/>
        </p:nvCxnSpPr>
        <p:spPr>
          <a:xfrm flipV="1">
            <a:off x="9083923" y="2159210"/>
            <a:ext cx="0" cy="678227"/>
          </a:xfrm>
          <a:prstGeom prst="straightConnector1">
            <a:avLst/>
          </a:prstGeom>
          <a:ln w="3810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0F98ACF3-9E08-DA36-495F-EEA1811AB0F4}"/>
              </a:ext>
            </a:extLst>
          </p:cNvPr>
          <p:cNvSpPr/>
          <p:nvPr/>
        </p:nvSpPr>
        <p:spPr>
          <a:xfrm>
            <a:off x="10413078" y="1902014"/>
            <a:ext cx="872172" cy="24991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DRFM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9AFE712-5625-A73B-E73A-3BD1243F4465}"/>
              </a:ext>
            </a:extLst>
          </p:cNvPr>
          <p:cNvCxnSpPr>
            <a:cxnSpLocks/>
            <a:stCxn id="12" idx="3"/>
            <a:endCxn id="47" idx="2"/>
          </p:cNvCxnSpPr>
          <p:nvPr/>
        </p:nvCxnSpPr>
        <p:spPr>
          <a:xfrm flipV="1">
            <a:off x="10849164" y="2151929"/>
            <a:ext cx="0" cy="1289371"/>
          </a:xfrm>
          <a:prstGeom prst="straightConnector1">
            <a:avLst/>
          </a:prstGeom>
          <a:ln w="3810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19CC8F1C-CAEF-6934-568C-64446E0F57E9}"/>
              </a:ext>
            </a:extLst>
          </p:cNvPr>
          <p:cNvSpPr txBox="1"/>
          <p:nvPr/>
        </p:nvSpPr>
        <p:spPr>
          <a:xfrm>
            <a:off x="8807276" y="1480828"/>
            <a:ext cx="553293" cy="369332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E/G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66C3D76-15F2-EE53-CDB3-FF456709E2CA}"/>
              </a:ext>
            </a:extLst>
          </p:cNvPr>
          <p:cNvSpPr txBox="1"/>
          <p:nvPr/>
        </p:nvSpPr>
        <p:spPr>
          <a:xfrm>
            <a:off x="10577319" y="1474980"/>
            <a:ext cx="538161" cy="369332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F/H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42452E37-C48F-4236-301C-AB853DA1B598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9083923" y="2837437"/>
            <a:ext cx="0" cy="2449123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49764F01-1828-159A-EAA6-D7450641466F}"/>
              </a:ext>
            </a:extLst>
          </p:cNvPr>
          <p:cNvSpPr/>
          <p:nvPr/>
        </p:nvSpPr>
        <p:spPr>
          <a:xfrm>
            <a:off x="8647837" y="5297512"/>
            <a:ext cx="872172" cy="24991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DRFM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3699147-C1B5-7786-088E-02EC2CC2C2E8}"/>
              </a:ext>
            </a:extLst>
          </p:cNvPr>
          <p:cNvSpPr txBox="1"/>
          <p:nvPr/>
        </p:nvSpPr>
        <p:spPr>
          <a:xfrm>
            <a:off x="8577246" y="5608433"/>
            <a:ext cx="1013354" cy="369332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A/B/C/D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27264F6-B970-65E3-B864-483B0B50203E}"/>
              </a:ext>
            </a:extLst>
          </p:cNvPr>
          <p:cNvSpPr txBox="1"/>
          <p:nvPr/>
        </p:nvSpPr>
        <p:spPr>
          <a:xfrm>
            <a:off x="425590" y="5464575"/>
            <a:ext cx="2891032" cy="47705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DREAM-R</a:t>
            </a:r>
            <a:endParaRPr lang="en-US" sz="2700" dirty="0"/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D4C5D453-CA9E-63D4-D39C-8F594DF9C8C8}"/>
              </a:ext>
            </a:extLst>
          </p:cNvPr>
          <p:cNvSpPr/>
          <p:nvPr/>
        </p:nvSpPr>
        <p:spPr>
          <a:xfrm>
            <a:off x="11061092" y="5297512"/>
            <a:ext cx="872172" cy="24991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DRFM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43CDCC9-163F-3EF6-24F5-5F071CCA347E}"/>
              </a:ext>
            </a:extLst>
          </p:cNvPr>
          <p:cNvSpPr txBox="1"/>
          <p:nvPr/>
        </p:nvSpPr>
        <p:spPr>
          <a:xfrm>
            <a:off x="11004512" y="5608433"/>
            <a:ext cx="985334" cy="369332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E/F/G/H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5704B84-601B-0DAC-F024-11EE7C12FD7A}"/>
              </a:ext>
            </a:extLst>
          </p:cNvPr>
          <p:cNvCxnSpPr>
            <a:cxnSpLocks/>
            <a:stCxn id="69" idx="3"/>
            <a:endCxn id="73" idx="1"/>
          </p:cNvCxnSpPr>
          <p:nvPr/>
        </p:nvCxnSpPr>
        <p:spPr>
          <a:xfrm>
            <a:off x="9520009" y="5422470"/>
            <a:ext cx="1541083" cy="0"/>
          </a:xfrm>
          <a:prstGeom prst="straightConnector1">
            <a:avLst/>
          </a:prstGeom>
          <a:ln w="38100">
            <a:solidFill>
              <a:schemeClr val="accent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778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FDE0D6-5317-47B6-44D3-308EE331D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F6D9E-7B6E-39A0-F568-1FEA3CFCA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Explicit/Coupled vs Implicit/Decoupled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478A8E4-93E7-40A4-6888-C4691D01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t>21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826AE7-D00C-8FCD-B992-87175CF0D0DF}"/>
              </a:ext>
            </a:extLst>
          </p:cNvPr>
          <p:cNvSpPr/>
          <p:nvPr/>
        </p:nvSpPr>
        <p:spPr>
          <a:xfrm>
            <a:off x="0" y="6076866"/>
            <a:ext cx="12192000" cy="7811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a typeface="Roboto" panose="02000000000000000000" pitchFamily="2" charset="0"/>
              </a:rPr>
              <a:t>Implicit Sampling and Decoupled Mitigations has better RLP 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59B05A4-4C77-4523-FE2F-8A120B74585C}"/>
              </a:ext>
            </a:extLst>
          </p:cNvPr>
          <p:cNvCxnSpPr>
            <a:cxnSpLocks/>
          </p:cNvCxnSpPr>
          <p:nvPr/>
        </p:nvCxnSpPr>
        <p:spPr>
          <a:xfrm>
            <a:off x="1362795" y="2639934"/>
            <a:ext cx="933392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924F84C1-E64A-A924-CAB5-AF26A7C91A85}"/>
              </a:ext>
            </a:extLst>
          </p:cNvPr>
          <p:cNvSpPr/>
          <p:nvPr/>
        </p:nvSpPr>
        <p:spPr>
          <a:xfrm>
            <a:off x="1605995" y="2453527"/>
            <a:ext cx="5648053" cy="365760"/>
          </a:xfrm>
          <a:prstGeom prst="rect">
            <a:avLst/>
          </a:prstGeom>
          <a:solidFill>
            <a:srgbClr val="FFD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DAA66C6-D92D-852C-E776-175314E7D083}"/>
              </a:ext>
            </a:extLst>
          </p:cNvPr>
          <p:cNvCxnSpPr>
            <a:cxnSpLocks/>
          </p:cNvCxnSpPr>
          <p:nvPr/>
        </p:nvCxnSpPr>
        <p:spPr>
          <a:xfrm>
            <a:off x="1362795" y="3243340"/>
            <a:ext cx="933392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4089694-746F-7C82-9D52-0FE7175909F4}"/>
              </a:ext>
            </a:extLst>
          </p:cNvPr>
          <p:cNvCxnSpPr>
            <a:cxnSpLocks/>
          </p:cNvCxnSpPr>
          <p:nvPr/>
        </p:nvCxnSpPr>
        <p:spPr>
          <a:xfrm>
            <a:off x="1362795" y="3846746"/>
            <a:ext cx="933392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AFA60DD-86F3-1B07-5AA6-1DB72FAC2793}"/>
              </a:ext>
            </a:extLst>
          </p:cNvPr>
          <p:cNvCxnSpPr>
            <a:cxnSpLocks/>
          </p:cNvCxnSpPr>
          <p:nvPr/>
        </p:nvCxnSpPr>
        <p:spPr>
          <a:xfrm>
            <a:off x="1362795" y="4430203"/>
            <a:ext cx="933392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9C62011-23AF-7AD5-4441-89D005596E5D}"/>
              </a:ext>
            </a:extLst>
          </p:cNvPr>
          <p:cNvSpPr txBox="1"/>
          <p:nvPr/>
        </p:nvSpPr>
        <p:spPr>
          <a:xfrm>
            <a:off x="207405" y="2407912"/>
            <a:ext cx="1080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Bank 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6A3D8D-0F25-9D69-00AE-E72C7442B059}"/>
              </a:ext>
            </a:extLst>
          </p:cNvPr>
          <p:cNvSpPr txBox="1"/>
          <p:nvPr/>
        </p:nvSpPr>
        <p:spPr>
          <a:xfrm>
            <a:off x="207407" y="3003274"/>
            <a:ext cx="1080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Bank 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D058CCD-27CE-60EB-D28F-AEF357240154}"/>
              </a:ext>
            </a:extLst>
          </p:cNvPr>
          <p:cNvSpPr txBox="1"/>
          <p:nvPr/>
        </p:nvSpPr>
        <p:spPr>
          <a:xfrm>
            <a:off x="207407" y="3598636"/>
            <a:ext cx="1080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Bank 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FB0AD7B-235D-D4CE-19EB-9FA8BF4B6BE4}"/>
              </a:ext>
            </a:extLst>
          </p:cNvPr>
          <p:cNvSpPr txBox="1"/>
          <p:nvPr/>
        </p:nvSpPr>
        <p:spPr>
          <a:xfrm>
            <a:off x="207406" y="4197146"/>
            <a:ext cx="1080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Bank 3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49C2CB6-409C-F46D-B8EA-889BE5D3168B}"/>
              </a:ext>
            </a:extLst>
          </p:cNvPr>
          <p:cNvSpPr/>
          <p:nvPr/>
        </p:nvSpPr>
        <p:spPr>
          <a:xfrm>
            <a:off x="3374312" y="3059889"/>
            <a:ext cx="5648053" cy="365760"/>
          </a:xfrm>
          <a:prstGeom prst="rect">
            <a:avLst/>
          </a:prstGeom>
          <a:solidFill>
            <a:srgbClr val="FFD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B442E07-7422-16CA-2CCB-CDA456E57EBB}"/>
              </a:ext>
            </a:extLst>
          </p:cNvPr>
          <p:cNvSpPr/>
          <p:nvPr/>
        </p:nvSpPr>
        <p:spPr>
          <a:xfrm>
            <a:off x="2492089" y="3653320"/>
            <a:ext cx="5648053" cy="365760"/>
          </a:xfrm>
          <a:prstGeom prst="rect">
            <a:avLst/>
          </a:prstGeom>
          <a:solidFill>
            <a:srgbClr val="FFD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6E663CA-EA07-45D0-AE96-9334AD40B9D1}"/>
              </a:ext>
            </a:extLst>
          </p:cNvPr>
          <p:cNvSpPr/>
          <p:nvPr/>
        </p:nvSpPr>
        <p:spPr>
          <a:xfrm>
            <a:off x="4266372" y="4245098"/>
            <a:ext cx="5648053" cy="365760"/>
          </a:xfrm>
          <a:prstGeom prst="rect">
            <a:avLst/>
          </a:prstGeom>
          <a:solidFill>
            <a:srgbClr val="FFD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24787AD6-B261-E19B-7B6A-2EDD4A55E245}"/>
              </a:ext>
            </a:extLst>
          </p:cNvPr>
          <p:cNvSpPr/>
          <p:nvPr/>
        </p:nvSpPr>
        <p:spPr>
          <a:xfrm>
            <a:off x="6821834" y="1579314"/>
            <a:ext cx="872172" cy="24991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DRFM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9070299-8891-8663-EAA3-A53439A74F09}"/>
              </a:ext>
            </a:extLst>
          </p:cNvPr>
          <p:cNvCxnSpPr>
            <a:cxnSpLocks/>
            <a:stCxn id="6" idx="3"/>
            <a:endCxn id="54" idx="2"/>
          </p:cNvCxnSpPr>
          <p:nvPr/>
        </p:nvCxnSpPr>
        <p:spPr>
          <a:xfrm flipV="1">
            <a:off x="7254048" y="1829229"/>
            <a:ext cx="3872" cy="807178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1417E3C-1FAF-B3C7-C756-0907D950F41C}"/>
              </a:ext>
            </a:extLst>
          </p:cNvPr>
          <p:cNvCxnSpPr>
            <a:cxnSpLocks/>
            <a:stCxn id="51" idx="3"/>
            <a:endCxn id="80" idx="2"/>
          </p:cNvCxnSpPr>
          <p:nvPr/>
        </p:nvCxnSpPr>
        <p:spPr>
          <a:xfrm flipV="1">
            <a:off x="9022365" y="1824972"/>
            <a:ext cx="0" cy="1417797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C2CE58F-6324-7981-3235-C05853A3D37A}"/>
              </a:ext>
            </a:extLst>
          </p:cNvPr>
          <p:cNvCxnSpPr>
            <a:cxnSpLocks/>
            <a:stCxn id="52" idx="3"/>
            <a:endCxn id="77" idx="2"/>
          </p:cNvCxnSpPr>
          <p:nvPr/>
        </p:nvCxnSpPr>
        <p:spPr>
          <a:xfrm flipV="1">
            <a:off x="8140142" y="1829658"/>
            <a:ext cx="0" cy="2006542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D9260F1-0F67-17AC-E8D3-A88DEFBA934D}"/>
              </a:ext>
            </a:extLst>
          </p:cNvPr>
          <p:cNvCxnSpPr>
            <a:cxnSpLocks/>
            <a:stCxn id="53" idx="3"/>
            <a:endCxn id="82" idx="2"/>
          </p:cNvCxnSpPr>
          <p:nvPr/>
        </p:nvCxnSpPr>
        <p:spPr>
          <a:xfrm flipV="1">
            <a:off x="9914425" y="1829229"/>
            <a:ext cx="0" cy="2598749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F04E65E1-12BB-DC91-4E1A-6AFF98FFF8F9}"/>
              </a:ext>
            </a:extLst>
          </p:cNvPr>
          <p:cNvSpPr/>
          <p:nvPr/>
        </p:nvSpPr>
        <p:spPr>
          <a:xfrm>
            <a:off x="7704056" y="1579743"/>
            <a:ext cx="872172" cy="24991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DRFM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2F6E9C8F-8C22-B89C-8B9F-EE4FB4BF0353}"/>
              </a:ext>
            </a:extLst>
          </p:cNvPr>
          <p:cNvSpPr/>
          <p:nvPr/>
        </p:nvSpPr>
        <p:spPr>
          <a:xfrm>
            <a:off x="8586279" y="1575057"/>
            <a:ext cx="872172" cy="24991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DRFM</a:t>
            </a: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42542FFE-D6AE-366D-7F11-F39489566581}"/>
              </a:ext>
            </a:extLst>
          </p:cNvPr>
          <p:cNvSpPr/>
          <p:nvPr/>
        </p:nvSpPr>
        <p:spPr>
          <a:xfrm>
            <a:off x="9478339" y="1579314"/>
            <a:ext cx="872172" cy="24991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DRFM</a:t>
            </a:r>
          </a:p>
        </p:txBody>
      </p:sp>
      <p:sp>
        <p:nvSpPr>
          <p:cNvPr id="103" name="Rounded Rectangle 102">
            <a:extLst>
              <a:ext uri="{FF2B5EF4-FFF2-40B4-BE49-F238E27FC236}">
                <a16:creationId xmlns:a16="http://schemas.microsoft.com/office/drawing/2014/main" id="{9B0A9B4A-7088-5054-DBF1-7C7FD6C516BE}"/>
              </a:ext>
            </a:extLst>
          </p:cNvPr>
          <p:cNvSpPr/>
          <p:nvPr/>
        </p:nvSpPr>
        <p:spPr>
          <a:xfrm>
            <a:off x="6831884" y="4938694"/>
            <a:ext cx="872172" cy="24991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DRFM</a:t>
            </a: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24135FD6-2DAC-BE9D-CEFB-20DBD4488A3D}"/>
              </a:ext>
            </a:extLst>
          </p:cNvPr>
          <p:cNvCxnSpPr>
            <a:cxnSpLocks/>
            <a:stCxn id="6" idx="3"/>
            <a:endCxn id="103" idx="0"/>
          </p:cNvCxnSpPr>
          <p:nvPr/>
        </p:nvCxnSpPr>
        <p:spPr>
          <a:xfrm>
            <a:off x="7254048" y="2636407"/>
            <a:ext cx="13922" cy="2302287"/>
          </a:xfrm>
          <a:prstGeom prst="straightConnector1">
            <a:avLst/>
          </a:prstGeom>
          <a:ln w="3810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>
            <a:extLst>
              <a:ext uri="{FF2B5EF4-FFF2-40B4-BE49-F238E27FC236}">
                <a16:creationId xmlns:a16="http://schemas.microsoft.com/office/drawing/2014/main" id="{F7FF70BA-3BA7-F1C0-D604-9F15AE69389F}"/>
              </a:ext>
            </a:extLst>
          </p:cNvPr>
          <p:cNvSpPr/>
          <p:nvPr/>
        </p:nvSpPr>
        <p:spPr>
          <a:xfrm>
            <a:off x="4966924" y="3059889"/>
            <a:ext cx="401927" cy="36576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2BF2AF81-903C-E5CC-48E3-82328A74F553}"/>
              </a:ext>
            </a:extLst>
          </p:cNvPr>
          <p:cNvSpPr/>
          <p:nvPr/>
        </p:nvSpPr>
        <p:spPr>
          <a:xfrm>
            <a:off x="2771420" y="2451357"/>
            <a:ext cx="401927" cy="36576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9BA9EEE1-3CEC-1EA1-77FD-E4F359471CB5}"/>
              </a:ext>
            </a:extLst>
          </p:cNvPr>
          <p:cNvSpPr/>
          <p:nvPr/>
        </p:nvSpPr>
        <p:spPr>
          <a:xfrm>
            <a:off x="5358283" y="4245098"/>
            <a:ext cx="401927" cy="36576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4B168F1-5C61-AD9F-84D2-51B368BA4CE8}"/>
              </a:ext>
            </a:extLst>
          </p:cNvPr>
          <p:cNvSpPr/>
          <p:nvPr/>
        </p:nvSpPr>
        <p:spPr>
          <a:xfrm>
            <a:off x="7458151" y="3652748"/>
            <a:ext cx="401927" cy="36576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D64910CA-11CE-7FEC-8CD1-9EEC6B944FF1}"/>
              </a:ext>
            </a:extLst>
          </p:cNvPr>
          <p:cNvCxnSpPr>
            <a:cxnSpLocks/>
            <a:stCxn id="52" idx="3"/>
            <a:endCxn id="115" idx="0"/>
          </p:cNvCxnSpPr>
          <p:nvPr/>
        </p:nvCxnSpPr>
        <p:spPr>
          <a:xfrm>
            <a:off x="8140142" y="3836200"/>
            <a:ext cx="0" cy="1102494"/>
          </a:xfrm>
          <a:prstGeom prst="straightConnector1">
            <a:avLst/>
          </a:prstGeom>
          <a:ln w="38100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DC3E9D3A-B04F-CAD5-10FB-F742ACA1A04B}"/>
              </a:ext>
            </a:extLst>
          </p:cNvPr>
          <p:cNvSpPr/>
          <p:nvPr/>
        </p:nvSpPr>
        <p:spPr>
          <a:xfrm>
            <a:off x="7704056" y="4938694"/>
            <a:ext cx="872172" cy="24991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DRFM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9C34B597-2D2F-A867-C0CE-4B6AF9BE5531}"/>
              </a:ext>
            </a:extLst>
          </p:cNvPr>
          <p:cNvSpPr txBox="1"/>
          <p:nvPr/>
        </p:nvSpPr>
        <p:spPr>
          <a:xfrm>
            <a:off x="6865960" y="5233157"/>
            <a:ext cx="776175" cy="369332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A/B/D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343573B-EAE5-B13F-4F71-FCE8BE42EF28}"/>
              </a:ext>
            </a:extLst>
          </p:cNvPr>
          <p:cNvSpPr txBox="1"/>
          <p:nvPr/>
        </p:nvSpPr>
        <p:spPr>
          <a:xfrm>
            <a:off x="7967659" y="5229973"/>
            <a:ext cx="344966" cy="369332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9FB781C-5AFC-E275-2AFA-29A3BC1291C1}"/>
              </a:ext>
            </a:extLst>
          </p:cNvPr>
          <p:cNvSpPr txBox="1"/>
          <p:nvPr/>
        </p:nvSpPr>
        <p:spPr>
          <a:xfrm>
            <a:off x="3362483" y="1513309"/>
            <a:ext cx="2891032" cy="47705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Explicit/Coupled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41EA0DF1-957A-35EB-0D02-CB3BED212373}"/>
              </a:ext>
            </a:extLst>
          </p:cNvPr>
          <p:cNvSpPr txBox="1"/>
          <p:nvPr/>
        </p:nvSpPr>
        <p:spPr>
          <a:xfrm>
            <a:off x="3362483" y="5338832"/>
            <a:ext cx="2891032" cy="47705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Implicit/Decoupled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092194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53E05-CDC7-BD7F-BD96-668003B56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Curved Connector 48">
            <a:extLst>
              <a:ext uri="{FF2B5EF4-FFF2-40B4-BE49-F238E27FC236}">
                <a16:creationId xmlns:a16="http://schemas.microsoft.com/office/drawing/2014/main" id="{D125BA2D-4499-45F9-7606-782676165689}"/>
              </a:ext>
            </a:extLst>
          </p:cNvPr>
          <p:cNvCxnSpPr>
            <a:stCxn id="17" idx="2"/>
          </p:cNvCxnSpPr>
          <p:nvPr/>
        </p:nvCxnSpPr>
        <p:spPr>
          <a:xfrm rot="16200000" flipH="1">
            <a:off x="6456509" y="1779258"/>
            <a:ext cx="2325672" cy="3081391"/>
          </a:xfrm>
          <a:prstGeom prst="curvedConnector2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4B78155-75C2-CC13-1BE4-511B2E5F5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" pitchFamily="2" charset="0"/>
              </a:rPr>
              <a:t>DREAM-R: Impact on TRH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CC7771B8-2E47-B51C-0B89-8A77B658E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t>22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6596B2-4EE9-23EA-D99C-97B3FC6455A2}"/>
              </a:ext>
            </a:extLst>
          </p:cNvPr>
          <p:cNvSpPr/>
          <p:nvPr/>
        </p:nvSpPr>
        <p:spPr>
          <a:xfrm>
            <a:off x="0" y="6076866"/>
            <a:ext cx="12192000" cy="7811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a typeface="Roboto" panose="02000000000000000000" pitchFamily="2" charset="0"/>
              </a:rPr>
              <a:t>DREAM-R adjusts the parameters to keep the same TRH as DRFM with no delay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BDEDDB-5BF7-25BC-6D17-7953016AB17B}"/>
              </a:ext>
            </a:extLst>
          </p:cNvPr>
          <p:cNvSpPr/>
          <p:nvPr/>
        </p:nvSpPr>
        <p:spPr>
          <a:xfrm>
            <a:off x="5272179" y="1575253"/>
            <a:ext cx="1612941" cy="58186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Sample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CA11B63-326A-264E-0914-5ED33B0F0CC5}"/>
              </a:ext>
            </a:extLst>
          </p:cNvPr>
          <p:cNvCxnSpPr>
            <a:cxnSpLocks/>
            <a:stCxn id="17" idx="3"/>
            <a:endCxn id="19" idx="1"/>
          </p:cNvCxnSpPr>
          <p:nvPr/>
        </p:nvCxnSpPr>
        <p:spPr>
          <a:xfrm flipV="1">
            <a:off x="6885120" y="1852173"/>
            <a:ext cx="3006012" cy="14013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8858F8A-BD55-0E1A-8CFC-3EDB0543827D}"/>
              </a:ext>
            </a:extLst>
          </p:cNvPr>
          <p:cNvSpPr/>
          <p:nvPr/>
        </p:nvSpPr>
        <p:spPr>
          <a:xfrm>
            <a:off x="9891132" y="1561240"/>
            <a:ext cx="1439761" cy="58186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DRFM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F97AA0-742F-663A-C49A-AD560CF2D3DE}"/>
              </a:ext>
            </a:extLst>
          </p:cNvPr>
          <p:cNvSpPr txBox="1"/>
          <p:nvPr/>
        </p:nvSpPr>
        <p:spPr>
          <a:xfrm>
            <a:off x="7884752" y="1340077"/>
            <a:ext cx="1065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Delay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DDE769-1FA5-79C7-C7AB-D5408CE86C34}"/>
              </a:ext>
            </a:extLst>
          </p:cNvPr>
          <p:cNvSpPr txBox="1"/>
          <p:nvPr/>
        </p:nvSpPr>
        <p:spPr>
          <a:xfrm>
            <a:off x="7846824" y="1943288"/>
            <a:ext cx="1141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Y Acts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3ABECA-A63F-CD32-9410-84EB290316B9}"/>
              </a:ext>
            </a:extLst>
          </p:cNvPr>
          <p:cNvSpPr txBox="1"/>
          <p:nvPr/>
        </p:nvSpPr>
        <p:spPr>
          <a:xfrm>
            <a:off x="9561558" y="556304"/>
            <a:ext cx="20989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For Security</a:t>
            </a:r>
            <a:br>
              <a:rPr lang="en-US" sz="2800" dirty="0"/>
            </a:br>
            <a:r>
              <a:rPr lang="en-US" sz="2800" dirty="0"/>
              <a:t>X+Y &lt; TRHD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6638BD4-F824-A274-6ADF-EBE45535E850}"/>
              </a:ext>
            </a:extLst>
          </p:cNvPr>
          <p:cNvCxnSpPr>
            <a:cxnSpLocks/>
            <a:stCxn id="11" idx="3"/>
            <a:endCxn id="17" idx="1"/>
          </p:cNvCxnSpPr>
          <p:nvPr/>
        </p:nvCxnSpPr>
        <p:spPr>
          <a:xfrm flipV="1">
            <a:off x="2210495" y="1866186"/>
            <a:ext cx="3061684" cy="6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4CF52B4-3C95-3E45-4BB7-709515975C7D}"/>
              </a:ext>
            </a:extLst>
          </p:cNvPr>
          <p:cNvSpPr txBox="1"/>
          <p:nvPr/>
        </p:nvSpPr>
        <p:spPr>
          <a:xfrm>
            <a:off x="3163814" y="1942863"/>
            <a:ext cx="1146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X Acts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4C79D81-9150-B550-1420-D68957B90348}"/>
              </a:ext>
            </a:extLst>
          </p:cNvPr>
          <p:cNvSpPr/>
          <p:nvPr/>
        </p:nvSpPr>
        <p:spPr>
          <a:xfrm>
            <a:off x="9611379" y="2277190"/>
            <a:ext cx="1999266" cy="522821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DREAM-R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C009D3-20B0-1143-1C5E-900F6D703EC4}"/>
              </a:ext>
            </a:extLst>
          </p:cNvPr>
          <p:cNvSpPr/>
          <p:nvPr/>
        </p:nvSpPr>
        <p:spPr>
          <a:xfrm>
            <a:off x="597554" y="1575321"/>
            <a:ext cx="1612941" cy="58186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Mitigate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B7F8B997-2D48-CA64-1C83-75386D2B15BA}"/>
              </a:ext>
            </a:extLst>
          </p:cNvPr>
          <p:cNvSpPr/>
          <p:nvPr/>
        </p:nvSpPr>
        <p:spPr>
          <a:xfrm>
            <a:off x="5096367" y="2371180"/>
            <a:ext cx="1999266" cy="522821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DRFMsb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DE7CD01-7365-1FB8-AF38-5D1E4F32F1D6}"/>
                  </a:ext>
                </a:extLst>
              </p:cNvPr>
              <p:cNvSpPr txBox="1"/>
              <p:nvPr/>
            </p:nvSpPr>
            <p:spPr>
              <a:xfrm>
                <a:off x="1729794" y="3210991"/>
                <a:ext cx="4014699" cy="375872"/>
              </a:xfrm>
              <a:prstGeom prst="rect">
                <a:avLst/>
              </a:prstGeom>
              <a:solidFill>
                <a:srgbClr val="FFD300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𝑃𝑟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pT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DE7CD01-7365-1FB8-AF38-5D1E4F32F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794" y="3210991"/>
                <a:ext cx="4014699" cy="375872"/>
              </a:xfrm>
              <a:prstGeom prst="rect">
                <a:avLst/>
              </a:prstGeom>
              <a:blipFill>
                <a:blip r:embed="rId2"/>
                <a:stretch>
                  <a:fillRect l="-629" t="-3226" b="-193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99D7A42-7DD6-4005-AA47-DC5AC2FB30B1}"/>
                  </a:ext>
                </a:extLst>
              </p:cNvPr>
              <p:cNvSpPr txBox="1"/>
              <p:nvPr/>
            </p:nvSpPr>
            <p:spPr>
              <a:xfrm>
                <a:off x="6885120" y="3210352"/>
                <a:ext cx="4549842" cy="375872"/>
              </a:xfrm>
              <a:prstGeom prst="rect">
                <a:avLst/>
              </a:prstGeom>
              <a:solidFill>
                <a:srgbClr val="FFD300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𝑃𝑟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pT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99D7A42-7DD6-4005-AA47-DC5AC2FB3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120" y="3210352"/>
                <a:ext cx="4549842" cy="375872"/>
              </a:xfrm>
              <a:prstGeom prst="rect">
                <a:avLst/>
              </a:prstGeom>
              <a:blipFill>
                <a:blip r:embed="rId3"/>
                <a:stretch>
                  <a:fillRect l="-1111" t="-3226" r="-833" b="-193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4FF721DC-37D3-AC15-7AA8-4B37D56AD7F9}"/>
              </a:ext>
            </a:extLst>
          </p:cNvPr>
          <p:cNvSpPr txBox="1"/>
          <p:nvPr/>
        </p:nvSpPr>
        <p:spPr>
          <a:xfrm>
            <a:off x="2045911" y="3728326"/>
            <a:ext cx="3382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Exponential Distribution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23B8469-6F43-7ACF-A26F-E4566609E1DF}"/>
              </a:ext>
            </a:extLst>
          </p:cNvPr>
          <p:cNvSpPr txBox="1"/>
          <p:nvPr/>
        </p:nvSpPr>
        <p:spPr>
          <a:xfrm>
            <a:off x="7743881" y="3728326"/>
            <a:ext cx="2883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Gamma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2" name="Table 41">
                <a:extLst>
                  <a:ext uri="{FF2B5EF4-FFF2-40B4-BE49-F238E27FC236}">
                    <a16:creationId xmlns:a16="http://schemas.microsoft.com/office/drawing/2014/main" id="{F098A354-F6C8-BD3F-0EA6-86572D5C82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0117287"/>
                  </p:ext>
                </p:extLst>
              </p:nvPr>
            </p:nvGraphicFramePr>
            <p:xfrm>
              <a:off x="156948" y="4640668"/>
              <a:ext cx="4242629" cy="1280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5759">
                      <a:extLst>
                        <a:ext uri="{9D8B030D-6E8A-4147-A177-3AD203B41FA5}">
                          <a16:colId xmlns:a16="http://schemas.microsoft.com/office/drawing/2014/main" val="481575385"/>
                        </a:ext>
                      </a:extLst>
                    </a:gridCol>
                    <a:gridCol w="1594611">
                      <a:extLst>
                        <a:ext uri="{9D8B030D-6E8A-4147-A177-3AD203B41FA5}">
                          <a16:colId xmlns:a16="http://schemas.microsoft.com/office/drawing/2014/main" val="3876046885"/>
                        </a:ext>
                      </a:extLst>
                    </a:gridCol>
                    <a:gridCol w="1662259">
                      <a:extLst>
                        <a:ext uri="{9D8B030D-6E8A-4147-A177-3AD203B41FA5}">
                          <a16:colId xmlns:a16="http://schemas.microsoft.com/office/drawing/2014/main" val="1786187654"/>
                        </a:ext>
                      </a:extLst>
                    </a:gridCol>
                  </a:tblGrid>
                  <a:tr h="2794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TRHD</a:t>
                          </a:r>
                        </a:p>
                      </a:txBody>
                      <a:tcPr>
                        <a:solidFill>
                          <a:schemeClr val="tx2">
                            <a:lumMod val="25000"/>
                            <a:lumOff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DRFM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DREAM-R</a:t>
                          </a:r>
                          <a:br>
                            <a:rPr lang="en-US" sz="2400" dirty="0"/>
                          </a:b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8793199"/>
                      </a:ext>
                    </a:extLst>
                  </a:tr>
                  <a:tr h="1822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2000</a:t>
                          </a:r>
                        </a:p>
                      </a:txBody>
                      <a:tcPr>
                        <a:solidFill>
                          <a:schemeClr val="tx2">
                            <a:lumMod val="25000"/>
                            <a:lumOff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=1/100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=1/85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67906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2" name="Table 41">
                <a:extLst>
                  <a:ext uri="{FF2B5EF4-FFF2-40B4-BE49-F238E27FC236}">
                    <a16:creationId xmlns:a16="http://schemas.microsoft.com/office/drawing/2014/main" id="{F098A354-F6C8-BD3F-0EA6-86572D5C82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0117287"/>
                  </p:ext>
                </p:extLst>
              </p:nvPr>
            </p:nvGraphicFramePr>
            <p:xfrm>
              <a:off x="156948" y="4640668"/>
              <a:ext cx="4242629" cy="1280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5759">
                      <a:extLst>
                        <a:ext uri="{9D8B030D-6E8A-4147-A177-3AD203B41FA5}">
                          <a16:colId xmlns:a16="http://schemas.microsoft.com/office/drawing/2014/main" val="481575385"/>
                        </a:ext>
                      </a:extLst>
                    </a:gridCol>
                    <a:gridCol w="1594611">
                      <a:extLst>
                        <a:ext uri="{9D8B030D-6E8A-4147-A177-3AD203B41FA5}">
                          <a16:colId xmlns:a16="http://schemas.microsoft.com/office/drawing/2014/main" val="3876046885"/>
                        </a:ext>
                      </a:extLst>
                    </a:gridCol>
                    <a:gridCol w="1662259">
                      <a:extLst>
                        <a:ext uri="{9D8B030D-6E8A-4147-A177-3AD203B41FA5}">
                          <a16:colId xmlns:a16="http://schemas.microsoft.com/office/drawing/2014/main" val="1786187654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TRHD</a:t>
                          </a:r>
                        </a:p>
                      </a:txBody>
                      <a:tcPr>
                        <a:solidFill>
                          <a:schemeClr val="tx2">
                            <a:lumMod val="25000"/>
                            <a:lumOff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DRFM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DREAM-R</a:t>
                          </a:r>
                          <a:br>
                            <a:rPr lang="en-US" sz="2400" dirty="0"/>
                          </a:b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879319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2000</a:t>
                          </a:r>
                        </a:p>
                      </a:txBody>
                      <a:tcPr>
                        <a:solidFill>
                          <a:schemeClr val="tx2">
                            <a:lumMod val="25000"/>
                            <a:lumOff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2698" t="-194444" r="-104762" b="-30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56489" t="-194444" r="-763" b="-30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67906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44115750-FBAA-DC39-82ED-AB6B025F8E12}"/>
              </a:ext>
            </a:extLst>
          </p:cNvPr>
          <p:cNvSpPr/>
          <p:nvPr/>
        </p:nvSpPr>
        <p:spPr>
          <a:xfrm>
            <a:off x="7400294" y="5072514"/>
            <a:ext cx="1785552" cy="801170"/>
          </a:xfrm>
          <a:prstGeom prst="roundRect">
            <a:avLst/>
          </a:prstGeom>
          <a:solidFill>
            <a:schemeClr val="accent4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Memory Controller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FDDC50E-4C8F-3538-17EC-AD33E6E215E8}"/>
              </a:ext>
            </a:extLst>
          </p:cNvPr>
          <p:cNvSpPr/>
          <p:nvPr/>
        </p:nvSpPr>
        <p:spPr>
          <a:xfrm>
            <a:off x="9611379" y="5325970"/>
            <a:ext cx="1007710" cy="239971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Row ID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9267FAC-E2CD-710A-1EC1-48A4EC988A67}"/>
              </a:ext>
            </a:extLst>
          </p:cNvPr>
          <p:cNvSpPr/>
          <p:nvPr/>
        </p:nvSpPr>
        <p:spPr>
          <a:xfrm>
            <a:off x="10619089" y="5325970"/>
            <a:ext cx="866033" cy="2399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Count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8AB2D40-E7DD-BFFE-0197-32C6DC177B53}"/>
              </a:ext>
            </a:extLst>
          </p:cNvPr>
          <p:cNvSpPr/>
          <p:nvPr/>
        </p:nvSpPr>
        <p:spPr>
          <a:xfrm>
            <a:off x="6646127" y="4482790"/>
            <a:ext cx="5352585" cy="15054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F21FC78-E342-3F21-1FA7-574E75AFBDB3}"/>
              </a:ext>
            </a:extLst>
          </p:cNvPr>
          <p:cNvSpPr txBox="1"/>
          <p:nvPr/>
        </p:nvSpPr>
        <p:spPr>
          <a:xfrm>
            <a:off x="7032443" y="4482790"/>
            <a:ext cx="4683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ATM: Active Target Row Monitoring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0" name="Table 49">
                <a:extLst>
                  <a:ext uri="{FF2B5EF4-FFF2-40B4-BE49-F238E27FC236}">
                    <a16:creationId xmlns:a16="http://schemas.microsoft.com/office/drawing/2014/main" id="{58980EEE-812D-9BEF-EDD5-30F849C9DE4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5103487"/>
                  </p:ext>
                </p:extLst>
              </p:nvPr>
            </p:nvGraphicFramePr>
            <p:xfrm>
              <a:off x="4399577" y="4642097"/>
              <a:ext cx="1724422" cy="1280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24422">
                      <a:extLst>
                        <a:ext uri="{9D8B030D-6E8A-4147-A177-3AD203B41FA5}">
                          <a16:colId xmlns:a16="http://schemas.microsoft.com/office/drawing/2014/main" val="2945211802"/>
                        </a:ext>
                      </a:extLst>
                    </a:gridCol>
                  </a:tblGrid>
                  <a:tr h="2794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DREAM-R (with ATM)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2508582"/>
                      </a:ext>
                    </a:extLst>
                  </a:tr>
                  <a:tr h="18222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=1/99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38129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0" name="Table 49">
                <a:extLst>
                  <a:ext uri="{FF2B5EF4-FFF2-40B4-BE49-F238E27FC236}">
                    <a16:creationId xmlns:a16="http://schemas.microsoft.com/office/drawing/2014/main" id="{58980EEE-812D-9BEF-EDD5-30F849C9DE4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5103487"/>
                  </p:ext>
                </p:extLst>
              </p:nvPr>
            </p:nvGraphicFramePr>
            <p:xfrm>
              <a:off x="4399577" y="4642097"/>
              <a:ext cx="1724422" cy="1280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24422">
                      <a:extLst>
                        <a:ext uri="{9D8B030D-6E8A-4147-A177-3AD203B41FA5}">
                          <a16:colId xmlns:a16="http://schemas.microsoft.com/office/drawing/2014/main" val="2945211802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DREAM-R (with ATM)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250858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30" t="-194444" r="-730" b="-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38129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23152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82F14-5168-F19F-6373-9120626E0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7FF9A-4058-4244-CF9B-4B1D3086A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47218" cy="1325563"/>
          </a:xfrm>
        </p:spPr>
        <p:txBody>
          <a:bodyPr/>
          <a:lstStyle/>
          <a:p>
            <a:r>
              <a:rPr lang="en-US" b="1" dirty="0">
                <a:latin typeface="Helvetica" pitchFamily="2" charset="0"/>
              </a:rPr>
              <a:t>DREAM-C: Vertical Sharing	</a:t>
            </a:r>
          </a:p>
        </p:txBody>
      </p:sp>
      <p:sp>
        <p:nvSpPr>
          <p:cNvPr id="87" name="Slide Number Placeholder 86">
            <a:extLst>
              <a:ext uri="{FF2B5EF4-FFF2-40B4-BE49-F238E27FC236}">
                <a16:creationId xmlns:a16="http://schemas.microsoft.com/office/drawing/2014/main" id="{667F44F7-3874-47B7-EAA3-294333A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t>23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5D266F-84F3-C3E5-D050-D041420C703D}"/>
              </a:ext>
            </a:extLst>
          </p:cNvPr>
          <p:cNvSpPr/>
          <p:nvPr/>
        </p:nvSpPr>
        <p:spPr>
          <a:xfrm>
            <a:off x="0" y="6070508"/>
            <a:ext cx="12192000" cy="7811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a typeface="Roboto" panose="02000000000000000000" pitchFamily="2" charset="0"/>
              </a:rPr>
              <a:t>The storage overhead for DREAM-C can be further reduced by vertically sharing the counter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68CF199-4D98-9FB6-164C-771EEE57ECEB}"/>
              </a:ext>
            </a:extLst>
          </p:cNvPr>
          <p:cNvGrpSpPr/>
          <p:nvPr/>
        </p:nvGrpSpPr>
        <p:grpSpPr>
          <a:xfrm>
            <a:off x="798027" y="2162655"/>
            <a:ext cx="4092667" cy="1866820"/>
            <a:chOff x="798027" y="2162655"/>
            <a:chExt cx="4092667" cy="18668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06CE54C-260F-4C67-47E6-456C1A0D36D2}"/>
                </a:ext>
              </a:extLst>
            </p:cNvPr>
            <p:cNvSpPr/>
            <p:nvPr/>
          </p:nvSpPr>
          <p:spPr>
            <a:xfrm>
              <a:off x="798027" y="2521824"/>
              <a:ext cx="641268" cy="11281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35DEE3E-E6FB-FBF3-CD71-4496B020BD30}"/>
                </a:ext>
              </a:extLst>
            </p:cNvPr>
            <p:cNvSpPr/>
            <p:nvPr/>
          </p:nvSpPr>
          <p:spPr>
            <a:xfrm>
              <a:off x="1560022" y="2521824"/>
              <a:ext cx="641268" cy="11281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53F7DE0-4B52-AE12-CC29-D48680C3A78D}"/>
                </a:ext>
              </a:extLst>
            </p:cNvPr>
            <p:cNvSpPr/>
            <p:nvPr/>
          </p:nvSpPr>
          <p:spPr>
            <a:xfrm>
              <a:off x="2322017" y="2521824"/>
              <a:ext cx="641268" cy="11281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28BF17E-4FBC-8A58-4A19-D4E78EB9BD1D}"/>
                </a:ext>
              </a:extLst>
            </p:cNvPr>
            <p:cNvSpPr/>
            <p:nvPr/>
          </p:nvSpPr>
          <p:spPr>
            <a:xfrm>
              <a:off x="3084012" y="2521824"/>
              <a:ext cx="641268" cy="11281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AE8B567-7B14-9DC0-9FBC-B44BF8D8EF9F}"/>
                </a:ext>
              </a:extLst>
            </p:cNvPr>
            <p:cNvSpPr txBox="1"/>
            <p:nvPr/>
          </p:nvSpPr>
          <p:spPr>
            <a:xfrm>
              <a:off x="964612" y="3649980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CCBA5CF-AF06-648D-522E-9EAF6C1E2B48}"/>
                </a:ext>
              </a:extLst>
            </p:cNvPr>
            <p:cNvSpPr txBox="1"/>
            <p:nvPr/>
          </p:nvSpPr>
          <p:spPr>
            <a:xfrm>
              <a:off x="1726607" y="3660143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6AEEC8E-9830-9720-F8BE-E7EF6C2A7C4E}"/>
                </a:ext>
              </a:extLst>
            </p:cNvPr>
            <p:cNvSpPr txBox="1"/>
            <p:nvPr/>
          </p:nvSpPr>
          <p:spPr>
            <a:xfrm>
              <a:off x="2450895" y="3649980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6756A2F-82E0-4790-73CC-5AF97248AE6B}"/>
                </a:ext>
              </a:extLst>
            </p:cNvPr>
            <p:cNvSpPr txBox="1"/>
            <p:nvPr/>
          </p:nvSpPr>
          <p:spPr>
            <a:xfrm>
              <a:off x="3248921" y="3649980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31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D6E7D81-5042-50D4-18A7-8BBBDB0B2834}"/>
                </a:ext>
              </a:extLst>
            </p:cNvPr>
            <p:cNvSpPr/>
            <p:nvPr/>
          </p:nvSpPr>
          <p:spPr>
            <a:xfrm>
              <a:off x="4249426" y="2531987"/>
              <a:ext cx="641268" cy="11281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E377E23-BDB6-913C-D40E-B078EFFD029D}"/>
                </a:ext>
              </a:extLst>
            </p:cNvPr>
            <p:cNvSpPr txBox="1"/>
            <p:nvPr/>
          </p:nvSpPr>
          <p:spPr>
            <a:xfrm>
              <a:off x="4265136" y="2162655"/>
              <a:ext cx="6098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DCT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0D983F6-B5D1-3163-8AD2-13AE9D639B7D}"/>
                </a:ext>
              </a:extLst>
            </p:cNvPr>
            <p:cNvSpPr/>
            <p:nvPr/>
          </p:nvSpPr>
          <p:spPr>
            <a:xfrm>
              <a:off x="798027" y="2719986"/>
              <a:ext cx="641268" cy="198516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C3AAF22-52AF-18D1-4178-C8C7B1DC2CD4}"/>
                </a:ext>
              </a:extLst>
            </p:cNvPr>
            <p:cNvSpPr/>
            <p:nvPr/>
          </p:nvSpPr>
          <p:spPr>
            <a:xfrm>
              <a:off x="1560022" y="2521824"/>
              <a:ext cx="641268" cy="198516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2CB1B72-89FD-3FEE-4743-E06F393B7B5E}"/>
                </a:ext>
              </a:extLst>
            </p:cNvPr>
            <p:cNvSpPr/>
            <p:nvPr/>
          </p:nvSpPr>
          <p:spPr>
            <a:xfrm>
              <a:off x="2322017" y="3116664"/>
              <a:ext cx="641268" cy="198516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F9C211E-F841-4700-F042-3B1ABD2FB0E3}"/>
                </a:ext>
              </a:extLst>
            </p:cNvPr>
            <p:cNvSpPr/>
            <p:nvPr/>
          </p:nvSpPr>
          <p:spPr>
            <a:xfrm>
              <a:off x="3084012" y="2918502"/>
              <a:ext cx="641268" cy="198516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BB5A738-9740-B123-93C0-7E5D1780A1D9}"/>
                </a:ext>
              </a:extLst>
            </p:cNvPr>
            <p:cNvSpPr/>
            <p:nvPr/>
          </p:nvSpPr>
          <p:spPr>
            <a:xfrm>
              <a:off x="4249425" y="2719986"/>
              <a:ext cx="641268" cy="198516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1EC8DE9-A64C-0703-D89C-286346FE86BF}"/>
              </a:ext>
            </a:extLst>
          </p:cNvPr>
          <p:cNvGrpSpPr/>
          <p:nvPr/>
        </p:nvGrpSpPr>
        <p:grpSpPr>
          <a:xfrm>
            <a:off x="6966178" y="2154284"/>
            <a:ext cx="4092667" cy="1866820"/>
            <a:chOff x="6966631" y="2139615"/>
            <a:chExt cx="4092667" cy="186682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CCEF57B-F5B8-67B6-E609-B00A9D08FBF3}"/>
                </a:ext>
              </a:extLst>
            </p:cNvPr>
            <p:cNvSpPr/>
            <p:nvPr/>
          </p:nvSpPr>
          <p:spPr>
            <a:xfrm>
              <a:off x="6966631" y="2498784"/>
              <a:ext cx="641268" cy="11281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C8AF77A-BEE2-E6BD-D32D-1A1FB87E9BE7}"/>
                </a:ext>
              </a:extLst>
            </p:cNvPr>
            <p:cNvSpPr/>
            <p:nvPr/>
          </p:nvSpPr>
          <p:spPr>
            <a:xfrm>
              <a:off x="7728626" y="2498784"/>
              <a:ext cx="641268" cy="11281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9BD485D-D04F-2064-A829-D0122E6921E0}"/>
                </a:ext>
              </a:extLst>
            </p:cNvPr>
            <p:cNvSpPr/>
            <p:nvPr/>
          </p:nvSpPr>
          <p:spPr>
            <a:xfrm>
              <a:off x="8490621" y="2498784"/>
              <a:ext cx="641268" cy="11281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DDB231F-F74A-3B22-E8F6-676F4168D37D}"/>
                </a:ext>
              </a:extLst>
            </p:cNvPr>
            <p:cNvSpPr/>
            <p:nvPr/>
          </p:nvSpPr>
          <p:spPr>
            <a:xfrm>
              <a:off x="9252616" y="2498784"/>
              <a:ext cx="641268" cy="11281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8EFC872-5DFA-5C63-1447-0D781770190D}"/>
                </a:ext>
              </a:extLst>
            </p:cNvPr>
            <p:cNvSpPr txBox="1"/>
            <p:nvPr/>
          </p:nvSpPr>
          <p:spPr>
            <a:xfrm>
              <a:off x="7133216" y="3626940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57F6E22-8E03-67FC-FC1F-1E03C32D5238}"/>
                </a:ext>
              </a:extLst>
            </p:cNvPr>
            <p:cNvSpPr txBox="1"/>
            <p:nvPr/>
          </p:nvSpPr>
          <p:spPr>
            <a:xfrm>
              <a:off x="7895211" y="3637103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C3D3364-BA6B-14F7-C0A4-5A398F890094}"/>
                </a:ext>
              </a:extLst>
            </p:cNvPr>
            <p:cNvSpPr txBox="1"/>
            <p:nvPr/>
          </p:nvSpPr>
          <p:spPr>
            <a:xfrm>
              <a:off x="8619499" y="3626940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34DF08F-81DF-160D-9D0B-06B1FE4C22A8}"/>
                </a:ext>
              </a:extLst>
            </p:cNvPr>
            <p:cNvSpPr txBox="1"/>
            <p:nvPr/>
          </p:nvSpPr>
          <p:spPr>
            <a:xfrm>
              <a:off x="9417525" y="3626940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31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CCC9719-3379-22C7-499C-0576C93F6298}"/>
                </a:ext>
              </a:extLst>
            </p:cNvPr>
            <p:cNvSpPr/>
            <p:nvPr/>
          </p:nvSpPr>
          <p:spPr>
            <a:xfrm>
              <a:off x="10418030" y="2508947"/>
              <a:ext cx="641268" cy="5669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55B9A35-BE1C-58E3-4368-EFCCD81EB41D}"/>
                </a:ext>
              </a:extLst>
            </p:cNvPr>
            <p:cNvSpPr txBox="1"/>
            <p:nvPr/>
          </p:nvSpPr>
          <p:spPr>
            <a:xfrm>
              <a:off x="10433740" y="2139615"/>
              <a:ext cx="6098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DCT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2EB093C-78E3-114B-A031-2D6469FB8E48}"/>
                </a:ext>
              </a:extLst>
            </p:cNvPr>
            <p:cNvSpPr/>
            <p:nvPr/>
          </p:nvSpPr>
          <p:spPr>
            <a:xfrm>
              <a:off x="6966631" y="2696946"/>
              <a:ext cx="641268" cy="198516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8387A23-2D89-DD9B-F5D0-9D77E12854CF}"/>
                </a:ext>
              </a:extLst>
            </p:cNvPr>
            <p:cNvSpPr/>
            <p:nvPr/>
          </p:nvSpPr>
          <p:spPr>
            <a:xfrm>
              <a:off x="6966631" y="3093624"/>
              <a:ext cx="641268" cy="198516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963FCF3-C778-04F6-48C1-64817151434D}"/>
                </a:ext>
              </a:extLst>
            </p:cNvPr>
            <p:cNvSpPr/>
            <p:nvPr/>
          </p:nvSpPr>
          <p:spPr>
            <a:xfrm>
              <a:off x="7728626" y="2498784"/>
              <a:ext cx="641268" cy="198516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C19B8B2-12F2-D0FD-566D-D0354083DC2D}"/>
                </a:ext>
              </a:extLst>
            </p:cNvPr>
            <p:cNvSpPr/>
            <p:nvPr/>
          </p:nvSpPr>
          <p:spPr>
            <a:xfrm>
              <a:off x="7728626" y="3292140"/>
              <a:ext cx="641268" cy="198516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6BE82A6-7F60-16C8-586A-B4D412C0F4EB}"/>
                </a:ext>
              </a:extLst>
            </p:cNvPr>
            <p:cNvSpPr/>
            <p:nvPr/>
          </p:nvSpPr>
          <p:spPr>
            <a:xfrm>
              <a:off x="8490621" y="3093624"/>
              <a:ext cx="641268" cy="198516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16E9E75-6F3B-CF44-A9D6-DB3288EF0878}"/>
                </a:ext>
              </a:extLst>
            </p:cNvPr>
            <p:cNvSpPr/>
            <p:nvPr/>
          </p:nvSpPr>
          <p:spPr>
            <a:xfrm>
              <a:off x="8490621" y="3292140"/>
              <a:ext cx="641268" cy="198516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9F72495-12FC-D85E-0D18-AB8C2B392831}"/>
                </a:ext>
              </a:extLst>
            </p:cNvPr>
            <p:cNvSpPr/>
            <p:nvPr/>
          </p:nvSpPr>
          <p:spPr>
            <a:xfrm>
              <a:off x="9252616" y="2895462"/>
              <a:ext cx="641268" cy="198516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2F8BA25-483B-AE2A-E0C4-50B1BD96B9B9}"/>
                </a:ext>
              </a:extLst>
            </p:cNvPr>
            <p:cNvSpPr/>
            <p:nvPr/>
          </p:nvSpPr>
          <p:spPr>
            <a:xfrm>
              <a:off x="9252616" y="3292140"/>
              <a:ext cx="641268" cy="198516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322D2890-7C21-0756-F57B-5D7B8773CFC0}"/>
                </a:ext>
              </a:extLst>
            </p:cNvPr>
            <p:cNvSpPr/>
            <p:nvPr/>
          </p:nvSpPr>
          <p:spPr>
            <a:xfrm>
              <a:off x="10418029" y="2696946"/>
              <a:ext cx="641268" cy="198516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0169D95C-039E-8E81-B45E-42386D9D263E}"/>
              </a:ext>
            </a:extLst>
          </p:cNvPr>
          <p:cNvSpPr txBox="1"/>
          <p:nvPr/>
        </p:nvSpPr>
        <p:spPr>
          <a:xfrm>
            <a:off x="959652" y="4255871"/>
            <a:ext cx="3746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number of counters for different TRH are the same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6B31529-8CCE-C2C9-8374-9621E35E3DC7}"/>
              </a:ext>
            </a:extLst>
          </p:cNvPr>
          <p:cNvSpPr txBox="1"/>
          <p:nvPr/>
        </p:nvSpPr>
        <p:spPr>
          <a:xfrm>
            <a:off x="6871388" y="4532230"/>
            <a:ext cx="3746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2x less counters for 2x TRH</a:t>
            </a: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4006A52E-EBCE-2DEC-FA79-C4906E9590C3}"/>
              </a:ext>
            </a:extLst>
          </p:cNvPr>
          <p:cNvSpPr/>
          <p:nvPr/>
        </p:nvSpPr>
        <p:spPr>
          <a:xfrm>
            <a:off x="10143489" y="3396200"/>
            <a:ext cx="1773971" cy="728056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Issue 2xDRFMab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3332A65E-6E94-8619-418B-E03A6621B1DB}"/>
              </a:ext>
            </a:extLst>
          </p:cNvPr>
          <p:cNvCxnSpPr/>
          <p:nvPr/>
        </p:nvCxnSpPr>
        <p:spPr>
          <a:xfrm>
            <a:off x="5417127" y="3207551"/>
            <a:ext cx="1094509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417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3A492-2514-5893-6F33-A0DC97414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0CFCF-7F6D-D7E5-3CD3-DCA8A34E0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" pitchFamily="2" charset="0"/>
              </a:rPr>
              <a:t>How to Solve Rowhammer at the MC?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DD748-6C94-F425-99A1-20C68F2F8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BC49EB-2ED6-9941-2186-624A78AA5A19}"/>
              </a:ext>
            </a:extLst>
          </p:cNvPr>
          <p:cNvSpPr/>
          <p:nvPr/>
        </p:nvSpPr>
        <p:spPr>
          <a:xfrm>
            <a:off x="0" y="6076866"/>
            <a:ext cx="12192000" cy="78113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a typeface="Roboto" panose="02000000000000000000" pitchFamily="2" charset="0"/>
              </a:rPr>
              <a:t>Probabilistic tracking offers low storage overhead solution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41D4FF9-FC38-B05C-C781-340EFF95D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54487" y="2269545"/>
            <a:ext cx="1345035" cy="134503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14AEBAB-D1C9-AB55-D2BC-3EAA33C9D72B}"/>
              </a:ext>
            </a:extLst>
          </p:cNvPr>
          <p:cNvGrpSpPr/>
          <p:nvPr/>
        </p:nvGrpSpPr>
        <p:grpSpPr>
          <a:xfrm>
            <a:off x="1003940" y="4169788"/>
            <a:ext cx="2754675" cy="801170"/>
            <a:chOff x="1407164" y="4861409"/>
            <a:chExt cx="2754675" cy="801170"/>
          </a:xfrm>
        </p:grpSpPr>
        <p:pic>
          <p:nvPicPr>
            <p:cNvPr id="14" name="Graphic 13" descr="Processor with solid fill">
              <a:extLst>
                <a:ext uri="{FF2B5EF4-FFF2-40B4-BE49-F238E27FC236}">
                  <a16:creationId xmlns:a16="http://schemas.microsoft.com/office/drawing/2014/main" id="{2267AFF2-8B4D-AAE5-4806-578EE940A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07164" y="4861410"/>
              <a:ext cx="801169" cy="801169"/>
            </a:xfrm>
            <a:prstGeom prst="rect">
              <a:avLst/>
            </a:prstGeom>
          </p:spPr>
        </p:pic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B40BB71E-C8A5-CCE8-90C7-BD810F68AC9A}"/>
                </a:ext>
              </a:extLst>
            </p:cNvPr>
            <p:cNvSpPr/>
            <p:nvPr/>
          </p:nvSpPr>
          <p:spPr>
            <a:xfrm>
              <a:off x="2376287" y="4861409"/>
              <a:ext cx="1785552" cy="801170"/>
            </a:xfrm>
            <a:prstGeom prst="roundRect">
              <a:avLst/>
            </a:prstGeom>
            <a:solidFill>
              <a:srgbClr val="007ACC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Memory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>
                  <a:solidFill>
                    <a:schemeClr val="bg1"/>
                  </a:solidFill>
                </a:rPr>
                <a:t>Controller</a:t>
              </a:r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7008701-D471-01E3-933D-6CCA23C3BF8C}"/>
              </a:ext>
            </a:extLst>
          </p:cNvPr>
          <p:cNvCxnSpPr>
            <a:cxnSpLocks/>
          </p:cNvCxnSpPr>
          <p:nvPr/>
        </p:nvCxnSpPr>
        <p:spPr>
          <a:xfrm>
            <a:off x="851293" y="3362118"/>
            <a:ext cx="717854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52E3FF4-0EA6-2B1E-EE38-0154FD83CE13}"/>
              </a:ext>
            </a:extLst>
          </p:cNvPr>
          <p:cNvSpPr txBox="1"/>
          <p:nvPr/>
        </p:nvSpPr>
        <p:spPr>
          <a:xfrm>
            <a:off x="108544" y="3131285"/>
            <a:ext cx="717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ACT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D0BC9A7-C03C-8F95-15F6-EEC07694CE44}"/>
              </a:ext>
            </a:extLst>
          </p:cNvPr>
          <p:cNvSpPr/>
          <p:nvPr/>
        </p:nvSpPr>
        <p:spPr>
          <a:xfrm>
            <a:off x="3527118" y="3034942"/>
            <a:ext cx="1559420" cy="622222"/>
          </a:xfrm>
          <a:prstGeom prst="roundRect">
            <a:avLst>
              <a:gd name="adj" fmla="val 50000"/>
            </a:avLst>
          </a:prstGeom>
          <a:solidFill>
            <a:srgbClr val="004DD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Mitigate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52BEC47-BBB8-0B88-9300-5943D2AAA493}"/>
              </a:ext>
            </a:extLst>
          </p:cNvPr>
          <p:cNvCxnSpPr>
            <a:cxnSpLocks/>
          </p:cNvCxnSpPr>
          <p:nvPr/>
        </p:nvCxnSpPr>
        <p:spPr>
          <a:xfrm>
            <a:off x="2752898" y="3362117"/>
            <a:ext cx="717854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Graphic 19" descr="Badge Tick1 with solid fill">
            <a:extLst>
              <a:ext uri="{FF2B5EF4-FFF2-40B4-BE49-F238E27FC236}">
                <a16:creationId xmlns:a16="http://schemas.microsoft.com/office/drawing/2014/main" id="{BFF81A7C-CC2D-C06F-2463-0FBCD46D5B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13721" y="2436397"/>
            <a:ext cx="596622" cy="596622"/>
          </a:xfrm>
          <a:prstGeom prst="rect">
            <a:avLst/>
          </a:prstGeom>
        </p:spPr>
      </p:pic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6A1D0CD-568E-C795-E453-73C01FCE8B34}"/>
              </a:ext>
            </a:extLst>
          </p:cNvPr>
          <p:cNvSpPr/>
          <p:nvPr/>
        </p:nvSpPr>
        <p:spPr>
          <a:xfrm>
            <a:off x="5823862" y="3103708"/>
            <a:ext cx="1548537" cy="448575"/>
          </a:xfrm>
          <a:prstGeom prst="roundRect">
            <a:avLst/>
          </a:prstGeom>
          <a:solidFill>
            <a:srgbClr val="FFCC33"/>
          </a:solidFill>
          <a:ln w="1905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ACT+PRE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1E93366-A789-335A-465A-FAC53C920C8C}"/>
              </a:ext>
            </a:extLst>
          </p:cNvPr>
          <p:cNvGrpSpPr/>
          <p:nvPr/>
        </p:nvGrpSpPr>
        <p:grpSpPr>
          <a:xfrm>
            <a:off x="7672355" y="2706489"/>
            <a:ext cx="3682418" cy="1237811"/>
            <a:chOff x="6133069" y="1528220"/>
            <a:chExt cx="3672238" cy="165588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14A6F71-1E86-FFB9-804C-9F878A433736}"/>
                </a:ext>
              </a:extLst>
            </p:cNvPr>
            <p:cNvSpPr/>
            <p:nvPr/>
          </p:nvSpPr>
          <p:spPr>
            <a:xfrm>
              <a:off x="6133070" y="2080182"/>
              <a:ext cx="2275428" cy="551962"/>
            </a:xfrm>
            <a:prstGeom prst="rect">
              <a:avLst/>
            </a:prstGeom>
            <a:solidFill>
              <a:srgbClr val="C6282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Aggressor Row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71A0C85-238D-A1A8-F939-D68E1D04F0E2}"/>
                </a:ext>
              </a:extLst>
            </p:cNvPr>
            <p:cNvSpPr/>
            <p:nvPr/>
          </p:nvSpPr>
          <p:spPr>
            <a:xfrm>
              <a:off x="6133069" y="2632143"/>
              <a:ext cx="2275428" cy="551962"/>
            </a:xfrm>
            <a:prstGeom prst="rect">
              <a:avLst/>
            </a:prstGeom>
            <a:solidFill>
              <a:srgbClr val="FFD58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Victim Row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CE67A2F-A8CF-90EF-AA40-533D0AFCB560}"/>
                </a:ext>
              </a:extLst>
            </p:cNvPr>
            <p:cNvSpPr/>
            <p:nvPr/>
          </p:nvSpPr>
          <p:spPr>
            <a:xfrm>
              <a:off x="6133069" y="1528220"/>
              <a:ext cx="2275428" cy="551962"/>
            </a:xfrm>
            <a:prstGeom prst="rect">
              <a:avLst/>
            </a:prstGeom>
            <a:solidFill>
              <a:srgbClr val="FFD58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Victim Row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392CE1E-8680-25D1-398A-34F3436D21A7}"/>
                </a:ext>
              </a:extLst>
            </p:cNvPr>
            <p:cNvSpPr/>
            <p:nvPr/>
          </p:nvSpPr>
          <p:spPr>
            <a:xfrm>
              <a:off x="8408497" y="1528220"/>
              <a:ext cx="1396810" cy="551962"/>
            </a:xfrm>
            <a:prstGeom prst="rect">
              <a:avLst/>
            </a:prstGeom>
            <a:solidFill>
              <a:srgbClr val="E0E0E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Row X-1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0313867-D86E-C4E5-BF23-EC3E386977C5}"/>
                </a:ext>
              </a:extLst>
            </p:cNvPr>
            <p:cNvSpPr/>
            <p:nvPr/>
          </p:nvSpPr>
          <p:spPr>
            <a:xfrm>
              <a:off x="8408497" y="2632142"/>
              <a:ext cx="1396810" cy="551962"/>
            </a:xfrm>
            <a:prstGeom prst="rect">
              <a:avLst/>
            </a:prstGeom>
            <a:solidFill>
              <a:srgbClr val="E0E0E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Row X+1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BAC5682-7C96-D7E4-3CC8-016A09306C58}"/>
                </a:ext>
              </a:extLst>
            </p:cNvPr>
            <p:cNvSpPr/>
            <p:nvPr/>
          </p:nvSpPr>
          <p:spPr>
            <a:xfrm>
              <a:off x="8408497" y="2080179"/>
              <a:ext cx="1396810" cy="551962"/>
            </a:xfrm>
            <a:prstGeom prst="rect">
              <a:avLst/>
            </a:prstGeom>
            <a:solidFill>
              <a:srgbClr val="E0E0E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Row X</a:t>
              </a:r>
            </a:p>
          </p:txBody>
        </p: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1B6FC05-0749-7919-1CBC-1EE5052AFC60}"/>
              </a:ext>
            </a:extLst>
          </p:cNvPr>
          <p:cNvCxnSpPr>
            <a:cxnSpLocks/>
            <a:stCxn id="21" idx="3"/>
            <a:endCxn id="26" idx="1"/>
          </p:cNvCxnSpPr>
          <p:nvPr/>
        </p:nvCxnSpPr>
        <p:spPr>
          <a:xfrm flipV="1">
            <a:off x="7372399" y="2912791"/>
            <a:ext cx="299956" cy="415205"/>
          </a:xfrm>
          <a:prstGeom prst="straightConnector1">
            <a:avLst/>
          </a:prstGeom>
          <a:ln w="38100">
            <a:solidFill>
              <a:srgbClr val="004DD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ED66F38-CCA3-8CED-B934-2164B31826FE}"/>
              </a:ext>
            </a:extLst>
          </p:cNvPr>
          <p:cNvCxnSpPr>
            <a:cxnSpLocks/>
            <a:stCxn id="21" idx="3"/>
            <a:endCxn id="25" idx="1"/>
          </p:cNvCxnSpPr>
          <p:nvPr/>
        </p:nvCxnSpPr>
        <p:spPr>
          <a:xfrm>
            <a:off x="7372399" y="3327996"/>
            <a:ext cx="299956" cy="410002"/>
          </a:xfrm>
          <a:prstGeom prst="straightConnector1">
            <a:avLst/>
          </a:prstGeom>
          <a:ln w="38100">
            <a:solidFill>
              <a:srgbClr val="004DD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13492C29-BBC9-34DF-6455-026254DDBF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926977"/>
              </p:ext>
            </p:extLst>
          </p:nvPr>
        </p:nvGraphicFramePr>
        <p:xfrm>
          <a:off x="4610343" y="3903474"/>
          <a:ext cx="2725108" cy="209844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362554">
                  <a:extLst>
                    <a:ext uri="{9D8B030D-6E8A-4147-A177-3AD203B41FA5}">
                      <a16:colId xmlns:a16="http://schemas.microsoft.com/office/drawing/2014/main" val="2178034853"/>
                    </a:ext>
                  </a:extLst>
                </a:gridCol>
                <a:gridCol w="1362554">
                  <a:extLst>
                    <a:ext uri="{9D8B030D-6E8A-4147-A177-3AD203B41FA5}">
                      <a16:colId xmlns:a16="http://schemas.microsoft.com/office/drawing/2014/main" val="597560323"/>
                    </a:ext>
                  </a:extLst>
                </a:gridCol>
              </a:tblGrid>
              <a:tr h="52461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TRH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“p”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9557"/>
                  </a:ext>
                </a:extLst>
              </a:tr>
              <a:tr h="52461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1/50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172961"/>
                  </a:ext>
                </a:extLst>
              </a:tr>
              <a:tr h="52461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1/100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424471"/>
                  </a:ext>
                </a:extLst>
              </a:tr>
              <a:tr h="52461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1/200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744094"/>
                  </a:ext>
                </a:extLst>
              </a:tr>
            </a:tbl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47A0015A-162E-3BCB-A15A-9F6A1A37746B}"/>
              </a:ext>
            </a:extLst>
          </p:cNvPr>
          <p:cNvSpPr txBox="1"/>
          <p:nvPr/>
        </p:nvSpPr>
        <p:spPr>
          <a:xfrm>
            <a:off x="512419" y="1607003"/>
            <a:ext cx="4380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PARA: Sample Randomly</a:t>
            </a:r>
          </a:p>
        </p:txBody>
      </p:sp>
    </p:spTree>
    <p:extLst>
      <p:ext uri="{BB962C8B-B14F-4D97-AF65-F5344CB8AC3E}">
        <p14:creationId xmlns:p14="http://schemas.microsoft.com/office/powerpoint/2010/main" val="402508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82DF1-0EC8-DCF2-071D-055D20345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4FA48-505B-3F04-E6A2-09FAD18E3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30059" cy="1325563"/>
          </a:xfrm>
        </p:spPr>
        <p:txBody>
          <a:bodyPr/>
          <a:lstStyle/>
          <a:p>
            <a:r>
              <a:rPr lang="en-US" b="1" dirty="0">
                <a:latin typeface="Helvetica" pitchFamily="2" charset="0"/>
              </a:rPr>
              <a:t>Needed Support from Memory Interface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4419C-B71D-484A-5CDB-AAADE75DF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9FD01A-CD85-0D9D-6CF2-290ED40B9890}"/>
              </a:ext>
            </a:extLst>
          </p:cNvPr>
          <p:cNvSpPr/>
          <p:nvPr/>
        </p:nvSpPr>
        <p:spPr>
          <a:xfrm>
            <a:off x="0" y="6076866"/>
            <a:ext cx="12192000" cy="78113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a typeface="Roboto" panose="02000000000000000000" pitchFamily="2" charset="0"/>
              </a:rPr>
              <a:t>Prior MC-side studies assume NRR-like command (per bank)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622FA21-0D74-ED51-33F1-E15B26D28584}"/>
              </a:ext>
            </a:extLst>
          </p:cNvPr>
          <p:cNvSpPr/>
          <p:nvPr/>
        </p:nvSpPr>
        <p:spPr>
          <a:xfrm>
            <a:off x="5822889" y="4950856"/>
            <a:ext cx="1548537" cy="448575"/>
          </a:xfrm>
          <a:prstGeom prst="roundRect">
            <a:avLst/>
          </a:prstGeom>
          <a:solidFill>
            <a:srgbClr val="FFCC33"/>
          </a:solidFill>
          <a:ln w="1905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NRR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D31ED63-BE18-C61A-EE64-190B1B0A48BC}"/>
              </a:ext>
            </a:extLst>
          </p:cNvPr>
          <p:cNvGrpSpPr/>
          <p:nvPr/>
        </p:nvGrpSpPr>
        <p:grpSpPr>
          <a:xfrm>
            <a:off x="7671382" y="4553637"/>
            <a:ext cx="3682418" cy="1237811"/>
            <a:chOff x="6133069" y="1528220"/>
            <a:chExt cx="3672238" cy="165588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DB1418-2959-EE71-97B6-EEA5515C31EE}"/>
                </a:ext>
              </a:extLst>
            </p:cNvPr>
            <p:cNvSpPr/>
            <p:nvPr/>
          </p:nvSpPr>
          <p:spPr>
            <a:xfrm>
              <a:off x="6133070" y="2080182"/>
              <a:ext cx="2275428" cy="551962"/>
            </a:xfrm>
            <a:prstGeom prst="rect">
              <a:avLst/>
            </a:prstGeom>
            <a:solidFill>
              <a:srgbClr val="C6282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Aggressor Row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BE33EEB-79B1-D470-24AA-FE39DDA51B53}"/>
                </a:ext>
              </a:extLst>
            </p:cNvPr>
            <p:cNvSpPr/>
            <p:nvPr/>
          </p:nvSpPr>
          <p:spPr>
            <a:xfrm>
              <a:off x="6133069" y="2632143"/>
              <a:ext cx="2275428" cy="551962"/>
            </a:xfrm>
            <a:prstGeom prst="rect">
              <a:avLst/>
            </a:prstGeom>
            <a:solidFill>
              <a:srgbClr val="FFD58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Victim Row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4DA6328-77C5-4A78-4336-7AF0C5C79038}"/>
                </a:ext>
              </a:extLst>
            </p:cNvPr>
            <p:cNvSpPr/>
            <p:nvPr/>
          </p:nvSpPr>
          <p:spPr>
            <a:xfrm>
              <a:off x="6133069" y="1528220"/>
              <a:ext cx="2275428" cy="551962"/>
            </a:xfrm>
            <a:prstGeom prst="rect">
              <a:avLst/>
            </a:prstGeom>
            <a:solidFill>
              <a:srgbClr val="FFD58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Victim Row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43E9FBC-077B-D5EA-F5E3-BBEB42C4BBF4}"/>
                </a:ext>
              </a:extLst>
            </p:cNvPr>
            <p:cNvSpPr/>
            <p:nvPr/>
          </p:nvSpPr>
          <p:spPr>
            <a:xfrm>
              <a:off x="8408497" y="1528220"/>
              <a:ext cx="1396810" cy="551962"/>
            </a:xfrm>
            <a:prstGeom prst="rect">
              <a:avLst/>
            </a:prstGeom>
            <a:solidFill>
              <a:srgbClr val="E0E0E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Row Y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A56ABF7-D184-A73E-6128-ADC3EA9BD0F4}"/>
                </a:ext>
              </a:extLst>
            </p:cNvPr>
            <p:cNvSpPr/>
            <p:nvPr/>
          </p:nvSpPr>
          <p:spPr>
            <a:xfrm>
              <a:off x="8408497" y="2632142"/>
              <a:ext cx="1396810" cy="551962"/>
            </a:xfrm>
            <a:prstGeom prst="rect">
              <a:avLst/>
            </a:prstGeom>
            <a:solidFill>
              <a:srgbClr val="E0E0E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Row Z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E7AD71C-9B4C-0E44-BFEC-8733674425D8}"/>
                </a:ext>
              </a:extLst>
            </p:cNvPr>
            <p:cNvSpPr/>
            <p:nvPr/>
          </p:nvSpPr>
          <p:spPr>
            <a:xfrm>
              <a:off x="8408497" y="2080179"/>
              <a:ext cx="1396810" cy="551962"/>
            </a:xfrm>
            <a:prstGeom prst="rect">
              <a:avLst/>
            </a:prstGeom>
            <a:solidFill>
              <a:srgbClr val="E0E0E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Row X</a:t>
              </a:r>
            </a:p>
          </p:txBody>
        </p: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01B7DBE-03A4-B840-19B8-DC721E8A7B83}"/>
              </a:ext>
            </a:extLst>
          </p:cNvPr>
          <p:cNvCxnSpPr>
            <a:cxnSpLocks/>
            <a:stCxn id="3" idx="3"/>
            <a:endCxn id="8" idx="1"/>
          </p:cNvCxnSpPr>
          <p:nvPr/>
        </p:nvCxnSpPr>
        <p:spPr>
          <a:xfrm flipV="1">
            <a:off x="7371426" y="4759939"/>
            <a:ext cx="299956" cy="415205"/>
          </a:xfrm>
          <a:prstGeom prst="straightConnector1">
            <a:avLst/>
          </a:prstGeom>
          <a:ln w="38100">
            <a:solidFill>
              <a:srgbClr val="004DD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D32B670-4DDC-DE0B-EB16-A26DA6A2BE02}"/>
              </a:ext>
            </a:extLst>
          </p:cNvPr>
          <p:cNvCxnSpPr>
            <a:cxnSpLocks/>
            <a:stCxn id="3" idx="3"/>
            <a:endCxn id="7" idx="1"/>
          </p:cNvCxnSpPr>
          <p:nvPr/>
        </p:nvCxnSpPr>
        <p:spPr>
          <a:xfrm>
            <a:off x="7371426" y="5175144"/>
            <a:ext cx="299956" cy="410002"/>
          </a:xfrm>
          <a:prstGeom prst="straightConnector1">
            <a:avLst/>
          </a:prstGeom>
          <a:ln w="38100">
            <a:solidFill>
              <a:srgbClr val="004DD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41931AC-CED8-1A84-2067-81643DFA15CD}"/>
              </a:ext>
            </a:extLst>
          </p:cNvPr>
          <p:cNvSpPr txBox="1"/>
          <p:nvPr/>
        </p:nvSpPr>
        <p:spPr>
          <a:xfrm>
            <a:off x="825425" y="1632013"/>
            <a:ext cx="11262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DRAM chips can scramble address internally, MC does not know neighbors</a:t>
            </a:r>
          </a:p>
        </p:txBody>
      </p:sp>
      <p:pic>
        <p:nvPicPr>
          <p:cNvPr id="35" name="Graphic 34" descr="Badge Cross with solid fill">
            <a:extLst>
              <a:ext uri="{FF2B5EF4-FFF2-40B4-BE49-F238E27FC236}">
                <a16:creationId xmlns:a16="http://schemas.microsoft.com/office/drawing/2014/main" id="{3BBC9984-0EE9-6D5B-C106-6BF5113C6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20454" y="2823449"/>
            <a:ext cx="914400" cy="9144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255F3A14-0CB1-39BA-890B-25FD432DBF2D}"/>
              </a:ext>
            </a:extLst>
          </p:cNvPr>
          <p:cNvSpPr txBox="1"/>
          <p:nvPr/>
        </p:nvSpPr>
        <p:spPr>
          <a:xfrm>
            <a:off x="4699828" y="5471655"/>
            <a:ext cx="2859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Nearby Row Refresh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A1408F7-6658-93F1-2F6F-64496714D685}"/>
              </a:ext>
            </a:extLst>
          </p:cNvPr>
          <p:cNvGrpSpPr/>
          <p:nvPr/>
        </p:nvGrpSpPr>
        <p:grpSpPr>
          <a:xfrm>
            <a:off x="1003940" y="4169788"/>
            <a:ext cx="2754675" cy="801170"/>
            <a:chOff x="1407164" y="4861409"/>
            <a:chExt cx="2754675" cy="801170"/>
          </a:xfrm>
        </p:grpSpPr>
        <p:pic>
          <p:nvPicPr>
            <p:cNvPr id="38" name="Graphic 37" descr="Processor with solid fill">
              <a:extLst>
                <a:ext uri="{FF2B5EF4-FFF2-40B4-BE49-F238E27FC236}">
                  <a16:creationId xmlns:a16="http://schemas.microsoft.com/office/drawing/2014/main" id="{AD688AC6-39F6-40F6-67EC-7E6DD6207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07164" y="4861410"/>
              <a:ext cx="801169" cy="801169"/>
            </a:xfrm>
            <a:prstGeom prst="rect">
              <a:avLst/>
            </a:prstGeom>
          </p:spPr>
        </p:pic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E89776B9-B505-02C0-9D79-7A4D3709CBA2}"/>
                </a:ext>
              </a:extLst>
            </p:cNvPr>
            <p:cNvSpPr/>
            <p:nvPr/>
          </p:nvSpPr>
          <p:spPr>
            <a:xfrm>
              <a:off x="2376287" y="4861409"/>
              <a:ext cx="1785552" cy="801170"/>
            </a:xfrm>
            <a:prstGeom prst="roundRect">
              <a:avLst/>
            </a:prstGeom>
            <a:solidFill>
              <a:srgbClr val="007ACC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Memory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>
                  <a:solidFill>
                    <a:schemeClr val="bg1"/>
                  </a:solidFill>
                </a:rPr>
                <a:t>Controller</a:t>
              </a:r>
            </a:p>
          </p:txBody>
        </p: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CBD1F410-E8DC-29C8-9CF6-3D9AC369B1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54487" y="2269545"/>
            <a:ext cx="1345035" cy="1345035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7949204-675A-DBC9-E83C-7C55FDA5098A}"/>
              </a:ext>
            </a:extLst>
          </p:cNvPr>
          <p:cNvCxnSpPr>
            <a:cxnSpLocks/>
          </p:cNvCxnSpPr>
          <p:nvPr/>
        </p:nvCxnSpPr>
        <p:spPr>
          <a:xfrm>
            <a:off x="851293" y="3362118"/>
            <a:ext cx="717854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B120106-8978-2283-AE33-0B031B3BCBF6}"/>
              </a:ext>
            </a:extLst>
          </p:cNvPr>
          <p:cNvSpPr txBox="1"/>
          <p:nvPr/>
        </p:nvSpPr>
        <p:spPr>
          <a:xfrm>
            <a:off x="108544" y="3131285"/>
            <a:ext cx="717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ACT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EBF2D25D-5358-0885-92B6-EF865CC39B52}"/>
              </a:ext>
            </a:extLst>
          </p:cNvPr>
          <p:cNvSpPr/>
          <p:nvPr/>
        </p:nvSpPr>
        <p:spPr>
          <a:xfrm>
            <a:off x="3527118" y="3034942"/>
            <a:ext cx="1559420" cy="622222"/>
          </a:xfrm>
          <a:prstGeom prst="roundRect">
            <a:avLst>
              <a:gd name="adj" fmla="val 50000"/>
            </a:avLst>
          </a:prstGeom>
          <a:solidFill>
            <a:srgbClr val="004DD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Mitigate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ADBAADF-C6AB-DB10-E53A-F79235FDD615}"/>
              </a:ext>
            </a:extLst>
          </p:cNvPr>
          <p:cNvCxnSpPr>
            <a:cxnSpLocks/>
          </p:cNvCxnSpPr>
          <p:nvPr/>
        </p:nvCxnSpPr>
        <p:spPr>
          <a:xfrm>
            <a:off x="2752898" y="3362117"/>
            <a:ext cx="717854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Graphic 41" descr="Badge Tick1 with solid fill">
            <a:extLst>
              <a:ext uri="{FF2B5EF4-FFF2-40B4-BE49-F238E27FC236}">
                <a16:creationId xmlns:a16="http://schemas.microsoft.com/office/drawing/2014/main" id="{DBC1E9F2-7BA9-E2D7-6E51-3CC684FF90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13721" y="2436397"/>
            <a:ext cx="596622" cy="596622"/>
          </a:xfrm>
          <a:prstGeom prst="rect">
            <a:avLst/>
          </a:prstGeom>
        </p:spPr>
      </p:pic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FF1BF139-BB36-12B6-7FFD-698AA8352502}"/>
              </a:ext>
            </a:extLst>
          </p:cNvPr>
          <p:cNvSpPr/>
          <p:nvPr/>
        </p:nvSpPr>
        <p:spPr>
          <a:xfrm>
            <a:off x="5823862" y="3103708"/>
            <a:ext cx="1548537" cy="448575"/>
          </a:xfrm>
          <a:prstGeom prst="roundRect">
            <a:avLst/>
          </a:prstGeom>
          <a:solidFill>
            <a:srgbClr val="FFCC33"/>
          </a:solidFill>
          <a:ln w="1905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ACT+PRE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B5DF23A-F9F4-1B38-CF22-60155870CCD7}"/>
              </a:ext>
            </a:extLst>
          </p:cNvPr>
          <p:cNvGrpSpPr/>
          <p:nvPr/>
        </p:nvGrpSpPr>
        <p:grpSpPr>
          <a:xfrm>
            <a:off x="7672355" y="2706489"/>
            <a:ext cx="3682418" cy="1237811"/>
            <a:chOff x="6133069" y="1528220"/>
            <a:chExt cx="3672238" cy="165588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65DBB86-30CE-FDB7-AD93-43E5124ADE46}"/>
                </a:ext>
              </a:extLst>
            </p:cNvPr>
            <p:cNvSpPr/>
            <p:nvPr/>
          </p:nvSpPr>
          <p:spPr>
            <a:xfrm>
              <a:off x="6133070" y="2080182"/>
              <a:ext cx="2275428" cy="551962"/>
            </a:xfrm>
            <a:prstGeom prst="rect">
              <a:avLst/>
            </a:prstGeom>
            <a:solidFill>
              <a:srgbClr val="C6282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Aggressor Row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A04D0F6-BA3C-C354-0563-0F6B38356E34}"/>
                </a:ext>
              </a:extLst>
            </p:cNvPr>
            <p:cNvSpPr/>
            <p:nvPr/>
          </p:nvSpPr>
          <p:spPr>
            <a:xfrm>
              <a:off x="6133069" y="2632143"/>
              <a:ext cx="2275428" cy="551962"/>
            </a:xfrm>
            <a:prstGeom prst="rect">
              <a:avLst/>
            </a:prstGeom>
            <a:solidFill>
              <a:srgbClr val="FFD58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Victim Row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9D7048A-DD3D-193A-A1C3-F7ED0B60F923}"/>
                </a:ext>
              </a:extLst>
            </p:cNvPr>
            <p:cNvSpPr/>
            <p:nvPr/>
          </p:nvSpPr>
          <p:spPr>
            <a:xfrm>
              <a:off x="6133069" y="1528220"/>
              <a:ext cx="2275428" cy="551962"/>
            </a:xfrm>
            <a:prstGeom prst="rect">
              <a:avLst/>
            </a:prstGeom>
            <a:solidFill>
              <a:srgbClr val="FFD58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Victim Row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CFC6D15-6C41-51CA-6DBB-83EEAE2C42A1}"/>
                </a:ext>
              </a:extLst>
            </p:cNvPr>
            <p:cNvSpPr/>
            <p:nvPr/>
          </p:nvSpPr>
          <p:spPr>
            <a:xfrm>
              <a:off x="8408497" y="1528220"/>
              <a:ext cx="1396810" cy="551962"/>
            </a:xfrm>
            <a:prstGeom prst="rect">
              <a:avLst/>
            </a:prstGeom>
            <a:solidFill>
              <a:srgbClr val="E0E0E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Row X-1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899CB31-A088-2586-54B2-0386AF9A505B}"/>
                </a:ext>
              </a:extLst>
            </p:cNvPr>
            <p:cNvSpPr/>
            <p:nvPr/>
          </p:nvSpPr>
          <p:spPr>
            <a:xfrm>
              <a:off x="8408497" y="2632142"/>
              <a:ext cx="1396810" cy="551962"/>
            </a:xfrm>
            <a:prstGeom prst="rect">
              <a:avLst/>
            </a:prstGeom>
            <a:solidFill>
              <a:srgbClr val="E0E0E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Row X+1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311D892-03AD-8777-7B87-B5CF42A57A65}"/>
                </a:ext>
              </a:extLst>
            </p:cNvPr>
            <p:cNvSpPr/>
            <p:nvPr/>
          </p:nvSpPr>
          <p:spPr>
            <a:xfrm>
              <a:off x="8408497" y="2080179"/>
              <a:ext cx="1396810" cy="551962"/>
            </a:xfrm>
            <a:prstGeom prst="rect">
              <a:avLst/>
            </a:prstGeom>
            <a:solidFill>
              <a:srgbClr val="E0E0E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Row X</a:t>
              </a:r>
            </a:p>
          </p:txBody>
        </p:sp>
      </p:grp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548E939-48F7-998B-F82F-B14EDB59F37F}"/>
              </a:ext>
            </a:extLst>
          </p:cNvPr>
          <p:cNvCxnSpPr>
            <a:cxnSpLocks/>
            <a:stCxn id="43" idx="3"/>
            <a:endCxn id="47" idx="1"/>
          </p:cNvCxnSpPr>
          <p:nvPr/>
        </p:nvCxnSpPr>
        <p:spPr>
          <a:xfrm flipV="1">
            <a:off x="7372399" y="2912791"/>
            <a:ext cx="299956" cy="415205"/>
          </a:xfrm>
          <a:prstGeom prst="straightConnector1">
            <a:avLst/>
          </a:prstGeom>
          <a:ln w="38100">
            <a:solidFill>
              <a:srgbClr val="004DD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1038DB4-A0C9-6F7B-A510-6B284D367609}"/>
              </a:ext>
            </a:extLst>
          </p:cNvPr>
          <p:cNvCxnSpPr>
            <a:cxnSpLocks/>
            <a:stCxn id="43" idx="3"/>
            <a:endCxn id="46" idx="1"/>
          </p:cNvCxnSpPr>
          <p:nvPr/>
        </p:nvCxnSpPr>
        <p:spPr>
          <a:xfrm>
            <a:off x="7372399" y="3327996"/>
            <a:ext cx="299956" cy="410002"/>
          </a:xfrm>
          <a:prstGeom prst="straightConnector1">
            <a:avLst/>
          </a:prstGeom>
          <a:ln w="38100">
            <a:solidFill>
              <a:srgbClr val="004DD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83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37C5C-9F86-B0ED-4987-E60D0A2C6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5F7D4-0445-E87B-1C0D-111CFAC2D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" pitchFamily="2" charset="0"/>
              </a:rPr>
              <a:t>DRFM: DDR5 Support for Mitigation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6392F-0CF2-F91C-9552-BAC322BBE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C28C0B-023B-5180-BA96-F46F961D3FB3}"/>
              </a:ext>
            </a:extLst>
          </p:cNvPr>
          <p:cNvSpPr/>
          <p:nvPr/>
        </p:nvSpPr>
        <p:spPr>
          <a:xfrm>
            <a:off x="0" y="6076866"/>
            <a:ext cx="12192000" cy="78113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a typeface="Roboto" panose="02000000000000000000" pitchFamily="2" charset="0"/>
              </a:rPr>
              <a:t>DRFM stalls 8-32 banks for each mitigation, performance impact?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D82825A-2CD2-331E-AC59-E33A6841B378}"/>
              </a:ext>
            </a:extLst>
          </p:cNvPr>
          <p:cNvCxnSpPr>
            <a:cxnSpLocks/>
            <a:stCxn id="51" idx="3"/>
            <a:endCxn id="44" idx="1"/>
          </p:cNvCxnSpPr>
          <p:nvPr/>
        </p:nvCxnSpPr>
        <p:spPr>
          <a:xfrm>
            <a:off x="3340211" y="5069283"/>
            <a:ext cx="579944" cy="5236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F57CA1C9-330F-ACE9-5D45-3C1307ED6C66}"/>
              </a:ext>
            </a:extLst>
          </p:cNvPr>
          <p:cNvSpPr/>
          <p:nvPr/>
        </p:nvSpPr>
        <p:spPr>
          <a:xfrm>
            <a:off x="3920155" y="4763408"/>
            <a:ext cx="1324833" cy="622222"/>
          </a:xfrm>
          <a:prstGeom prst="roundRect">
            <a:avLst>
              <a:gd name="adj" fmla="val 50000"/>
            </a:avLst>
          </a:prstGeom>
          <a:solidFill>
            <a:srgbClr val="DDDDDD"/>
          </a:solidFill>
          <a:ln w="3810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Pre+S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1F20C69F-4C55-2B03-A31D-EE5E45C5235C}"/>
              </a:ext>
            </a:extLst>
          </p:cNvPr>
          <p:cNvSpPr/>
          <p:nvPr/>
        </p:nvSpPr>
        <p:spPr>
          <a:xfrm>
            <a:off x="5793880" y="4763408"/>
            <a:ext cx="1324833" cy="62222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DRFM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7D54B89-C436-6323-1784-0AD9ED18D9DE}"/>
              </a:ext>
            </a:extLst>
          </p:cNvPr>
          <p:cNvCxnSpPr>
            <a:cxnSpLocks/>
            <a:stCxn id="44" idx="3"/>
            <a:endCxn id="45" idx="1"/>
          </p:cNvCxnSpPr>
          <p:nvPr/>
        </p:nvCxnSpPr>
        <p:spPr>
          <a:xfrm>
            <a:off x="5244988" y="5074519"/>
            <a:ext cx="548892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Graphic 46" descr="Badge Tick1 with solid fill">
            <a:extLst>
              <a:ext uri="{FF2B5EF4-FFF2-40B4-BE49-F238E27FC236}">
                <a16:creationId xmlns:a16="http://schemas.microsoft.com/office/drawing/2014/main" id="{66BF5B91-211D-9CB5-6545-82FE9CD36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49765" y="4752561"/>
            <a:ext cx="596622" cy="596622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4DD8651A-3F4F-5CCB-105B-F4C027B8E8CE}"/>
              </a:ext>
            </a:extLst>
          </p:cNvPr>
          <p:cNvSpPr/>
          <p:nvPr/>
        </p:nvSpPr>
        <p:spPr>
          <a:xfrm>
            <a:off x="1829309" y="5558503"/>
            <a:ext cx="457200" cy="4572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B017AD5-C959-52D8-B896-F92820B245E1}"/>
              </a:ext>
            </a:extLst>
          </p:cNvPr>
          <p:cNvSpPr/>
          <p:nvPr/>
        </p:nvSpPr>
        <p:spPr>
          <a:xfrm>
            <a:off x="4370221" y="5574557"/>
            <a:ext cx="457200" cy="4572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5F1EDA4-099B-2A84-DD94-96F502696A45}"/>
              </a:ext>
            </a:extLst>
          </p:cNvPr>
          <p:cNvSpPr/>
          <p:nvPr/>
        </p:nvSpPr>
        <p:spPr>
          <a:xfrm>
            <a:off x="6227696" y="5557071"/>
            <a:ext cx="457200" cy="4572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0408507F-FD54-6E43-1E7E-A9B02700449B}"/>
              </a:ext>
            </a:extLst>
          </p:cNvPr>
          <p:cNvSpPr/>
          <p:nvPr/>
        </p:nvSpPr>
        <p:spPr>
          <a:xfrm>
            <a:off x="2560501" y="4758172"/>
            <a:ext cx="779710" cy="622222"/>
          </a:xfrm>
          <a:prstGeom prst="roundRect">
            <a:avLst>
              <a:gd name="adj" fmla="val 50000"/>
            </a:avLst>
          </a:prstGeom>
          <a:solidFill>
            <a:srgbClr val="DDDDD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RD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CC435AD-6D14-B9BA-33A8-1121847D6FDC}"/>
              </a:ext>
            </a:extLst>
          </p:cNvPr>
          <p:cNvCxnSpPr>
            <a:cxnSpLocks/>
          </p:cNvCxnSpPr>
          <p:nvPr/>
        </p:nvCxnSpPr>
        <p:spPr>
          <a:xfrm>
            <a:off x="932089" y="5125476"/>
            <a:ext cx="455676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7136233C-19D0-0199-5780-DCC95EFE06A6}"/>
              </a:ext>
            </a:extLst>
          </p:cNvPr>
          <p:cNvSpPr txBox="1"/>
          <p:nvPr/>
        </p:nvSpPr>
        <p:spPr>
          <a:xfrm>
            <a:off x="214235" y="4883462"/>
            <a:ext cx="717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ACT</a:t>
            </a:r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78616D77-1194-CD49-B657-4101F501F350}"/>
              </a:ext>
            </a:extLst>
          </p:cNvPr>
          <p:cNvSpPr/>
          <p:nvPr/>
        </p:nvSpPr>
        <p:spPr>
          <a:xfrm>
            <a:off x="1221746" y="3663303"/>
            <a:ext cx="1588457" cy="622222"/>
          </a:xfrm>
          <a:prstGeom prst="roundRect">
            <a:avLst>
              <a:gd name="adj" fmla="val 50000"/>
            </a:avLst>
          </a:prstGeom>
          <a:solidFill>
            <a:srgbClr val="004DD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Mitigate?</a:t>
            </a:r>
          </a:p>
        </p:txBody>
      </p:sp>
      <p:pic>
        <p:nvPicPr>
          <p:cNvPr id="69" name="Graphic 68">
            <a:extLst>
              <a:ext uri="{FF2B5EF4-FFF2-40B4-BE49-F238E27FC236}">
                <a16:creationId xmlns:a16="http://schemas.microsoft.com/office/drawing/2014/main" id="{83D8F94C-80B2-54FC-03A4-4A6B9DBC2D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86992" y="4397617"/>
            <a:ext cx="1040338" cy="1040338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6BBF6551-7CE8-1B00-705C-669AD18D235B}"/>
              </a:ext>
            </a:extLst>
          </p:cNvPr>
          <p:cNvSpPr/>
          <p:nvPr/>
        </p:nvSpPr>
        <p:spPr>
          <a:xfrm>
            <a:off x="1442414" y="4339679"/>
            <a:ext cx="1118087" cy="11722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05EA080A-0D48-3B88-D17F-EA9AF3BEF8F9}"/>
              </a:ext>
            </a:extLst>
          </p:cNvPr>
          <p:cNvCxnSpPr>
            <a:cxnSpLocks/>
          </p:cNvCxnSpPr>
          <p:nvPr/>
        </p:nvCxnSpPr>
        <p:spPr>
          <a:xfrm flipV="1">
            <a:off x="741737" y="2085059"/>
            <a:ext cx="4367285" cy="13796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F27B2D3F-B138-935E-AA92-19C2D42062AE}"/>
              </a:ext>
            </a:extLst>
          </p:cNvPr>
          <p:cNvCxnSpPr>
            <a:cxnSpLocks/>
          </p:cNvCxnSpPr>
          <p:nvPr/>
        </p:nvCxnSpPr>
        <p:spPr>
          <a:xfrm>
            <a:off x="741737" y="3058056"/>
            <a:ext cx="4367285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B18574E4-14DB-3B26-2073-ABFA969645F3}"/>
              </a:ext>
            </a:extLst>
          </p:cNvPr>
          <p:cNvSpPr/>
          <p:nvPr/>
        </p:nvSpPr>
        <p:spPr>
          <a:xfrm>
            <a:off x="2304769" y="1860621"/>
            <a:ext cx="2194283" cy="521380"/>
          </a:xfrm>
          <a:prstGeom prst="roundRect">
            <a:avLst>
              <a:gd name="adj" fmla="val 50000"/>
            </a:avLst>
          </a:prstGeom>
          <a:solidFill>
            <a:srgbClr val="DDDDDD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Pre+Sample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82372748-2A2A-788C-B447-0100F17EDFB6}"/>
              </a:ext>
            </a:extLst>
          </p:cNvPr>
          <p:cNvSpPr/>
          <p:nvPr/>
        </p:nvSpPr>
        <p:spPr>
          <a:xfrm>
            <a:off x="2373189" y="2822255"/>
            <a:ext cx="2111552" cy="52138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DRFM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4803FB3-7702-CACB-C0C0-A3ED23F4096D}"/>
              </a:ext>
            </a:extLst>
          </p:cNvPr>
          <p:cNvGrpSpPr/>
          <p:nvPr/>
        </p:nvGrpSpPr>
        <p:grpSpPr>
          <a:xfrm>
            <a:off x="5109017" y="1792083"/>
            <a:ext cx="1548125" cy="1452315"/>
            <a:chOff x="8024880" y="1565512"/>
            <a:chExt cx="1897558" cy="1938163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BD682567-2D8D-80C5-E1A7-FF54050F22E1}"/>
                </a:ext>
              </a:extLst>
            </p:cNvPr>
            <p:cNvSpPr/>
            <p:nvPr/>
          </p:nvSpPr>
          <p:spPr>
            <a:xfrm>
              <a:off x="8271059" y="1565512"/>
              <a:ext cx="1651379" cy="171413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12FED50E-EE0D-868D-F811-3B4436D7456F}"/>
                </a:ext>
              </a:extLst>
            </p:cNvPr>
            <p:cNvSpPr/>
            <p:nvPr/>
          </p:nvSpPr>
          <p:spPr>
            <a:xfrm>
              <a:off x="8188998" y="1640187"/>
              <a:ext cx="1651379" cy="171413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17F30B25-0D51-482E-0640-1706B58CF141}"/>
                </a:ext>
              </a:extLst>
            </p:cNvPr>
            <p:cNvSpPr/>
            <p:nvPr/>
          </p:nvSpPr>
          <p:spPr>
            <a:xfrm>
              <a:off x="8106941" y="1714862"/>
              <a:ext cx="1651379" cy="171413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FC8FFACA-4A69-26B3-60E0-1D2C5F79B0AD}"/>
                </a:ext>
              </a:extLst>
            </p:cNvPr>
            <p:cNvSpPr/>
            <p:nvPr/>
          </p:nvSpPr>
          <p:spPr>
            <a:xfrm>
              <a:off x="8024880" y="1789537"/>
              <a:ext cx="1651379" cy="171413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F28CACD3-C981-475D-91D7-9ACC764C078C}"/>
              </a:ext>
            </a:extLst>
          </p:cNvPr>
          <p:cNvSpPr txBox="1"/>
          <p:nvPr/>
        </p:nvSpPr>
        <p:spPr>
          <a:xfrm>
            <a:off x="4856671" y="3328412"/>
            <a:ext cx="1919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DRAM Banks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1EF8FAEC-BA6D-A5A8-E33B-6ADA4A96F33E}"/>
              </a:ext>
            </a:extLst>
          </p:cNvPr>
          <p:cNvSpPr/>
          <p:nvPr/>
        </p:nvSpPr>
        <p:spPr>
          <a:xfrm>
            <a:off x="5219699" y="2327376"/>
            <a:ext cx="462063" cy="451240"/>
          </a:xfrm>
          <a:prstGeom prst="rect">
            <a:avLst/>
          </a:prstGeom>
          <a:solidFill>
            <a:srgbClr val="DDDDDD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9563571-1DFF-2120-5266-91CD7BC28BAD}"/>
              </a:ext>
            </a:extLst>
          </p:cNvPr>
          <p:cNvSpPr txBox="1"/>
          <p:nvPr/>
        </p:nvSpPr>
        <p:spPr>
          <a:xfrm>
            <a:off x="5723853" y="2346022"/>
            <a:ext cx="724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DAR</a:t>
            </a:r>
          </a:p>
        </p:txBody>
      </p:sp>
      <p:sp>
        <p:nvSpPr>
          <p:cNvPr id="105" name="Rounded Rectangle 104">
            <a:extLst>
              <a:ext uri="{FF2B5EF4-FFF2-40B4-BE49-F238E27FC236}">
                <a16:creationId xmlns:a16="http://schemas.microsoft.com/office/drawing/2014/main" id="{E7701F69-49B1-B4E8-B372-0586272E12FF}"/>
              </a:ext>
            </a:extLst>
          </p:cNvPr>
          <p:cNvSpPr/>
          <p:nvPr/>
        </p:nvSpPr>
        <p:spPr>
          <a:xfrm>
            <a:off x="214235" y="1792083"/>
            <a:ext cx="1785552" cy="1462996"/>
          </a:xfrm>
          <a:prstGeom prst="roundRect">
            <a:avLst/>
          </a:prstGeom>
          <a:solidFill>
            <a:srgbClr val="007AC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Memory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Controller</a:t>
            </a:r>
          </a:p>
        </p:txBody>
      </p:sp>
      <p:pic>
        <p:nvPicPr>
          <p:cNvPr id="106" name="Content Placeholder 5">
            <a:extLst>
              <a:ext uri="{FF2B5EF4-FFF2-40B4-BE49-F238E27FC236}">
                <a16:creationId xmlns:a16="http://schemas.microsoft.com/office/drawing/2014/main" id="{B342D979-81AA-5D9E-E289-9BE72EB4225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5058" r="50072" b="7072"/>
          <a:stretch>
            <a:fillRect/>
          </a:stretch>
        </p:blipFill>
        <p:spPr>
          <a:xfrm>
            <a:off x="8100960" y="3293248"/>
            <a:ext cx="3209657" cy="2745449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7845623D-63A2-B948-8D79-1E358AECC193}"/>
              </a:ext>
            </a:extLst>
          </p:cNvPr>
          <p:cNvSpPr txBox="1"/>
          <p:nvPr/>
        </p:nvSpPr>
        <p:spPr>
          <a:xfrm>
            <a:off x="7200158" y="1946053"/>
            <a:ext cx="4863447" cy="1200329"/>
          </a:xfrm>
          <a:prstGeom prst="rect">
            <a:avLst/>
          </a:prstGeom>
          <a:solidFill>
            <a:srgbClr val="E6F0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DRFMab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sym typeface="Wingdings" pitchFamily="2" charset="2"/>
              </a:rPr>
              <a:t>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all banks (32 banks stall)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err="1">
                <a:solidFill>
                  <a:prstClr val="black"/>
                </a:solidFill>
                <a:latin typeface="Calibri"/>
                <a:sym typeface="Wingdings" pitchFamily="2" charset="2"/>
              </a:rPr>
              <a:t>DRFMsb</a:t>
            </a:r>
            <a:r>
              <a:rPr lang="en-US" sz="2400" b="1" dirty="0">
                <a:solidFill>
                  <a:prstClr val="black"/>
                </a:solidFill>
                <a:latin typeface="Calibri"/>
                <a:sym typeface="Wingdings" pitchFamily="2" charset="2"/>
              </a:rPr>
              <a:t>  same bank in each </a:t>
            </a:r>
            <a:br>
              <a:rPr lang="en-US" sz="2400" b="1" dirty="0">
                <a:solidFill>
                  <a:prstClr val="black"/>
                </a:solidFill>
                <a:latin typeface="Calibri"/>
                <a:sym typeface="Wingdings" pitchFamily="2" charset="2"/>
              </a:rPr>
            </a:br>
            <a:r>
              <a:rPr lang="en-US" sz="2400" b="1" dirty="0">
                <a:solidFill>
                  <a:prstClr val="black"/>
                </a:solidFill>
                <a:latin typeface="Calibri"/>
                <a:sym typeface="Wingdings" pitchFamily="2" charset="2"/>
              </a:rPr>
              <a:t>bank-group (8 banks stall)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7969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4" grpId="0" animBg="1"/>
      <p:bldP spid="45" grpId="0" animBg="1"/>
      <p:bldP spid="48" grpId="0" animBg="1"/>
      <p:bldP spid="49" grpId="0" animBg="1"/>
      <p:bldP spid="50" grpId="0" animBg="1"/>
      <p:bldP spid="51" grpId="0" animBg="1"/>
      <p:bldP spid="51" grpId="1" animBg="1"/>
      <p:bldP spid="74" grpId="0"/>
      <p:bldP spid="75" grpId="0" animBg="1"/>
      <p:bldP spid="78" grpId="0" animBg="1"/>
      <p:bldP spid="10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3C725-B572-E6B6-B49B-28EA7FF2A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F237D7C-705D-A034-1392-7E3586FA4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731" y="1500188"/>
            <a:ext cx="8688537" cy="44616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7B410D-A1C8-C7E0-E6DB-736A5D1A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94357" cy="1325563"/>
          </a:xfrm>
        </p:spPr>
        <p:txBody>
          <a:bodyPr/>
          <a:lstStyle/>
          <a:p>
            <a:r>
              <a:rPr lang="en-US" b="1" dirty="0">
                <a:latin typeface="Helvetica" pitchFamily="2" charset="0"/>
              </a:rPr>
              <a:t>Slowdown from DRFM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C6CBCA-1AFD-3472-FF50-BFEF3FAE7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D5EA41B-B87B-C7DA-49A7-38595EC59667}"/>
              </a:ext>
            </a:extLst>
          </p:cNvPr>
          <p:cNvSpPr/>
          <p:nvPr/>
        </p:nvSpPr>
        <p:spPr>
          <a:xfrm>
            <a:off x="9336103" y="4928690"/>
            <a:ext cx="823361" cy="3961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E4E4541-70F1-22C9-4166-0D0D5F513493}"/>
              </a:ext>
            </a:extLst>
          </p:cNvPr>
          <p:cNvSpPr/>
          <p:nvPr/>
        </p:nvSpPr>
        <p:spPr>
          <a:xfrm>
            <a:off x="8545051" y="4749098"/>
            <a:ext cx="903749" cy="3961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0E533C-0AD5-69C6-FC8A-32656362F659}"/>
              </a:ext>
            </a:extLst>
          </p:cNvPr>
          <p:cNvSpPr/>
          <p:nvPr/>
        </p:nvSpPr>
        <p:spPr>
          <a:xfrm>
            <a:off x="0" y="6076866"/>
            <a:ext cx="12192000" cy="78113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US" sz="3200" b="1" dirty="0">
                <a:solidFill>
                  <a:prstClr val="white"/>
                </a:solidFill>
              </a:rPr>
              <a:t>Replacing NRR with DRFM causes significant slowdown!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E461561-23E1-4508-A22B-FB5427625275}"/>
              </a:ext>
            </a:extLst>
          </p:cNvPr>
          <p:cNvSpPr/>
          <p:nvPr/>
        </p:nvSpPr>
        <p:spPr>
          <a:xfrm>
            <a:off x="7842583" y="3892370"/>
            <a:ext cx="969345" cy="3961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7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9FF34-AF58-78D1-D2B2-36F5F1F9A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84710B9-C250-8E59-DE7C-9FAED6A2F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86" y="2162557"/>
            <a:ext cx="11236325" cy="3302568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44C97E-AD85-9FD6-1242-F0601B0FD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93" y="365125"/>
            <a:ext cx="11469507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ysClr val="windowText" lastClr="000000"/>
                </a:solidFill>
                <a:latin typeface="Helvetica" pitchFamily="2" charset="0"/>
              </a:rPr>
              <a:t>RLP: Rowhammer Mitigation-Level Parallelism</a:t>
            </a:r>
            <a:endParaRPr lang="en-US" sz="4000" b="1" dirty="0">
              <a:latin typeface="Helvetica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0D7214-AA03-27BC-24C4-6A49FE883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t>6</a:t>
            </a:fld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07E3432-B2DC-4F2F-48E1-FBFE2A1BFD3C}"/>
              </a:ext>
            </a:extLst>
          </p:cNvPr>
          <p:cNvCxnSpPr>
            <a:cxnSpLocks/>
          </p:cNvCxnSpPr>
          <p:nvPr/>
        </p:nvCxnSpPr>
        <p:spPr>
          <a:xfrm>
            <a:off x="11304551" y="2729602"/>
            <a:ext cx="0" cy="1285906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EE935EE-A6F1-D380-FEA2-2493FD7A5387}"/>
              </a:ext>
            </a:extLst>
          </p:cNvPr>
          <p:cNvSpPr/>
          <p:nvPr/>
        </p:nvSpPr>
        <p:spPr>
          <a:xfrm>
            <a:off x="7530656" y="2934462"/>
            <a:ext cx="3479138" cy="77550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Root Cause of Poor Performance with DRFM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B080684-9533-DF0D-6326-092DC7871A8D}"/>
              </a:ext>
            </a:extLst>
          </p:cNvPr>
          <p:cNvSpPr/>
          <p:nvPr/>
        </p:nvSpPr>
        <p:spPr>
          <a:xfrm>
            <a:off x="722493" y="5391688"/>
            <a:ext cx="11051818" cy="485729"/>
          </a:xfrm>
          <a:prstGeom prst="roundRect">
            <a:avLst/>
          </a:prstGeom>
          <a:solidFill>
            <a:srgbClr val="FFD300"/>
          </a:solidFill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Goal: Enable low-overhead MC-side mitigations by leveraging DRFM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024B1C-8C9F-08E7-CEEB-7B06AAED745C}"/>
              </a:ext>
            </a:extLst>
          </p:cNvPr>
          <p:cNvSpPr txBox="1"/>
          <p:nvPr/>
        </p:nvSpPr>
        <p:spPr>
          <a:xfrm>
            <a:off x="838199" y="1665344"/>
            <a:ext cx="9208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DRFMsb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the maximum RLP is 8 (as 8 banks can mitigate)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906E2CB-335F-F673-0AAF-48D59815B1FE}"/>
              </a:ext>
            </a:extLst>
          </p:cNvPr>
          <p:cNvSpPr/>
          <p:nvPr/>
        </p:nvSpPr>
        <p:spPr>
          <a:xfrm>
            <a:off x="722493" y="6063121"/>
            <a:ext cx="11051818" cy="485729"/>
          </a:xfrm>
          <a:prstGeom prst="roundRect">
            <a:avLst/>
          </a:prstGeom>
          <a:solidFill>
            <a:srgbClr val="FFD300"/>
          </a:solidFill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Solution: DREAM – DRFM Aware Rowhammer Mitigation</a:t>
            </a:r>
          </a:p>
        </p:txBody>
      </p:sp>
    </p:spTree>
    <p:extLst>
      <p:ext uri="{BB962C8B-B14F-4D97-AF65-F5344CB8AC3E}">
        <p14:creationId xmlns:p14="http://schemas.microsoft.com/office/powerpoint/2010/main" val="369108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AAE70-22CA-C116-C1CB-5D7916DB6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FE967-94E8-0083-A7D7-99646FB8D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" pitchFamily="2" charset="0"/>
              </a:rPr>
              <a:t>Insight: Delaying DRFM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169D91AD-31FE-49FA-991F-B607805AF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t>7</a:t>
            </a:fld>
            <a:endParaRPr lang="en-US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177E2B6-A9E8-F5FC-1845-6B80C45CC39A}"/>
              </a:ext>
            </a:extLst>
          </p:cNvPr>
          <p:cNvSpPr/>
          <p:nvPr/>
        </p:nvSpPr>
        <p:spPr>
          <a:xfrm>
            <a:off x="3880608" y="5014773"/>
            <a:ext cx="5125648" cy="893781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Delay until the next sampled row to the same bank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FB45EB1-0B5D-2152-FF46-3E42DD4B5A2C}"/>
              </a:ext>
            </a:extLst>
          </p:cNvPr>
          <p:cNvCxnSpPr>
            <a:cxnSpLocks/>
          </p:cNvCxnSpPr>
          <p:nvPr/>
        </p:nvCxnSpPr>
        <p:spPr>
          <a:xfrm>
            <a:off x="5415379" y="2859235"/>
            <a:ext cx="4366433" cy="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ysDash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AC3BF12-419D-16C3-622D-465F150BCF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373580"/>
              </p:ext>
            </p:extLst>
          </p:nvPr>
        </p:nvGraphicFramePr>
        <p:xfrm>
          <a:off x="5288569" y="1755570"/>
          <a:ext cx="1268730" cy="9144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268730">
                  <a:extLst>
                    <a:ext uri="{9D8B030D-6E8A-4147-A177-3AD203B41FA5}">
                      <a16:colId xmlns:a16="http://schemas.microsoft.com/office/drawing/2014/main" val="295040548"/>
                    </a:ext>
                  </a:extLst>
                </a:gridCol>
              </a:tblGrid>
              <a:tr h="4239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BANK 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5177138"/>
                  </a:ext>
                </a:extLst>
              </a:tr>
              <a:tr h="4239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Pre+S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1067198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9DE427A-23F8-BD4F-06CB-0CEC9F19E9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611014"/>
              </p:ext>
            </p:extLst>
          </p:nvPr>
        </p:nvGraphicFramePr>
        <p:xfrm>
          <a:off x="6820074" y="1755570"/>
          <a:ext cx="1268730" cy="9144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268730">
                  <a:extLst>
                    <a:ext uri="{9D8B030D-6E8A-4147-A177-3AD203B41FA5}">
                      <a16:colId xmlns:a16="http://schemas.microsoft.com/office/drawing/2014/main" val="295040548"/>
                    </a:ext>
                  </a:extLst>
                </a:gridCol>
              </a:tblGrid>
              <a:tr h="4239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BANK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5177138"/>
                  </a:ext>
                </a:extLst>
              </a:tr>
              <a:tr h="4239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Pre+S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1067198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EF8AA4CB-2099-6628-E692-BCCAD3612D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027098"/>
              </p:ext>
            </p:extLst>
          </p:nvPr>
        </p:nvGraphicFramePr>
        <p:xfrm>
          <a:off x="8351580" y="1768449"/>
          <a:ext cx="1268730" cy="9144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268730">
                  <a:extLst>
                    <a:ext uri="{9D8B030D-6E8A-4147-A177-3AD203B41FA5}">
                      <a16:colId xmlns:a16="http://schemas.microsoft.com/office/drawing/2014/main" val="295040548"/>
                    </a:ext>
                  </a:extLst>
                </a:gridCol>
              </a:tblGrid>
              <a:tr h="4239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BANK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5177138"/>
                  </a:ext>
                </a:extLst>
              </a:tr>
              <a:tr h="4239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Pre+S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1067198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8AC5874C-A3EF-C716-9381-096B4AE5F2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52233"/>
              </p:ext>
            </p:extLst>
          </p:nvPr>
        </p:nvGraphicFramePr>
        <p:xfrm>
          <a:off x="10116600" y="4485141"/>
          <a:ext cx="140760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7600">
                  <a:extLst>
                    <a:ext uri="{9D8B030D-6E8A-4147-A177-3AD203B41FA5}">
                      <a16:colId xmlns:a16="http://schemas.microsoft.com/office/drawing/2014/main" val="295040548"/>
                    </a:ext>
                  </a:extLst>
                </a:gridCol>
              </a:tblGrid>
              <a:tr h="4239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BANK 1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177138"/>
                  </a:ext>
                </a:extLst>
              </a:tr>
              <a:tr h="4239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BANK 2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067198"/>
                  </a:ext>
                </a:extLst>
              </a:tr>
              <a:tr h="4239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BANK 3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15125"/>
                  </a:ext>
                </a:extLst>
              </a:tr>
            </a:tbl>
          </a:graphicData>
        </a:graphic>
      </p:graphicFrame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F7F75B7-1599-765A-B654-10FB86DB7917}"/>
              </a:ext>
            </a:extLst>
          </p:cNvPr>
          <p:cNvSpPr/>
          <p:nvPr/>
        </p:nvSpPr>
        <p:spPr>
          <a:xfrm>
            <a:off x="9493500" y="2530139"/>
            <a:ext cx="2429211" cy="3427186"/>
          </a:xfrm>
          <a:prstGeom prst="roundRect">
            <a:avLst>
              <a:gd name="adj" fmla="val 223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2CFC76-E56A-5EB4-DB54-A279AC5A3884}"/>
              </a:ext>
            </a:extLst>
          </p:cNvPr>
          <p:cNvSpPr txBox="1"/>
          <p:nvPr/>
        </p:nvSpPr>
        <p:spPr>
          <a:xfrm>
            <a:off x="9916812" y="1664276"/>
            <a:ext cx="1515030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/>
              <a:t>Combined</a:t>
            </a:r>
            <a:br>
              <a:rPr lang="en-US" sz="2400" b="1" dirty="0"/>
            </a:br>
            <a:r>
              <a:rPr lang="en-US" sz="2400" b="1" dirty="0"/>
              <a:t>Mitigation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8E79504-5737-77A3-F4CB-483E1D18439A}"/>
              </a:ext>
            </a:extLst>
          </p:cNvPr>
          <p:cNvSpPr/>
          <p:nvPr/>
        </p:nvSpPr>
        <p:spPr>
          <a:xfrm>
            <a:off x="3880608" y="4484952"/>
            <a:ext cx="5125648" cy="532348"/>
          </a:xfrm>
          <a:prstGeom prst="roundRect">
            <a:avLst>
              <a:gd name="adj" fmla="val 0"/>
            </a:avLst>
          </a:prstGeom>
          <a:solidFill>
            <a:srgbClr val="FFD300"/>
          </a:solidFill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How long should we delay?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A522F43-AC2C-903B-201D-4B4A9337F49E}"/>
              </a:ext>
            </a:extLst>
          </p:cNvPr>
          <p:cNvSpPr/>
          <p:nvPr/>
        </p:nvSpPr>
        <p:spPr>
          <a:xfrm>
            <a:off x="9886203" y="2995468"/>
            <a:ext cx="1324833" cy="62222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DRFM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D5D1A3A-7649-1924-9E12-6C5A150BA91A}"/>
              </a:ext>
            </a:extLst>
          </p:cNvPr>
          <p:cNvCxnSpPr>
            <a:cxnSpLocks/>
            <a:stCxn id="62" idx="3"/>
            <a:endCxn id="28" idx="1"/>
          </p:cNvCxnSpPr>
          <p:nvPr/>
        </p:nvCxnSpPr>
        <p:spPr>
          <a:xfrm>
            <a:off x="5173516" y="3282586"/>
            <a:ext cx="4712687" cy="23993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Graphic 29" descr="Badge Tick1 with solid fill">
            <a:extLst>
              <a:ext uri="{FF2B5EF4-FFF2-40B4-BE49-F238E27FC236}">
                <a16:creationId xmlns:a16="http://schemas.microsoft.com/office/drawing/2014/main" id="{E09DC8E1-916F-941D-5285-663EB55FA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11036" y="3007184"/>
            <a:ext cx="596622" cy="596622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FB1CE110-B81D-1F4C-C52F-76A82C1B6F31}"/>
              </a:ext>
            </a:extLst>
          </p:cNvPr>
          <p:cNvSpPr/>
          <p:nvPr/>
        </p:nvSpPr>
        <p:spPr>
          <a:xfrm>
            <a:off x="10341428" y="3782624"/>
            <a:ext cx="457200" cy="4572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C606FB2-043F-4561-645C-5799C21B9F75}"/>
              </a:ext>
            </a:extLst>
          </p:cNvPr>
          <p:cNvSpPr/>
          <p:nvPr/>
        </p:nvSpPr>
        <p:spPr>
          <a:xfrm>
            <a:off x="-613" y="6076866"/>
            <a:ext cx="12192000" cy="78113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US" sz="3200" b="1" dirty="0">
                <a:solidFill>
                  <a:prstClr val="white"/>
                </a:solidFill>
              </a:rPr>
              <a:t>Delaying DRFM to give other banks chance to sample into DAR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1FB5D34-16F5-424D-F5DB-0D0BCCDE7A57}"/>
              </a:ext>
            </a:extLst>
          </p:cNvPr>
          <p:cNvGrpSpPr/>
          <p:nvPr/>
        </p:nvGrpSpPr>
        <p:grpSpPr>
          <a:xfrm>
            <a:off x="142763" y="1871370"/>
            <a:ext cx="5030753" cy="2431353"/>
            <a:chOff x="142763" y="1871370"/>
            <a:chExt cx="5030753" cy="2431353"/>
          </a:xfrm>
        </p:grpSpPr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3F6D10A3-EDF3-F378-FC58-C2B30E1A8312}"/>
                </a:ext>
              </a:extLst>
            </p:cNvPr>
            <p:cNvCxnSpPr>
              <a:cxnSpLocks/>
              <a:stCxn id="69" idx="3"/>
              <a:endCxn id="62" idx="1"/>
            </p:cNvCxnSpPr>
            <p:nvPr/>
          </p:nvCxnSpPr>
          <p:spPr>
            <a:xfrm>
              <a:off x="3268739" y="3277350"/>
              <a:ext cx="579944" cy="5236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3B0A007E-D85D-4069-52F0-63CDCD496C76}"/>
                </a:ext>
              </a:extLst>
            </p:cNvPr>
            <p:cNvSpPr/>
            <p:nvPr/>
          </p:nvSpPr>
          <p:spPr>
            <a:xfrm>
              <a:off x="3848683" y="2971475"/>
              <a:ext cx="1324833" cy="622222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chemeClr val="tx1"/>
                  </a:solidFill>
                </a:rPr>
                <a:t>Pre+S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CC7F1ED-693F-BB38-95C2-3E7D49EF03E0}"/>
                </a:ext>
              </a:extLst>
            </p:cNvPr>
            <p:cNvSpPr/>
            <p:nvPr/>
          </p:nvSpPr>
          <p:spPr>
            <a:xfrm>
              <a:off x="1802489" y="3845523"/>
              <a:ext cx="457200" cy="4572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1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FA7420B-DF26-51C6-EAC2-BE2670DD777F}"/>
                </a:ext>
              </a:extLst>
            </p:cNvPr>
            <p:cNvSpPr/>
            <p:nvPr/>
          </p:nvSpPr>
          <p:spPr>
            <a:xfrm>
              <a:off x="4298749" y="3782624"/>
              <a:ext cx="457200" cy="4572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2</a:t>
              </a:r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5F8290B8-ABD1-D49B-6B6C-A3155CEA8B78}"/>
                </a:ext>
              </a:extLst>
            </p:cNvPr>
            <p:cNvSpPr/>
            <p:nvPr/>
          </p:nvSpPr>
          <p:spPr>
            <a:xfrm>
              <a:off x="2489029" y="2966239"/>
              <a:ext cx="779710" cy="622222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RD</a:t>
              </a: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3A76B72E-814C-B09B-7A92-6DBBA1C2F445}"/>
                </a:ext>
              </a:extLst>
            </p:cNvPr>
            <p:cNvCxnSpPr>
              <a:cxnSpLocks/>
            </p:cNvCxnSpPr>
            <p:nvPr/>
          </p:nvCxnSpPr>
          <p:spPr>
            <a:xfrm>
              <a:off x="860617" y="3333543"/>
              <a:ext cx="455676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11C5B94-ADA9-3613-9D81-A2B3A42BB080}"/>
                </a:ext>
              </a:extLst>
            </p:cNvPr>
            <p:cNvSpPr txBox="1"/>
            <p:nvPr/>
          </p:nvSpPr>
          <p:spPr>
            <a:xfrm>
              <a:off x="142763" y="3091529"/>
              <a:ext cx="7178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ACT</a:t>
              </a:r>
            </a:p>
          </p:txBody>
        </p:sp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011BE2B2-A794-A5CE-2673-B1788EDF3D1E}"/>
                </a:ext>
              </a:extLst>
            </p:cNvPr>
            <p:cNvSpPr/>
            <p:nvPr/>
          </p:nvSpPr>
          <p:spPr>
            <a:xfrm>
              <a:off x="1150274" y="1871370"/>
              <a:ext cx="1588457" cy="622222"/>
            </a:xfrm>
            <a:prstGeom prst="roundRect">
              <a:avLst>
                <a:gd name="adj" fmla="val 50000"/>
              </a:avLst>
            </a:prstGeom>
            <a:solidFill>
              <a:srgbClr val="004DD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Mitigate?</a:t>
              </a: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299C5A47-526C-1115-5F91-1BCEA654ADF9}"/>
                </a:ext>
              </a:extLst>
            </p:cNvPr>
            <p:cNvGrpSpPr/>
            <p:nvPr/>
          </p:nvGrpSpPr>
          <p:grpSpPr>
            <a:xfrm>
              <a:off x="1370942" y="2547746"/>
              <a:ext cx="1118087" cy="1172209"/>
              <a:chOff x="9183905" y="2969345"/>
              <a:chExt cx="1118087" cy="1172209"/>
            </a:xfrm>
          </p:grpSpPr>
          <p:pic>
            <p:nvPicPr>
              <p:cNvPr id="74" name="Graphic 73">
                <a:extLst>
                  <a:ext uri="{FF2B5EF4-FFF2-40B4-BE49-F238E27FC236}">
                    <a16:creationId xmlns:a16="http://schemas.microsoft.com/office/drawing/2014/main" id="{6760561C-07E8-EC3F-A46E-FE3182000F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228483" y="3027283"/>
                <a:ext cx="1040338" cy="1040338"/>
              </a:xfrm>
              <a:prstGeom prst="rect">
                <a:avLst/>
              </a:prstGeom>
            </p:spPr>
          </p:pic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A1353FC5-A021-89D4-5E3B-DDE9E13E69E8}"/>
                  </a:ext>
                </a:extLst>
              </p:cNvPr>
              <p:cNvSpPr/>
              <p:nvPr/>
            </p:nvSpPr>
            <p:spPr>
              <a:xfrm>
                <a:off x="9183905" y="2969345"/>
                <a:ext cx="1118087" cy="117220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933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/>
      <p:bldP spid="24" grpId="0" animBg="1"/>
      <p:bldP spid="28" grpId="0" animBg="1"/>
      <p:bldP spid="34" grpId="0" animBg="1"/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0397E-6253-8477-300F-69D2F3280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89A12-24EA-32BF-AADF-49DF7A8D3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" pitchFamily="2" charset="0"/>
              </a:rPr>
              <a:t>Security Impact of Delaying DRFM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64B092EB-7416-C356-B67C-58B224F07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16-07AF-5641-BD51-FA2DCC70A8A9}" type="slidenum">
              <a:rPr lang="en-US" smtClean="0"/>
              <a:t>8</a:t>
            </a:fld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00B5C3B-C622-5361-DD34-72D0AEFB7405}"/>
              </a:ext>
            </a:extLst>
          </p:cNvPr>
          <p:cNvSpPr/>
          <p:nvPr/>
        </p:nvSpPr>
        <p:spPr>
          <a:xfrm>
            <a:off x="-613" y="6076866"/>
            <a:ext cx="12192000" cy="78113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US" sz="3200" b="1" dirty="0">
                <a:solidFill>
                  <a:prstClr val="white"/>
                </a:solidFill>
              </a:rPr>
              <a:t>Monitoring of ACTs to sampled row minimizes impact on TRHD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0A5B72-4284-5083-EC62-466E26E0F761}"/>
              </a:ext>
            </a:extLst>
          </p:cNvPr>
          <p:cNvSpPr txBox="1"/>
          <p:nvPr/>
        </p:nvSpPr>
        <p:spPr>
          <a:xfrm>
            <a:off x="594403" y="4326300"/>
            <a:ext cx="2935705" cy="9541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Naïve: </a:t>
            </a:r>
          </a:p>
          <a:p>
            <a:pPr algn="ctr"/>
            <a:r>
              <a:rPr lang="en-US" sz="2800" b="1" dirty="0"/>
              <a:t>15% higher TRHD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10FC3CC-E1BC-B784-C744-9235B6F4F100}"/>
              </a:ext>
            </a:extLst>
          </p:cNvPr>
          <p:cNvSpPr/>
          <p:nvPr/>
        </p:nvSpPr>
        <p:spPr>
          <a:xfrm>
            <a:off x="4464296" y="4069426"/>
            <a:ext cx="6553899" cy="1467853"/>
          </a:xfrm>
          <a:prstGeom prst="roundRect">
            <a:avLst/>
          </a:prstGeom>
          <a:solidFill>
            <a:srgbClr val="FFD300"/>
          </a:solidFill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Insight: Proactively Limit Impact of Delay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Count activations the sampled row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Issue DRFM if count &gt; 10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B3C9433-58B9-8DCB-0622-DDF5618C8AE6}"/>
              </a:ext>
            </a:extLst>
          </p:cNvPr>
          <p:cNvCxnSpPr>
            <a:cxnSpLocks/>
            <a:stCxn id="10" idx="3"/>
            <a:endCxn id="17" idx="1"/>
          </p:cNvCxnSpPr>
          <p:nvPr/>
        </p:nvCxnSpPr>
        <p:spPr>
          <a:xfrm>
            <a:off x="6349319" y="2182276"/>
            <a:ext cx="3356273" cy="4723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036FB7F-507F-7D91-482B-085A2A6B2B37}"/>
              </a:ext>
            </a:extLst>
          </p:cNvPr>
          <p:cNvSpPr txBox="1"/>
          <p:nvPr/>
        </p:nvSpPr>
        <p:spPr>
          <a:xfrm>
            <a:off x="7348528" y="1597349"/>
            <a:ext cx="1065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Delay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95A22F-360F-4455-E9DE-3743FA455230}"/>
              </a:ext>
            </a:extLst>
          </p:cNvPr>
          <p:cNvSpPr txBox="1"/>
          <p:nvPr/>
        </p:nvSpPr>
        <p:spPr>
          <a:xfrm>
            <a:off x="7310600" y="2200560"/>
            <a:ext cx="1141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Y Acts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5535EC-347C-6B8A-6C4F-CED163C3B4C3}"/>
              </a:ext>
            </a:extLst>
          </p:cNvPr>
          <p:cNvSpPr txBox="1"/>
          <p:nvPr/>
        </p:nvSpPr>
        <p:spPr>
          <a:xfrm>
            <a:off x="3799045" y="3145287"/>
            <a:ext cx="3775714" cy="5232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For Security X+Y &lt; TRHD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DF96EF3-4498-95E8-0604-3F6BC9322553}"/>
              </a:ext>
            </a:extLst>
          </p:cNvPr>
          <p:cNvCxnSpPr>
            <a:cxnSpLocks/>
            <a:stCxn id="25" idx="3"/>
            <a:endCxn id="10" idx="1"/>
          </p:cNvCxnSpPr>
          <p:nvPr/>
        </p:nvCxnSpPr>
        <p:spPr>
          <a:xfrm>
            <a:off x="2210495" y="2182276"/>
            <a:ext cx="2813991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C569539-FD14-BC1A-636B-907025811BD7}"/>
              </a:ext>
            </a:extLst>
          </p:cNvPr>
          <p:cNvSpPr txBox="1"/>
          <p:nvPr/>
        </p:nvSpPr>
        <p:spPr>
          <a:xfrm>
            <a:off x="2907073" y="2263806"/>
            <a:ext cx="1146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X Acts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D724565-FD63-A16F-5946-BFD1EF151100}"/>
              </a:ext>
            </a:extLst>
          </p:cNvPr>
          <p:cNvSpPr/>
          <p:nvPr/>
        </p:nvSpPr>
        <p:spPr>
          <a:xfrm>
            <a:off x="597554" y="1871380"/>
            <a:ext cx="1612941" cy="6217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Mitigate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83F55BF-06BF-8715-ABAE-49E23F5F0694}"/>
              </a:ext>
            </a:extLst>
          </p:cNvPr>
          <p:cNvSpPr/>
          <p:nvPr/>
        </p:nvSpPr>
        <p:spPr>
          <a:xfrm>
            <a:off x="5024486" y="1871380"/>
            <a:ext cx="1324833" cy="621792"/>
          </a:xfrm>
          <a:prstGeom prst="roundRect">
            <a:avLst>
              <a:gd name="adj" fmla="val 50000"/>
            </a:avLst>
          </a:prstGeom>
          <a:solidFill>
            <a:srgbClr val="DDDDDD"/>
          </a:solidFill>
          <a:ln w="3810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Pre+S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2BA6B41-D1B9-CAE1-0CE5-A465D5546DB3}"/>
              </a:ext>
            </a:extLst>
          </p:cNvPr>
          <p:cNvSpPr/>
          <p:nvPr/>
        </p:nvSpPr>
        <p:spPr>
          <a:xfrm>
            <a:off x="9705592" y="1875888"/>
            <a:ext cx="1324833" cy="62222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DRFM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27F37F7-714B-FA53-20DC-894B105BA200}"/>
              </a:ext>
            </a:extLst>
          </p:cNvPr>
          <p:cNvSpPr/>
          <p:nvPr/>
        </p:nvSpPr>
        <p:spPr>
          <a:xfrm>
            <a:off x="6377393" y="1871380"/>
            <a:ext cx="1324833" cy="62222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DRFM</a:t>
            </a:r>
          </a:p>
        </p:txBody>
      </p:sp>
    </p:spTree>
    <p:extLst>
      <p:ext uri="{BB962C8B-B14F-4D97-AF65-F5344CB8AC3E}">
        <p14:creationId xmlns:p14="http://schemas.microsoft.com/office/powerpoint/2010/main" val="366025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4" grpId="0" animBg="1"/>
      <p:bldP spid="5" grpId="0" animBg="1"/>
      <p:bldP spid="9" grpId="0"/>
      <p:bldP spid="11" grpId="0"/>
      <p:bldP spid="12" grpId="0" animBg="1"/>
      <p:bldP spid="17" grpId="0" animBg="1"/>
      <p:bldP spid="28" grpId="0" animBg="1"/>
    </p:bld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33434</TotalTime>
  <Words>3285</Words>
  <Application>Microsoft Macintosh PowerPoint</Application>
  <PresentationFormat>Widescreen</PresentationFormat>
  <Paragraphs>495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Aptos</vt:lpstr>
      <vt:lpstr>Arial</vt:lpstr>
      <vt:lpstr>Calibri</vt:lpstr>
      <vt:lpstr>Calibri Light</vt:lpstr>
      <vt:lpstr>Cambria Math</vt:lpstr>
      <vt:lpstr>Helvetica</vt:lpstr>
      <vt:lpstr>Roboto</vt:lpstr>
      <vt:lpstr>Office 2013 - 2022 Theme</vt:lpstr>
      <vt:lpstr>DREAM: Enabling Low-Overhead Rowhammer Mitigation via Directed Refresh Management</vt:lpstr>
      <vt:lpstr>Who should Solve Rowhammer?</vt:lpstr>
      <vt:lpstr>How to Solve Rowhammer at the MC?</vt:lpstr>
      <vt:lpstr>Needed Support from Memory Interface</vt:lpstr>
      <vt:lpstr>DRFM: DDR5 Support for Mitigation</vt:lpstr>
      <vt:lpstr>Slowdown from DRFM</vt:lpstr>
      <vt:lpstr>RLP: Rowhammer Mitigation-Level Parallelism</vt:lpstr>
      <vt:lpstr>Insight: Delaying DRFM</vt:lpstr>
      <vt:lpstr>Security Impact of Delaying DRFM</vt:lpstr>
      <vt:lpstr>PARA+DREAM: RLP and Slowdown</vt:lpstr>
      <vt:lpstr>MINT: Minimalist Tracker (URAND)</vt:lpstr>
      <vt:lpstr>MINT with DREAM</vt:lpstr>
      <vt:lpstr>DREAM: PARA vs. MINT Slowdown</vt:lpstr>
      <vt:lpstr>What about PRAC?</vt:lpstr>
      <vt:lpstr>DRFM-Aware Counter-Based Trackers</vt:lpstr>
      <vt:lpstr>Takeaways</vt:lpstr>
      <vt:lpstr>Backup Slides</vt:lpstr>
      <vt:lpstr>Inter-Selection Distance</vt:lpstr>
      <vt:lpstr>MC-Side MINT</vt:lpstr>
      <vt:lpstr>MINT: DREAM-R vs. NRR</vt:lpstr>
      <vt:lpstr>Implicit/Decoupled vs DREAM-R</vt:lpstr>
      <vt:lpstr>Explicit/Coupled vs Implicit/Decoupled</vt:lpstr>
      <vt:lpstr>DREAM-R: Impact on TRH</vt:lpstr>
      <vt:lpstr>DREAM-C: Vertical Sharing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Taneja, Hritvik</dc:creator>
  <cp:lastModifiedBy>Taneja, Hritvik</cp:lastModifiedBy>
  <cp:revision>93</cp:revision>
  <dcterms:created xsi:type="dcterms:W3CDTF">2025-06-01T04:53:53Z</dcterms:created>
  <dcterms:modified xsi:type="dcterms:W3CDTF">2026-02-03T23:24:45Z</dcterms:modified>
</cp:coreProperties>
</file>